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8" r:id="rId17"/>
    <p:sldId id="271" r:id="rId18"/>
    <p:sldId id="272" r:id="rId19"/>
    <p:sldId id="279" r:id="rId20"/>
    <p:sldId id="273" r:id="rId21"/>
    <p:sldId id="274" r:id="rId22"/>
    <p:sldId id="275" r:id="rId23"/>
    <p:sldId id="276" r:id="rId24"/>
    <p:sldId id="277" r:id="rId25"/>
    <p:sldId id="280" r:id="rId26"/>
    <p:sldId id="287" r:id="rId27"/>
    <p:sldId id="281" r:id="rId28"/>
    <p:sldId id="282" r:id="rId29"/>
    <p:sldId id="283" r:id="rId30"/>
    <p:sldId id="284" r:id="rId31"/>
    <p:sldId id="285" r:id="rId32"/>
    <p:sldId id="286" r:id="rId33"/>
  </p:sldIdLst>
  <p:sldSz cx="5765800" cy="3244850"/>
  <p:notesSz cx="5765800" cy="32448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384" autoAdjust="0"/>
  </p:normalViewPr>
  <p:slideViewPr>
    <p:cSldViewPr>
      <p:cViewPr varScale="1">
        <p:scale>
          <a:sx n="104" d="100"/>
          <a:sy n="104" d="100"/>
        </p:scale>
        <p:origin x="508" y="6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498725" cy="1619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265488" y="0"/>
            <a:ext cx="2498725" cy="161925"/>
          </a:xfrm>
          <a:prstGeom prst="rect">
            <a:avLst/>
          </a:prstGeom>
        </p:spPr>
        <p:txBody>
          <a:bodyPr vert="horz" lIns="91440" tIns="45720" rIns="91440" bIns="45720" rtlCol="0"/>
          <a:lstStyle>
            <a:lvl1pPr algn="r">
              <a:defRPr sz="1200"/>
            </a:lvl1pPr>
          </a:lstStyle>
          <a:p>
            <a:fld id="{8BF197BD-8744-435D-871E-A58BE080B3C5}" type="datetimeFigureOut">
              <a:rPr lang="en-US" smtClean="0"/>
              <a:t>6/21/2024</a:t>
            </a:fld>
            <a:endParaRPr lang="en-US"/>
          </a:p>
        </p:txBody>
      </p:sp>
      <p:sp>
        <p:nvSpPr>
          <p:cNvPr id="4" name="Slide Image Placeholder 3"/>
          <p:cNvSpPr>
            <a:spLocks noGrp="1" noRot="1" noChangeAspect="1"/>
          </p:cNvSpPr>
          <p:nvPr>
            <p:ph type="sldImg" idx="2"/>
          </p:nvPr>
        </p:nvSpPr>
        <p:spPr>
          <a:xfrm>
            <a:off x="1911350" y="406400"/>
            <a:ext cx="1943100" cy="10937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576263" y="1562100"/>
            <a:ext cx="4613275" cy="12779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3082925"/>
            <a:ext cx="2498725" cy="1619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265488" y="3082925"/>
            <a:ext cx="2498725" cy="161925"/>
          </a:xfrm>
          <a:prstGeom prst="rect">
            <a:avLst/>
          </a:prstGeom>
        </p:spPr>
        <p:txBody>
          <a:bodyPr vert="horz" lIns="91440" tIns="45720" rIns="91440" bIns="45720" rtlCol="0" anchor="b"/>
          <a:lstStyle>
            <a:lvl1pPr algn="r">
              <a:defRPr sz="1200"/>
            </a:lvl1pPr>
          </a:lstStyle>
          <a:p>
            <a:fld id="{0EADBF9A-1116-49B5-9313-D4A3BBFFB457}" type="slidenum">
              <a:rPr lang="en-US" smtClean="0"/>
              <a:t>‹#›</a:t>
            </a:fld>
            <a:endParaRPr lang="en-US"/>
          </a:p>
        </p:txBody>
      </p:sp>
    </p:spTree>
    <p:extLst>
      <p:ext uri="{BB962C8B-B14F-4D97-AF65-F5344CB8AC3E}">
        <p14:creationId xmlns:p14="http://schemas.microsoft.com/office/powerpoint/2010/main" val="4269656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West Nusantara = Malaysia, Singapore, Brunei and Indonesia, as far east as Sulawesi in the north and Lombok in the south, without respect to national borders.</a:t>
            </a:r>
          </a:p>
          <a:p>
            <a:r>
              <a:rPr lang="en-US" dirty="0"/>
              <a:t>“Western Indonesian” = too exclusive</a:t>
            </a:r>
          </a:p>
        </p:txBody>
      </p:sp>
      <p:sp>
        <p:nvSpPr>
          <p:cNvPr id="4" name="Slide Number Placeholder 3"/>
          <p:cNvSpPr>
            <a:spLocks noGrp="1"/>
          </p:cNvSpPr>
          <p:nvPr>
            <p:ph type="sldNum" sz="quarter" idx="5"/>
          </p:nvPr>
        </p:nvSpPr>
        <p:spPr/>
        <p:txBody>
          <a:bodyPr/>
          <a:lstStyle/>
          <a:p>
            <a:fld id="{0EADBF9A-1116-49B5-9313-D4A3BBFFB457}" type="slidenum">
              <a:rPr lang="en-US" smtClean="0"/>
              <a:t>2</a:t>
            </a:fld>
            <a:endParaRPr lang="en-US"/>
          </a:p>
        </p:txBody>
      </p:sp>
    </p:spTree>
    <p:extLst>
      <p:ext uri="{BB962C8B-B14F-4D97-AF65-F5344CB8AC3E}">
        <p14:creationId xmlns:p14="http://schemas.microsoft.com/office/powerpoint/2010/main" val="1525138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 claim that LV and CV are non-basic, not claiming that they are derived forms of PV. Not a claim that LV and CV should be analyzed as a “language specific category” in any given Philippine-type language. Just that they fall under the “comparative concept” of applicative. LV and CV function as applicatives in other language families (Bantu, Uto-Aztecan, Salishan, etc.) in respect to the definition above in (1).</a:t>
            </a:r>
          </a:p>
          <a:p>
            <a:r>
              <a:rPr lang="en-US" dirty="0"/>
              <a:t>That the peripheral role must exclusively be pivot, most syntactically privileged argument, is typologically unusual. PIVOT = core argument.</a:t>
            </a:r>
          </a:p>
        </p:txBody>
      </p:sp>
      <p:sp>
        <p:nvSpPr>
          <p:cNvPr id="4" name="Slide Number Placeholder 3"/>
          <p:cNvSpPr>
            <a:spLocks noGrp="1"/>
          </p:cNvSpPr>
          <p:nvPr>
            <p:ph type="sldNum" sz="quarter" idx="5"/>
          </p:nvPr>
        </p:nvSpPr>
        <p:spPr/>
        <p:txBody>
          <a:bodyPr/>
          <a:lstStyle/>
          <a:p>
            <a:fld id="{0EADBF9A-1116-49B5-9313-D4A3BBFFB457}" type="slidenum">
              <a:rPr lang="en-US" smtClean="0"/>
              <a:t>3</a:t>
            </a:fld>
            <a:endParaRPr lang="en-US"/>
          </a:p>
        </p:txBody>
      </p:sp>
    </p:spTree>
    <p:extLst>
      <p:ext uri="{BB962C8B-B14F-4D97-AF65-F5344CB8AC3E}">
        <p14:creationId xmlns:p14="http://schemas.microsoft.com/office/powerpoint/2010/main" val="755675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of these constructions meet the criteria to the be relevant to the comparative concept of applicative, because in two cases, the use of the overt morphology must coincide in the selection of a peripheral semantic role (non-agent, non-patient) as a core argument. Only in this case it must be the pivot. This is unusual, but our definition doesn’t speak to this. Also note that these constructions do not combine with one another, one and only one of these values must be specified for the clause to be grammatical.</a:t>
            </a:r>
          </a:p>
        </p:txBody>
      </p:sp>
      <p:sp>
        <p:nvSpPr>
          <p:cNvPr id="4" name="Slide Number Placeholder 3"/>
          <p:cNvSpPr>
            <a:spLocks noGrp="1"/>
          </p:cNvSpPr>
          <p:nvPr>
            <p:ph type="sldNum" sz="quarter" idx="5"/>
          </p:nvPr>
        </p:nvSpPr>
        <p:spPr/>
        <p:txBody>
          <a:bodyPr/>
          <a:lstStyle/>
          <a:p>
            <a:fld id="{0EADBF9A-1116-49B5-9313-D4A3BBFFB457}" type="slidenum">
              <a:rPr lang="en-US" smtClean="0"/>
              <a:t>4</a:t>
            </a:fld>
            <a:endParaRPr lang="en-US"/>
          </a:p>
        </p:txBody>
      </p:sp>
    </p:spTree>
    <p:extLst>
      <p:ext uri="{BB962C8B-B14F-4D97-AF65-F5344CB8AC3E}">
        <p14:creationId xmlns:p14="http://schemas.microsoft.com/office/powerpoint/2010/main" val="2959802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Zero-marking on the verb = P, the most patient-like argument is pivot. </a:t>
            </a:r>
          </a:p>
          <a:p>
            <a:r>
              <a:rPr lang="en-US" dirty="0"/>
              <a:t>Nasal prefix on the verb = A, the most agent-like argument is pivot.</a:t>
            </a:r>
          </a:p>
          <a:p>
            <a:r>
              <a:rPr lang="en-US" dirty="0"/>
              <a:t>In (4), locative applicative suffix –in, which results in the selection of a location or goal as a core clausal </a:t>
            </a:r>
            <a:r>
              <a:rPr lang="en-US" dirty="0" err="1"/>
              <a:t>argment</a:t>
            </a:r>
            <a:r>
              <a:rPr lang="en-US" dirty="0"/>
              <a:t>.</a:t>
            </a:r>
          </a:p>
          <a:p>
            <a:r>
              <a:rPr lang="en-US" dirty="0"/>
              <a:t>In PV (or separate passive constructions), the location is the pivot. In AV it is not the pivot. On the basis of word order, syntactic behavior.</a:t>
            </a:r>
          </a:p>
          <a:p>
            <a:r>
              <a:rPr lang="en-US" dirty="0"/>
              <a:t>Pivot-neutral applicative. What most of you think of as applicatives in Western AN languages.</a:t>
            </a:r>
          </a:p>
        </p:txBody>
      </p:sp>
      <p:sp>
        <p:nvSpPr>
          <p:cNvPr id="4" name="Slide Number Placeholder 3"/>
          <p:cNvSpPr>
            <a:spLocks noGrp="1"/>
          </p:cNvSpPr>
          <p:nvPr>
            <p:ph type="sldNum" sz="quarter" idx="5"/>
          </p:nvPr>
        </p:nvSpPr>
        <p:spPr/>
        <p:txBody>
          <a:bodyPr/>
          <a:lstStyle/>
          <a:p>
            <a:fld id="{0EADBF9A-1116-49B5-9313-D4A3BBFFB457}" type="slidenum">
              <a:rPr lang="en-US" smtClean="0"/>
              <a:t>5</a:t>
            </a:fld>
            <a:endParaRPr lang="en-US"/>
          </a:p>
        </p:txBody>
      </p:sp>
    </p:spTree>
    <p:extLst>
      <p:ext uri="{BB962C8B-B14F-4D97-AF65-F5344CB8AC3E}">
        <p14:creationId xmlns:p14="http://schemas.microsoft.com/office/powerpoint/2010/main" val="2081992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Malagasy, New Caledonia Javanese and Suriname Javanese are not in the map here, but they are included in the count (321).</a:t>
            </a:r>
          </a:p>
        </p:txBody>
      </p:sp>
      <p:sp>
        <p:nvSpPr>
          <p:cNvPr id="4" name="Slide Number Placeholder 3"/>
          <p:cNvSpPr>
            <a:spLocks noGrp="1"/>
          </p:cNvSpPr>
          <p:nvPr>
            <p:ph type="sldNum" sz="quarter" idx="5"/>
          </p:nvPr>
        </p:nvSpPr>
        <p:spPr/>
        <p:txBody>
          <a:bodyPr/>
          <a:lstStyle/>
          <a:p>
            <a:fld id="{0EADBF9A-1116-49B5-9313-D4A3BBFFB457}" type="slidenum">
              <a:rPr lang="en-US" smtClean="0"/>
              <a:t>6</a:t>
            </a:fld>
            <a:endParaRPr lang="en-US"/>
          </a:p>
        </p:txBody>
      </p:sp>
    </p:spTree>
    <p:extLst>
      <p:ext uri="{BB962C8B-B14F-4D97-AF65-F5344CB8AC3E}">
        <p14:creationId xmlns:p14="http://schemas.microsoft.com/office/powerpoint/2010/main" val="430907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85 languages in the sample. All languages with sufficient documentation, descriptive, pedagogical resources such that survey data can be compile. Coded for location. Coded for genetic affiliation according to lower level subgrouping in MP. Coded for the presence of applicatives, type of applicatives, semantic roles selected, </a:t>
            </a:r>
          </a:p>
        </p:txBody>
      </p:sp>
      <p:sp>
        <p:nvSpPr>
          <p:cNvPr id="4" name="Slide Number Placeholder 3"/>
          <p:cNvSpPr>
            <a:spLocks noGrp="1"/>
          </p:cNvSpPr>
          <p:nvPr>
            <p:ph type="sldNum" sz="quarter" idx="5"/>
          </p:nvPr>
        </p:nvSpPr>
        <p:spPr/>
        <p:txBody>
          <a:bodyPr/>
          <a:lstStyle/>
          <a:p>
            <a:fld id="{0EADBF9A-1116-49B5-9313-D4A3BBFFB457}" type="slidenum">
              <a:rPr lang="en-US" smtClean="0"/>
              <a:t>7</a:t>
            </a:fld>
            <a:endParaRPr lang="en-US"/>
          </a:p>
        </p:txBody>
      </p:sp>
    </p:spTree>
    <p:extLst>
      <p:ext uri="{BB962C8B-B14F-4D97-AF65-F5344CB8AC3E}">
        <p14:creationId xmlns:p14="http://schemas.microsoft.com/office/powerpoint/2010/main" val="244737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Coded for typological features of language suggested in the literature to be relevant to applicatives, incl. word order, type of voice system, alignment, case marking, order of N and possessor, presence of morphological causatives. For one part of the statistical analysis, which I won’t emphasize in this presentation, I used a Random Forest classification analysis. Which is a machine learning algorithm, that builds a large number of possible classification trees with splits on the basis of variables. Compares these trees to give a measure of which variables are most useful for sorting or classifying the languages into two groups, those with applicatives and those without. </a:t>
            </a:r>
          </a:p>
          <a:p>
            <a:endParaRPr lang="en-US" dirty="0"/>
          </a:p>
          <a:p>
            <a:endParaRPr lang="en-US" dirty="0"/>
          </a:p>
        </p:txBody>
      </p:sp>
      <p:sp>
        <p:nvSpPr>
          <p:cNvPr id="4" name="Slide Number Placeholder 3"/>
          <p:cNvSpPr>
            <a:spLocks noGrp="1"/>
          </p:cNvSpPr>
          <p:nvPr>
            <p:ph type="sldNum" sz="quarter" idx="5"/>
          </p:nvPr>
        </p:nvSpPr>
        <p:spPr/>
        <p:txBody>
          <a:bodyPr/>
          <a:lstStyle/>
          <a:p>
            <a:fld id="{0EADBF9A-1116-49B5-9313-D4A3BBFFB457}" type="slidenum">
              <a:rPr lang="en-US" smtClean="0"/>
              <a:t>8</a:t>
            </a:fld>
            <a:endParaRPr lang="en-US"/>
          </a:p>
        </p:txBody>
      </p:sp>
    </p:spTree>
    <p:extLst>
      <p:ext uri="{BB962C8B-B14F-4D97-AF65-F5344CB8AC3E}">
        <p14:creationId xmlns:p14="http://schemas.microsoft.com/office/powerpoint/2010/main" val="1743148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Results are that by far the most useful variables for correctly predicting whether a language has applicatives or not in this set of languages are genetic affiliation and location.</a:t>
            </a:r>
          </a:p>
        </p:txBody>
      </p:sp>
      <p:sp>
        <p:nvSpPr>
          <p:cNvPr id="4" name="Slide Number Placeholder 3"/>
          <p:cNvSpPr>
            <a:spLocks noGrp="1"/>
          </p:cNvSpPr>
          <p:nvPr>
            <p:ph type="sldNum" sz="quarter" idx="5"/>
          </p:nvPr>
        </p:nvSpPr>
        <p:spPr/>
        <p:txBody>
          <a:bodyPr/>
          <a:lstStyle/>
          <a:p>
            <a:fld id="{0EADBF9A-1116-49B5-9313-D4A3BBFFB457}" type="slidenum">
              <a:rPr lang="en-US" smtClean="0"/>
              <a:t>9</a:t>
            </a:fld>
            <a:endParaRPr lang="en-US"/>
          </a:p>
        </p:txBody>
      </p:sp>
    </p:spTree>
    <p:extLst>
      <p:ext uri="{BB962C8B-B14F-4D97-AF65-F5344CB8AC3E}">
        <p14:creationId xmlns:p14="http://schemas.microsoft.com/office/powerpoint/2010/main" val="508059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Indonesian-type = typological profile </a:t>
            </a:r>
          </a:p>
          <a:p>
            <a:r>
              <a:rPr lang="en-US" dirty="0" err="1"/>
              <a:t>Himmelmann</a:t>
            </a:r>
            <a:r>
              <a:rPr lang="en-US" dirty="0"/>
              <a:t> 2005 “Defining features for this subtype are the combination of a symmetrical voice system (with two or three symmetrical voice alternations), applicative morphology and the integration of proclitic actor markers into the paradigm of voice markers”</a:t>
            </a:r>
          </a:p>
        </p:txBody>
      </p:sp>
      <p:sp>
        <p:nvSpPr>
          <p:cNvPr id="4" name="Slide Number Placeholder 3"/>
          <p:cNvSpPr>
            <a:spLocks noGrp="1"/>
          </p:cNvSpPr>
          <p:nvPr>
            <p:ph type="sldNum" sz="quarter" idx="5"/>
          </p:nvPr>
        </p:nvSpPr>
        <p:spPr/>
        <p:txBody>
          <a:bodyPr/>
          <a:lstStyle/>
          <a:p>
            <a:fld id="{0EADBF9A-1116-49B5-9313-D4A3BBFFB457}" type="slidenum">
              <a:rPr lang="en-US" smtClean="0"/>
              <a:t>11</a:t>
            </a:fld>
            <a:endParaRPr lang="en-US"/>
          </a:p>
        </p:txBody>
      </p:sp>
    </p:spTree>
    <p:extLst>
      <p:ext uri="{BB962C8B-B14F-4D97-AF65-F5344CB8AC3E}">
        <p14:creationId xmlns:p14="http://schemas.microsoft.com/office/powerpoint/2010/main" val="20672807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clear that for </a:t>
            </a:r>
            <a:r>
              <a:rPr lang="en-US" dirty="0" err="1"/>
              <a:t>Chamic</a:t>
            </a:r>
            <a:r>
              <a:rPr lang="en-US" dirty="0"/>
              <a:t> that contact with non-AN languages drive these changes, same changes are seen in Malay languages of MSEA and northern peninsular Malaysia (e.g. Kelantan dialect) at a lower time depth.</a:t>
            </a:r>
          </a:p>
          <a:p>
            <a:r>
              <a:rPr lang="en-US" dirty="0"/>
              <a:t>In Borneo, these changes radiate out of the SW Borneo Sarawak and West Kalimantan, LD area, radiate in to NS languages with more contact, Barito Basin, Sabahan</a:t>
            </a:r>
          </a:p>
        </p:txBody>
      </p:sp>
      <p:sp>
        <p:nvSpPr>
          <p:cNvPr id="4" name="Slide Number Placeholder 3"/>
          <p:cNvSpPr>
            <a:spLocks noGrp="1"/>
          </p:cNvSpPr>
          <p:nvPr>
            <p:ph type="sldNum" sz="quarter" idx="5"/>
          </p:nvPr>
        </p:nvSpPr>
        <p:spPr/>
        <p:txBody>
          <a:bodyPr/>
          <a:lstStyle/>
          <a:p>
            <a:fld id="{0EADBF9A-1116-49B5-9313-D4A3BBFFB457}" type="slidenum">
              <a:rPr lang="en-US" smtClean="0"/>
              <a:t>12</a:t>
            </a:fld>
            <a:endParaRPr lang="en-US"/>
          </a:p>
        </p:txBody>
      </p:sp>
    </p:spTree>
    <p:extLst>
      <p:ext uri="{BB962C8B-B14F-4D97-AF65-F5344CB8AC3E}">
        <p14:creationId xmlns:p14="http://schemas.microsoft.com/office/powerpoint/2010/main" val="938878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look at how semantic roles for the applied argument, the peripheral role coded as core, distributed across forms,</a:t>
            </a:r>
          </a:p>
          <a:p>
            <a:r>
              <a:rPr lang="en-US" dirty="0"/>
              <a:t>We observe a stable and pervasive pattern of two forms, one marking selection of beneficiaries, instruments and themes (RED), and one marking locations and goals (GREEN)</a:t>
            </a:r>
          </a:p>
        </p:txBody>
      </p:sp>
      <p:sp>
        <p:nvSpPr>
          <p:cNvPr id="4" name="Slide Number Placeholder 3"/>
          <p:cNvSpPr>
            <a:spLocks noGrp="1"/>
          </p:cNvSpPr>
          <p:nvPr>
            <p:ph type="sldNum" sz="quarter" idx="5"/>
          </p:nvPr>
        </p:nvSpPr>
        <p:spPr/>
        <p:txBody>
          <a:bodyPr/>
          <a:lstStyle/>
          <a:p>
            <a:fld id="{0EADBF9A-1116-49B5-9313-D4A3BBFFB457}" type="slidenum">
              <a:rPr lang="en-US" smtClean="0"/>
              <a:t>13</a:t>
            </a:fld>
            <a:endParaRPr lang="en-US"/>
          </a:p>
        </p:txBody>
      </p:sp>
    </p:spTree>
    <p:extLst>
      <p:ext uri="{BB962C8B-B14F-4D97-AF65-F5344CB8AC3E}">
        <p14:creationId xmlns:p14="http://schemas.microsoft.com/office/powerpoint/2010/main" val="482212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ADBF9A-1116-49B5-9313-D4A3BBFFB457}" type="slidenum">
              <a:rPr lang="en-US" smtClean="0"/>
              <a:t>14</a:t>
            </a:fld>
            <a:endParaRPr lang="en-US"/>
          </a:p>
        </p:txBody>
      </p:sp>
    </p:spTree>
    <p:extLst>
      <p:ext uri="{BB962C8B-B14F-4D97-AF65-F5344CB8AC3E}">
        <p14:creationId xmlns:p14="http://schemas.microsoft.com/office/powerpoint/2010/main" val="7957476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ADBF9A-1116-49B5-9313-D4A3BBFFB457}" type="slidenum">
              <a:rPr lang="en-US" smtClean="0"/>
              <a:t>15</a:t>
            </a:fld>
            <a:endParaRPr lang="en-US"/>
          </a:p>
        </p:txBody>
      </p:sp>
    </p:spTree>
    <p:extLst>
      <p:ext uri="{BB962C8B-B14F-4D97-AF65-F5344CB8AC3E}">
        <p14:creationId xmlns:p14="http://schemas.microsoft.com/office/powerpoint/2010/main" val="2770739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prevalent AM forms in these languages is the suffix –</a:t>
            </a:r>
            <a:r>
              <a:rPr lang="en-US" dirty="0" err="1"/>
              <a:t>i</a:t>
            </a:r>
            <a:r>
              <a:rPr lang="en-US" dirty="0"/>
              <a:t> (originally only for imperatives and negative clauses)</a:t>
            </a:r>
          </a:p>
          <a:p>
            <a:r>
              <a:rPr lang="en-US" dirty="0"/>
              <a:t>But remnants in perfective categories, shown marking with suffix –an, specifically  in PV perfective, when the location/goal is the pivot, parallel to earlier LV.</a:t>
            </a:r>
          </a:p>
          <a:p>
            <a:r>
              <a:rPr lang="en-US" dirty="0"/>
              <a:t>-</a:t>
            </a:r>
            <a:r>
              <a:rPr lang="en-US" dirty="0" err="1"/>
              <a:t>i</a:t>
            </a:r>
            <a:r>
              <a:rPr lang="en-US" dirty="0"/>
              <a:t> affix has been extended into indicative mood, especially in AV categories, which are innovative compared to earlier LV. (LV does not combine with AV in Philippine-type languages, but this type of locative applicative does).</a:t>
            </a:r>
          </a:p>
        </p:txBody>
      </p:sp>
      <p:sp>
        <p:nvSpPr>
          <p:cNvPr id="4" name="Slide Number Placeholder 3"/>
          <p:cNvSpPr>
            <a:spLocks noGrp="1"/>
          </p:cNvSpPr>
          <p:nvPr>
            <p:ph type="sldNum" sz="quarter" idx="5"/>
          </p:nvPr>
        </p:nvSpPr>
        <p:spPr/>
        <p:txBody>
          <a:bodyPr/>
          <a:lstStyle/>
          <a:p>
            <a:fld id="{0EADBF9A-1116-49B5-9313-D4A3BBFFB457}" type="slidenum">
              <a:rPr lang="en-US" smtClean="0"/>
              <a:t>17</a:t>
            </a:fld>
            <a:endParaRPr lang="en-US"/>
          </a:p>
        </p:txBody>
      </p:sp>
    </p:spTree>
    <p:extLst>
      <p:ext uri="{BB962C8B-B14F-4D97-AF65-F5344CB8AC3E}">
        <p14:creationId xmlns:p14="http://schemas.microsoft.com/office/powerpoint/2010/main" val="19746454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Unexplained loss of final /n/, loss of initial vowel, and some problematic consonants. </a:t>
            </a:r>
            <a:r>
              <a:rPr lang="en-US" dirty="0" err="1"/>
              <a:t>Muna</a:t>
            </a:r>
            <a:r>
              <a:rPr lang="en-US" dirty="0"/>
              <a:t> –</a:t>
            </a:r>
            <a:r>
              <a:rPr lang="en-US" dirty="0" err="1"/>
              <a:t>ghoo</a:t>
            </a:r>
            <a:r>
              <a:rPr lang="en-US" dirty="0"/>
              <a:t> (voice uvular fricative) &lt; PMP *q not *k</a:t>
            </a:r>
          </a:p>
        </p:txBody>
      </p:sp>
      <p:sp>
        <p:nvSpPr>
          <p:cNvPr id="4" name="Slide Number Placeholder 3"/>
          <p:cNvSpPr>
            <a:spLocks noGrp="1"/>
          </p:cNvSpPr>
          <p:nvPr>
            <p:ph type="sldNum" sz="quarter" idx="5"/>
          </p:nvPr>
        </p:nvSpPr>
        <p:spPr/>
        <p:txBody>
          <a:bodyPr/>
          <a:lstStyle/>
          <a:p>
            <a:fld id="{0EADBF9A-1116-49B5-9313-D4A3BBFFB457}" type="slidenum">
              <a:rPr lang="en-US" smtClean="0"/>
              <a:t>18</a:t>
            </a:fld>
            <a:endParaRPr lang="en-US"/>
          </a:p>
        </p:txBody>
      </p:sp>
    </p:spTree>
    <p:extLst>
      <p:ext uri="{BB962C8B-B14F-4D97-AF65-F5344CB8AC3E}">
        <p14:creationId xmlns:p14="http://schemas.microsoft.com/office/powerpoint/2010/main" val="18893579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ADBF9A-1116-49B5-9313-D4A3BBFFB457}" type="slidenum">
              <a:rPr lang="en-US" smtClean="0"/>
              <a:t>20</a:t>
            </a:fld>
            <a:endParaRPr lang="en-US"/>
          </a:p>
        </p:txBody>
      </p:sp>
    </p:spTree>
    <p:extLst>
      <p:ext uri="{BB962C8B-B14F-4D97-AF65-F5344CB8AC3E}">
        <p14:creationId xmlns:p14="http://schemas.microsoft.com/office/powerpoint/2010/main" val="3829198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32435" y="1005903"/>
            <a:ext cx="4900930" cy="68141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864870" y="1817116"/>
            <a:ext cx="4036060" cy="8112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6/21/2024</a:t>
            </a:fld>
            <a:endParaRPr lang="en-US"/>
          </a:p>
        </p:txBody>
      </p:sp>
      <p:sp>
        <p:nvSpPr>
          <p:cNvPr id="6" name="Holder 6"/>
          <p:cNvSpPr>
            <a:spLocks noGrp="1"/>
          </p:cNvSpPr>
          <p:nvPr>
            <p:ph type="sldNum" sz="quarter" idx="7"/>
          </p:nvPr>
        </p:nvSpPr>
        <p:spPr/>
        <p:txBody>
          <a:bodyPr lIns="0" tIns="0" rIns="0" bIns="0"/>
          <a:lstStyle>
            <a:lvl1pPr>
              <a:defRPr sz="500" b="0" i="0">
                <a:solidFill>
                  <a:schemeClr val="tx1"/>
                </a:solidFill>
                <a:latin typeface="Arial"/>
                <a:cs typeface="Arial"/>
              </a:defRPr>
            </a:lvl1pPr>
          </a:lstStyle>
          <a:p>
            <a:pPr marL="38100">
              <a:lnSpc>
                <a:spcPct val="100000"/>
              </a:lnSpc>
              <a:spcBef>
                <a:spcPts val="175"/>
              </a:spcBef>
            </a:pPr>
            <a:fld id="{81D60167-4931-47E6-BA6A-407CBD079E47}" type="slidenum">
              <a:rPr spc="-20" dirty="0"/>
              <a:t>‹#›</a:t>
            </a:fld>
            <a:r>
              <a:rPr spc="-55" dirty="0"/>
              <a:t> </a:t>
            </a:r>
            <a:r>
              <a:rPr spc="125" dirty="0"/>
              <a:t>/</a:t>
            </a:r>
            <a:r>
              <a:rPr spc="-50" dirty="0"/>
              <a:t> </a:t>
            </a:r>
            <a:r>
              <a:rPr spc="-25" dirty="0"/>
              <a:t>27</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6/21/2024</a:t>
            </a:fld>
            <a:endParaRPr lang="en-US"/>
          </a:p>
        </p:txBody>
      </p:sp>
      <p:sp>
        <p:nvSpPr>
          <p:cNvPr id="6" name="Holder 6"/>
          <p:cNvSpPr>
            <a:spLocks noGrp="1"/>
          </p:cNvSpPr>
          <p:nvPr>
            <p:ph type="sldNum" sz="quarter" idx="7"/>
          </p:nvPr>
        </p:nvSpPr>
        <p:spPr/>
        <p:txBody>
          <a:bodyPr lIns="0" tIns="0" rIns="0" bIns="0"/>
          <a:lstStyle>
            <a:lvl1pPr>
              <a:defRPr sz="500" b="0" i="0">
                <a:solidFill>
                  <a:schemeClr val="tx1"/>
                </a:solidFill>
                <a:latin typeface="Arial"/>
                <a:cs typeface="Arial"/>
              </a:defRPr>
            </a:lvl1pPr>
          </a:lstStyle>
          <a:p>
            <a:pPr marL="38100">
              <a:lnSpc>
                <a:spcPct val="100000"/>
              </a:lnSpc>
              <a:spcBef>
                <a:spcPts val="175"/>
              </a:spcBef>
            </a:pPr>
            <a:fld id="{81D60167-4931-47E6-BA6A-407CBD079E47}" type="slidenum">
              <a:rPr spc="-20" dirty="0"/>
              <a:t>‹#›</a:t>
            </a:fld>
            <a:r>
              <a:rPr spc="-55" dirty="0"/>
              <a:t> </a:t>
            </a:r>
            <a:r>
              <a:rPr spc="125" dirty="0"/>
              <a:t>/</a:t>
            </a:r>
            <a:r>
              <a:rPr spc="-50" dirty="0"/>
              <a:t> </a:t>
            </a:r>
            <a:r>
              <a:rPr spc="-25" dirty="0"/>
              <a:t>27</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288290" y="746315"/>
            <a:ext cx="2508123" cy="214160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2969387" y="746315"/>
            <a:ext cx="2508123" cy="214160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6/21/2024</a:t>
            </a:fld>
            <a:endParaRPr lang="en-US"/>
          </a:p>
        </p:txBody>
      </p:sp>
      <p:sp>
        <p:nvSpPr>
          <p:cNvPr id="7" name="Holder 7"/>
          <p:cNvSpPr>
            <a:spLocks noGrp="1"/>
          </p:cNvSpPr>
          <p:nvPr>
            <p:ph type="sldNum" sz="quarter" idx="7"/>
          </p:nvPr>
        </p:nvSpPr>
        <p:spPr/>
        <p:txBody>
          <a:bodyPr lIns="0" tIns="0" rIns="0" bIns="0"/>
          <a:lstStyle>
            <a:lvl1pPr>
              <a:defRPr sz="500" b="0" i="0">
                <a:solidFill>
                  <a:schemeClr val="tx1"/>
                </a:solidFill>
                <a:latin typeface="Arial"/>
                <a:cs typeface="Arial"/>
              </a:defRPr>
            </a:lvl1pPr>
          </a:lstStyle>
          <a:p>
            <a:pPr marL="38100">
              <a:lnSpc>
                <a:spcPct val="100000"/>
              </a:lnSpc>
              <a:spcBef>
                <a:spcPts val="175"/>
              </a:spcBef>
            </a:pPr>
            <a:fld id="{81D60167-4931-47E6-BA6A-407CBD079E47}" type="slidenum">
              <a:rPr spc="-20" dirty="0"/>
              <a:t>‹#›</a:t>
            </a:fld>
            <a:r>
              <a:rPr spc="-55" dirty="0"/>
              <a:t> </a:t>
            </a:r>
            <a:r>
              <a:rPr spc="125" dirty="0"/>
              <a:t>/</a:t>
            </a:r>
            <a:r>
              <a:rPr spc="-50" dirty="0"/>
              <a:t> </a:t>
            </a:r>
            <a:r>
              <a:rPr spc="-25" dirty="0"/>
              <a:t>27</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6/21/2024</a:t>
            </a:fld>
            <a:endParaRPr lang="en-US"/>
          </a:p>
        </p:txBody>
      </p:sp>
      <p:sp>
        <p:nvSpPr>
          <p:cNvPr id="5" name="Holder 5"/>
          <p:cNvSpPr>
            <a:spLocks noGrp="1"/>
          </p:cNvSpPr>
          <p:nvPr>
            <p:ph type="sldNum" sz="quarter" idx="7"/>
          </p:nvPr>
        </p:nvSpPr>
        <p:spPr/>
        <p:txBody>
          <a:bodyPr lIns="0" tIns="0" rIns="0" bIns="0"/>
          <a:lstStyle>
            <a:lvl1pPr>
              <a:defRPr sz="500" b="0" i="0">
                <a:solidFill>
                  <a:schemeClr val="tx1"/>
                </a:solidFill>
                <a:latin typeface="Arial"/>
                <a:cs typeface="Arial"/>
              </a:defRPr>
            </a:lvl1pPr>
          </a:lstStyle>
          <a:p>
            <a:pPr marL="38100">
              <a:lnSpc>
                <a:spcPct val="100000"/>
              </a:lnSpc>
              <a:spcBef>
                <a:spcPts val="175"/>
              </a:spcBef>
            </a:pPr>
            <a:fld id="{81D60167-4931-47E6-BA6A-407CBD079E47}" type="slidenum">
              <a:rPr spc="-20" dirty="0"/>
              <a:t>‹#›</a:t>
            </a:fld>
            <a:r>
              <a:rPr spc="-55" dirty="0"/>
              <a:t> </a:t>
            </a:r>
            <a:r>
              <a:rPr spc="125" dirty="0"/>
              <a:t>/</a:t>
            </a:r>
            <a:r>
              <a:rPr spc="-50" dirty="0"/>
              <a:t> </a:t>
            </a:r>
            <a:r>
              <a:rPr spc="-25" dirty="0"/>
              <a:t>27</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6/21/2024</a:t>
            </a:fld>
            <a:endParaRPr lang="en-US"/>
          </a:p>
        </p:txBody>
      </p:sp>
      <p:sp>
        <p:nvSpPr>
          <p:cNvPr id="4" name="Holder 4"/>
          <p:cNvSpPr>
            <a:spLocks noGrp="1"/>
          </p:cNvSpPr>
          <p:nvPr>
            <p:ph type="sldNum" sz="quarter" idx="7"/>
          </p:nvPr>
        </p:nvSpPr>
        <p:spPr/>
        <p:txBody>
          <a:bodyPr lIns="0" tIns="0" rIns="0" bIns="0"/>
          <a:lstStyle>
            <a:lvl1pPr>
              <a:defRPr sz="500" b="0" i="0">
                <a:solidFill>
                  <a:schemeClr val="tx1"/>
                </a:solidFill>
                <a:latin typeface="Arial"/>
                <a:cs typeface="Arial"/>
              </a:defRPr>
            </a:lvl1pPr>
          </a:lstStyle>
          <a:p>
            <a:pPr marL="38100">
              <a:lnSpc>
                <a:spcPct val="100000"/>
              </a:lnSpc>
              <a:spcBef>
                <a:spcPts val="175"/>
              </a:spcBef>
            </a:pPr>
            <a:fld id="{81D60167-4931-47E6-BA6A-407CBD079E47}" type="slidenum">
              <a:rPr spc="-20" dirty="0"/>
              <a:t>‹#›</a:t>
            </a:fld>
            <a:r>
              <a:rPr spc="-55" dirty="0"/>
              <a:t> </a:t>
            </a:r>
            <a:r>
              <a:rPr spc="125" dirty="0"/>
              <a:t>/</a:t>
            </a:r>
            <a:r>
              <a:rPr spc="-50" dirty="0"/>
              <a:t> </a:t>
            </a:r>
            <a:r>
              <a:rPr spc="-25" dirty="0"/>
              <a:t>27</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4221125" y="3061626"/>
            <a:ext cx="43180" cy="30480"/>
          </a:xfrm>
          <a:custGeom>
            <a:avLst/>
            <a:gdLst/>
            <a:ahLst/>
            <a:cxnLst/>
            <a:rect l="l" t="t" r="r" b="b"/>
            <a:pathLst>
              <a:path w="43179" h="30480">
                <a:moveTo>
                  <a:pt x="0" y="30366"/>
                </a:moveTo>
                <a:lnTo>
                  <a:pt x="43019" y="30366"/>
                </a:lnTo>
                <a:lnTo>
                  <a:pt x="43019" y="0"/>
                </a:lnTo>
                <a:lnTo>
                  <a:pt x="0" y="0"/>
                </a:lnTo>
                <a:lnTo>
                  <a:pt x="0" y="30366"/>
                </a:lnTo>
                <a:close/>
              </a:path>
            </a:pathLst>
          </a:custGeom>
          <a:ln w="5060">
            <a:solidFill>
              <a:srgbClr val="999999"/>
            </a:solidFill>
          </a:ln>
        </p:spPr>
        <p:txBody>
          <a:bodyPr wrap="square" lIns="0" tIns="0" rIns="0" bIns="0" rtlCol="0"/>
          <a:lstStyle/>
          <a:p>
            <a:endParaRPr/>
          </a:p>
        </p:txBody>
      </p:sp>
      <p:sp>
        <p:nvSpPr>
          <p:cNvPr id="17" name="bg object 17"/>
          <p:cNvSpPr/>
          <p:nvPr/>
        </p:nvSpPr>
        <p:spPr>
          <a:xfrm>
            <a:off x="4141508" y="3057664"/>
            <a:ext cx="25400" cy="38100"/>
          </a:xfrm>
          <a:custGeom>
            <a:avLst/>
            <a:gdLst/>
            <a:ahLst/>
            <a:cxnLst/>
            <a:rect l="l" t="t" r="r" b="b"/>
            <a:pathLst>
              <a:path w="25400" h="38100">
                <a:moveTo>
                  <a:pt x="25400" y="0"/>
                </a:moveTo>
                <a:lnTo>
                  <a:pt x="0" y="19050"/>
                </a:lnTo>
                <a:lnTo>
                  <a:pt x="25400" y="38100"/>
                </a:lnTo>
                <a:lnTo>
                  <a:pt x="25400" y="0"/>
                </a:lnTo>
                <a:close/>
              </a:path>
            </a:pathLst>
          </a:custGeom>
          <a:solidFill>
            <a:srgbClr val="CCCCCC"/>
          </a:solidFill>
        </p:spPr>
        <p:txBody>
          <a:bodyPr wrap="square" lIns="0" tIns="0" rIns="0" bIns="0" rtlCol="0"/>
          <a:lstStyle/>
          <a:p>
            <a:endParaRPr/>
          </a:p>
        </p:txBody>
      </p:sp>
      <p:sp>
        <p:nvSpPr>
          <p:cNvPr id="18" name="bg object 18"/>
          <p:cNvSpPr/>
          <p:nvPr/>
        </p:nvSpPr>
        <p:spPr>
          <a:xfrm>
            <a:off x="4319310" y="3057664"/>
            <a:ext cx="25400" cy="38100"/>
          </a:xfrm>
          <a:custGeom>
            <a:avLst/>
            <a:gdLst/>
            <a:ahLst/>
            <a:cxnLst/>
            <a:rect l="l" t="t" r="r" b="b"/>
            <a:pathLst>
              <a:path w="25400" h="38100">
                <a:moveTo>
                  <a:pt x="0" y="0"/>
                </a:moveTo>
                <a:lnTo>
                  <a:pt x="0" y="38100"/>
                </a:lnTo>
                <a:lnTo>
                  <a:pt x="25400" y="19050"/>
                </a:lnTo>
                <a:lnTo>
                  <a:pt x="0" y="0"/>
                </a:lnTo>
                <a:close/>
              </a:path>
            </a:pathLst>
          </a:custGeom>
          <a:solidFill>
            <a:srgbClr val="CCCCCC"/>
          </a:solidFill>
        </p:spPr>
        <p:txBody>
          <a:bodyPr wrap="square" lIns="0" tIns="0" rIns="0" bIns="0" rtlCol="0"/>
          <a:lstStyle/>
          <a:p>
            <a:endParaRPr/>
          </a:p>
        </p:txBody>
      </p:sp>
      <p:sp>
        <p:nvSpPr>
          <p:cNvPr id="19" name="bg object 19"/>
          <p:cNvSpPr/>
          <p:nvPr/>
        </p:nvSpPr>
        <p:spPr>
          <a:xfrm>
            <a:off x="4475644" y="3051313"/>
            <a:ext cx="64135" cy="50800"/>
          </a:xfrm>
          <a:custGeom>
            <a:avLst/>
            <a:gdLst/>
            <a:ahLst/>
            <a:cxnLst/>
            <a:rect l="l" t="t" r="r" b="b"/>
            <a:pathLst>
              <a:path w="64135" h="50800">
                <a:moveTo>
                  <a:pt x="0" y="50800"/>
                </a:moveTo>
                <a:lnTo>
                  <a:pt x="43019" y="50800"/>
                </a:lnTo>
                <a:lnTo>
                  <a:pt x="43019" y="20434"/>
                </a:lnTo>
                <a:lnTo>
                  <a:pt x="0" y="20434"/>
                </a:lnTo>
                <a:lnTo>
                  <a:pt x="0" y="50800"/>
                </a:lnTo>
                <a:close/>
              </a:path>
              <a:path w="64135" h="50800">
                <a:moveTo>
                  <a:pt x="10491" y="20320"/>
                </a:moveTo>
                <a:lnTo>
                  <a:pt x="10491" y="10160"/>
                </a:lnTo>
                <a:lnTo>
                  <a:pt x="53672" y="10160"/>
                </a:lnTo>
                <a:lnTo>
                  <a:pt x="53672" y="40640"/>
                </a:lnTo>
                <a:lnTo>
                  <a:pt x="43512" y="40640"/>
                </a:lnTo>
              </a:path>
              <a:path w="64135" h="50800">
                <a:moveTo>
                  <a:pt x="20652" y="10160"/>
                </a:moveTo>
                <a:lnTo>
                  <a:pt x="20652" y="0"/>
                </a:lnTo>
                <a:lnTo>
                  <a:pt x="63832" y="0"/>
                </a:lnTo>
                <a:lnTo>
                  <a:pt x="63832" y="30480"/>
                </a:lnTo>
                <a:lnTo>
                  <a:pt x="53672" y="30480"/>
                </a:lnTo>
              </a:path>
            </a:pathLst>
          </a:custGeom>
          <a:ln w="5060">
            <a:solidFill>
              <a:srgbClr val="999999"/>
            </a:solidFill>
          </a:ln>
        </p:spPr>
        <p:txBody>
          <a:bodyPr wrap="square" lIns="0" tIns="0" rIns="0" bIns="0" rtlCol="0"/>
          <a:lstStyle/>
          <a:p>
            <a:endParaRPr/>
          </a:p>
        </p:txBody>
      </p:sp>
      <p:sp>
        <p:nvSpPr>
          <p:cNvPr id="20" name="bg object 20"/>
          <p:cNvSpPr/>
          <p:nvPr/>
        </p:nvSpPr>
        <p:spPr>
          <a:xfrm>
            <a:off x="4412475" y="3057664"/>
            <a:ext cx="203200" cy="38100"/>
          </a:xfrm>
          <a:custGeom>
            <a:avLst/>
            <a:gdLst/>
            <a:ahLst/>
            <a:cxnLst/>
            <a:rect l="l" t="t" r="r" b="b"/>
            <a:pathLst>
              <a:path w="203200" h="38100">
                <a:moveTo>
                  <a:pt x="25400" y="0"/>
                </a:moveTo>
                <a:lnTo>
                  <a:pt x="0" y="19050"/>
                </a:lnTo>
                <a:lnTo>
                  <a:pt x="25400" y="38100"/>
                </a:lnTo>
                <a:lnTo>
                  <a:pt x="25400" y="0"/>
                </a:lnTo>
                <a:close/>
              </a:path>
              <a:path w="203200" h="38100">
                <a:moveTo>
                  <a:pt x="177802" y="0"/>
                </a:moveTo>
                <a:lnTo>
                  <a:pt x="177802" y="38100"/>
                </a:lnTo>
                <a:lnTo>
                  <a:pt x="203202" y="19050"/>
                </a:lnTo>
                <a:lnTo>
                  <a:pt x="177802" y="0"/>
                </a:lnTo>
                <a:close/>
              </a:path>
            </a:pathLst>
          </a:custGeom>
          <a:solidFill>
            <a:srgbClr val="CCCCCC"/>
          </a:solidFill>
        </p:spPr>
        <p:txBody>
          <a:bodyPr wrap="square" lIns="0" tIns="0" rIns="0" bIns="0" rtlCol="0"/>
          <a:lstStyle/>
          <a:p>
            <a:endParaRPr/>
          </a:p>
        </p:txBody>
      </p:sp>
      <p:sp>
        <p:nvSpPr>
          <p:cNvPr id="21" name="bg object 21"/>
          <p:cNvSpPr/>
          <p:nvPr/>
        </p:nvSpPr>
        <p:spPr>
          <a:xfrm>
            <a:off x="4772343" y="3064014"/>
            <a:ext cx="38100" cy="0"/>
          </a:xfrm>
          <a:custGeom>
            <a:avLst/>
            <a:gdLst/>
            <a:ahLst/>
            <a:cxnLst/>
            <a:rect l="l" t="t" r="r" b="b"/>
            <a:pathLst>
              <a:path w="38100">
                <a:moveTo>
                  <a:pt x="0" y="0"/>
                </a:moveTo>
                <a:lnTo>
                  <a:pt x="38100" y="0"/>
                </a:lnTo>
              </a:path>
            </a:pathLst>
          </a:custGeom>
          <a:ln w="7591">
            <a:solidFill>
              <a:srgbClr val="999999"/>
            </a:solidFill>
          </a:ln>
        </p:spPr>
        <p:txBody>
          <a:bodyPr wrap="square" lIns="0" tIns="0" rIns="0" bIns="0" rtlCol="0"/>
          <a:lstStyle/>
          <a:p>
            <a:endParaRPr/>
          </a:p>
        </p:txBody>
      </p:sp>
      <p:sp>
        <p:nvSpPr>
          <p:cNvPr id="22" name="bg object 22"/>
          <p:cNvSpPr/>
          <p:nvPr/>
        </p:nvSpPr>
        <p:spPr>
          <a:xfrm>
            <a:off x="4683442" y="3057664"/>
            <a:ext cx="203200" cy="38100"/>
          </a:xfrm>
          <a:custGeom>
            <a:avLst/>
            <a:gdLst/>
            <a:ahLst/>
            <a:cxnLst/>
            <a:rect l="l" t="t" r="r" b="b"/>
            <a:pathLst>
              <a:path w="203200" h="38100">
                <a:moveTo>
                  <a:pt x="25400" y="0"/>
                </a:moveTo>
                <a:lnTo>
                  <a:pt x="0" y="19050"/>
                </a:lnTo>
                <a:lnTo>
                  <a:pt x="25400" y="38100"/>
                </a:lnTo>
                <a:lnTo>
                  <a:pt x="25400" y="0"/>
                </a:lnTo>
                <a:close/>
              </a:path>
              <a:path w="203200" h="38100">
                <a:moveTo>
                  <a:pt x="177802" y="0"/>
                </a:moveTo>
                <a:lnTo>
                  <a:pt x="177802" y="38100"/>
                </a:lnTo>
                <a:lnTo>
                  <a:pt x="203202" y="19050"/>
                </a:lnTo>
                <a:lnTo>
                  <a:pt x="177802" y="0"/>
                </a:lnTo>
                <a:close/>
              </a:path>
            </a:pathLst>
          </a:custGeom>
          <a:solidFill>
            <a:srgbClr val="CCCCCC"/>
          </a:solidFill>
        </p:spPr>
        <p:txBody>
          <a:bodyPr wrap="square" lIns="0" tIns="0" rIns="0" bIns="0" rtlCol="0"/>
          <a:lstStyle/>
          <a:p>
            <a:endParaRPr/>
          </a:p>
        </p:txBody>
      </p:sp>
      <p:sp>
        <p:nvSpPr>
          <p:cNvPr id="23" name="bg object 23"/>
          <p:cNvSpPr/>
          <p:nvPr/>
        </p:nvSpPr>
        <p:spPr>
          <a:xfrm>
            <a:off x="4759643" y="3051314"/>
            <a:ext cx="50800" cy="50800"/>
          </a:xfrm>
          <a:custGeom>
            <a:avLst/>
            <a:gdLst/>
            <a:ahLst/>
            <a:cxnLst/>
            <a:rect l="l" t="t" r="r" b="b"/>
            <a:pathLst>
              <a:path w="50800" h="50800">
                <a:moveTo>
                  <a:pt x="0" y="0"/>
                </a:moveTo>
                <a:lnTo>
                  <a:pt x="38100" y="0"/>
                </a:lnTo>
              </a:path>
              <a:path w="50800" h="50800">
                <a:moveTo>
                  <a:pt x="12700" y="25400"/>
                </a:moveTo>
                <a:lnTo>
                  <a:pt x="50800" y="25400"/>
                </a:lnTo>
              </a:path>
              <a:path w="50800" h="50800">
                <a:moveTo>
                  <a:pt x="0" y="38100"/>
                </a:moveTo>
                <a:lnTo>
                  <a:pt x="38100" y="38100"/>
                </a:lnTo>
              </a:path>
              <a:path w="50800" h="50800">
                <a:moveTo>
                  <a:pt x="12700" y="50800"/>
                </a:moveTo>
                <a:lnTo>
                  <a:pt x="50800" y="50800"/>
                </a:lnTo>
              </a:path>
            </a:pathLst>
          </a:custGeom>
          <a:ln w="7591">
            <a:solidFill>
              <a:srgbClr val="CCCCCC"/>
            </a:solidFill>
          </a:ln>
        </p:spPr>
        <p:txBody>
          <a:bodyPr wrap="square" lIns="0" tIns="0" rIns="0" bIns="0" rtlCol="0"/>
          <a:lstStyle/>
          <a:p>
            <a:endParaRPr/>
          </a:p>
        </p:txBody>
      </p:sp>
      <p:sp>
        <p:nvSpPr>
          <p:cNvPr id="24" name="bg object 24"/>
          <p:cNvSpPr/>
          <p:nvPr/>
        </p:nvSpPr>
        <p:spPr>
          <a:xfrm>
            <a:off x="5030610" y="3051314"/>
            <a:ext cx="50800" cy="25400"/>
          </a:xfrm>
          <a:custGeom>
            <a:avLst/>
            <a:gdLst/>
            <a:ahLst/>
            <a:cxnLst/>
            <a:rect l="l" t="t" r="r" b="b"/>
            <a:pathLst>
              <a:path w="50800" h="25400">
                <a:moveTo>
                  <a:pt x="0" y="0"/>
                </a:moveTo>
                <a:lnTo>
                  <a:pt x="38100" y="0"/>
                </a:lnTo>
              </a:path>
              <a:path w="50800" h="25400">
                <a:moveTo>
                  <a:pt x="12700" y="12700"/>
                </a:moveTo>
                <a:lnTo>
                  <a:pt x="50800" y="12700"/>
                </a:lnTo>
              </a:path>
              <a:path w="50800" h="25400">
                <a:moveTo>
                  <a:pt x="12700" y="25400"/>
                </a:moveTo>
                <a:lnTo>
                  <a:pt x="50800" y="25400"/>
                </a:lnTo>
              </a:path>
            </a:pathLst>
          </a:custGeom>
          <a:ln w="7591">
            <a:solidFill>
              <a:srgbClr val="999999"/>
            </a:solidFill>
          </a:ln>
        </p:spPr>
        <p:txBody>
          <a:bodyPr wrap="square" lIns="0" tIns="0" rIns="0" bIns="0" rtlCol="0"/>
          <a:lstStyle/>
          <a:p>
            <a:endParaRPr/>
          </a:p>
        </p:txBody>
      </p:sp>
      <p:sp>
        <p:nvSpPr>
          <p:cNvPr id="25" name="bg object 25"/>
          <p:cNvSpPr/>
          <p:nvPr/>
        </p:nvSpPr>
        <p:spPr>
          <a:xfrm>
            <a:off x="4954409" y="3057664"/>
            <a:ext cx="203200" cy="38100"/>
          </a:xfrm>
          <a:custGeom>
            <a:avLst/>
            <a:gdLst/>
            <a:ahLst/>
            <a:cxnLst/>
            <a:rect l="l" t="t" r="r" b="b"/>
            <a:pathLst>
              <a:path w="203200" h="38100">
                <a:moveTo>
                  <a:pt x="25400" y="0"/>
                </a:moveTo>
                <a:lnTo>
                  <a:pt x="0" y="19050"/>
                </a:lnTo>
                <a:lnTo>
                  <a:pt x="25400" y="38100"/>
                </a:lnTo>
                <a:lnTo>
                  <a:pt x="25400" y="0"/>
                </a:lnTo>
                <a:close/>
              </a:path>
              <a:path w="203200" h="38100">
                <a:moveTo>
                  <a:pt x="177802" y="0"/>
                </a:moveTo>
                <a:lnTo>
                  <a:pt x="177802" y="38100"/>
                </a:lnTo>
                <a:lnTo>
                  <a:pt x="203202" y="19050"/>
                </a:lnTo>
                <a:lnTo>
                  <a:pt x="177802" y="0"/>
                </a:lnTo>
                <a:close/>
              </a:path>
            </a:pathLst>
          </a:custGeom>
          <a:solidFill>
            <a:srgbClr val="CCCCCC"/>
          </a:solidFill>
        </p:spPr>
        <p:txBody>
          <a:bodyPr wrap="square" lIns="0" tIns="0" rIns="0" bIns="0" rtlCol="0"/>
          <a:lstStyle/>
          <a:p>
            <a:endParaRPr/>
          </a:p>
        </p:txBody>
      </p:sp>
      <p:sp>
        <p:nvSpPr>
          <p:cNvPr id="26" name="bg object 26"/>
          <p:cNvSpPr/>
          <p:nvPr/>
        </p:nvSpPr>
        <p:spPr>
          <a:xfrm>
            <a:off x="5030610" y="3089414"/>
            <a:ext cx="50800" cy="12700"/>
          </a:xfrm>
          <a:custGeom>
            <a:avLst/>
            <a:gdLst/>
            <a:ahLst/>
            <a:cxnLst/>
            <a:rect l="l" t="t" r="r" b="b"/>
            <a:pathLst>
              <a:path w="50800" h="12700">
                <a:moveTo>
                  <a:pt x="0" y="0"/>
                </a:moveTo>
                <a:lnTo>
                  <a:pt x="38100" y="0"/>
                </a:lnTo>
              </a:path>
              <a:path w="50800" h="12700">
                <a:moveTo>
                  <a:pt x="12700" y="12700"/>
                </a:moveTo>
                <a:lnTo>
                  <a:pt x="50800" y="12700"/>
                </a:lnTo>
              </a:path>
            </a:pathLst>
          </a:custGeom>
          <a:ln w="7591">
            <a:solidFill>
              <a:srgbClr val="CCCCCC"/>
            </a:solidFill>
          </a:ln>
        </p:spPr>
        <p:txBody>
          <a:bodyPr wrap="square" lIns="0" tIns="0" rIns="0" bIns="0" rtlCol="0"/>
          <a:lstStyle/>
          <a:p>
            <a:endParaRPr/>
          </a:p>
        </p:txBody>
      </p:sp>
      <p:sp>
        <p:nvSpPr>
          <p:cNvPr id="27" name="bg object 27"/>
          <p:cNvSpPr/>
          <p:nvPr/>
        </p:nvSpPr>
        <p:spPr>
          <a:xfrm>
            <a:off x="5301577" y="3051313"/>
            <a:ext cx="50800" cy="50800"/>
          </a:xfrm>
          <a:custGeom>
            <a:avLst/>
            <a:gdLst/>
            <a:ahLst/>
            <a:cxnLst/>
            <a:rect l="l" t="t" r="r" b="b"/>
            <a:pathLst>
              <a:path w="50800" h="50800">
                <a:moveTo>
                  <a:pt x="0" y="0"/>
                </a:moveTo>
                <a:lnTo>
                  <a:pt x="38100" y="0"/>
                </a:lnTo>
              </a:path>
              <a:path w="50800" h="50800">
                <a:moveTo>
                  <a:pt x="12700" y="12700"/>
                </a:moveTo>
                <a:lnTo>
                  <a:pt x="50800" y="12700"/>
                </a:lnTo>
              </a:path>
              <a:path w="50800" h="50800">
                <a:moveTo>
                  <a:pt x="12700" y="25400"/>
                </a:moveTo>
                <a:lnTo>
                  <a:pt x="50800" y="25400"/>
                </a:lnTo>
              </a:path>
              <a:path w="50800" h="50800">
                <a:moveTo>
                  <a:pt x="0" y="38100"/>
                </a:moveTo>
                <a:lnTo>
                  <a:pt x="38100" y="38100"/>
                </a:lnTo>
              </a:path>
              <a:path w="50800" h="50800">
                <a:moveTo>
                  <a:pt x="12700" y="50800"/>
                </a:moveTo>
                <a:lnTo>
                  <a:pt x="50800" y="50800"/>
                </a:lnTo>
              </a:path>
            </a:pathLst>
          </a:custGeom>
          <a:ln w="7591">
            <a:solidFill>
              <a:srgbClr val="999999"/>
            </a:solidFill>
          </a:ln>
        </p:spPr>
        <p:txBody>
          <a:bodyPr wrap="square" lIns="0" tIns="0" rIns="0" bIns="0" rtlCol="0"/>
          <a:lstStyle/>
          <a:p>
            <a:endParaRPr/>
          </a:p>
        </p:txBody>
      </p:sp>
      <p:sp>
        <p:nvSpPr>
          <p:cNvPr id="28" name="bg object 28"/>
          <p:cNvSpPr/>
          <p:nvPr/>
        </p:nvSpPr>
        <p:spPr>
          <a:xfrm>
            <a:off x="5603025" y="3081794"/>
            <a:ext cx="20320" cy="20320"/>
          </a:xfrm>
          <a:custGeom>
            <a:avLst/>
            <a:gdLst/>
            <a:ahLst/>
            <a:cxnLst/>
            <a:rect l="l" t="t" r="r" b="b"/>
            <a:pathLst>
              <a:path w="20320" h="20319">
                <a:moveTo>
                  <a:pt x="0" y="0"/>
                </a:moveTo>
                <a:lnTo>
                  <a:pt x="20320" y="20320"/>
                </a:lnTo>
              </a:path>
            </a:pathLst>
          </a:custGeom>
          <a:ln w="7591">
            <a:solidFill>
              <a:srgbClr val="999999"/>
            </a:solidFill>
          </a:ln>
        </p:spPr>
        <p:txBody>
          <a:bodyPr wrap="square" lIns="0" tIns="0" rIns="0" bIns="0" rtlCol="0"/>
          <a:lstStyle/>
          <a:p>
            <a:endParaRPr/>
          </a:p>
        </p:txBody>
      </p:sp>
      <p:sp>
        <p:nvSpPr>
          <p:cNvPr id="29" name="bg object 29"/>
          <p:cNvSpPr/>
          <p:nvPr/>
        </p:nvSpPr>
        <p:spPr>
          <a:xfrm>
            <a:off x="5575961" y="3055299"/>
            <a:ext cx="30480" cy="30480"/>
          </a:xfrm>
          <a:custGeom>
            <a:avLst/>
            <a:gdLst/>
            <a:ahLst/>
            <a:cxnLst/>
            <a:rect l="l" t="t" r="r" b="b"/>
            <a:pathLst>
              <a:path w="30479" h="30480">
                <a:moveTo>
                  <a:pt x="30366" y="15183"/>
                </a:moveTo>
                <a:lnTo>
                  <a:pt x="30366" y="6797"/>
                </a:lnTo>
                <a:lnTo>
                  <a:pt x="23568" y="0"/>
                </a:lnTo>
                <a:lnTo>
                  <a:pt x="15183" y="0"/>
                </a:lnTo>
                <a:lnTo>
                  <a:pt x="6797" y="0"/>
                </a:lnTo>
                <a:lnTo>
                  <a:pt x="0" y="6797"/>
                </a:lnTo>
                <a:lnTo>
                  <a:pt x="0" y="15183"/>
                </a:lnTo>
                <a:lnTo>
                  <a:pt x="0" y="23568"/>
                </a:lnTo>
                <a:lnTo>
                  <a:pt x="6797" y="30366"/>
                </a:lnTo>
                <a:lnTo>
                  <a:pt x="15183" y="30366"/>
                </a:lnTo>
                <a:lnTo>
                  <a:pt x="23568" y="30366"/>
                </a:lnTo>
                <a:lnTo>
                  <a:pt x="30366" y="23568"/>
                </a:lnTo>
                <a:lnTo>
                  <a:pt x="30366" y="15183"/>
                </a:lnTo>
                <a:close/>
              </a:path>
            </a:pathLst>
          </a:custGeom>
          <a:ln w="5060">
            <a:solidFill>
              <a:srgbClr val="999999"/>
            </a:solidFill>
          </a:ln>
        </p:spPr>
        <p:txBody>
          <a:bodyPr wrap="square" lIns="0" tIns="0" rIns="0" bIns="0" rtlCol="0"/>
          <a:lstStyle/>
          <a:p>
            <a:endParaRPr/>
          </a:p>
        </p:txBody>
      </p:sp>
      <p:sp>
        <p:nvSpPr>
          <p:cNvPr id="30" name="bg object 30"/>
          <p:cNvSpPr/>
          <p:nvPr/>
        </p:nvSpPr>
        <p:spPr>
          <a:xfrm>
            <a:off x="5481104" y="3051313"/>
            <a:ext cx="233679" cy="50800"/>
          </a:xfrm>
          <a:custGeom>
            <a:avLst/>
            <a:gdLst/>
            <a:ahLst/>
            <a:cxnLst/>
            <a:rect l="l" t="t" r="r" b="b"/>
            <a:pathLst>
              <a:path w="233679" h="50800">
                <a:moveTo>
                  <a:pt x="40640" y="50800"/>
                </a:moveTo>
                <a:lnTo>
                  <a:pt x="50400" y="48796"/>
                </a:lnTo>
                <a:lnTo>
                  <a:pt x="58488" y="43339"/>
                </a:lnTo>
                <a:lnTo>
                  <a:pt x="64002" y="35262"/>
                </a:lnTo>
                <a:lnTo>
                  <a:pt x="66040" y="25400"/>
                </a:lnTo>
                <a:lnTo>
                  <a:pt x="64036" y="15537"/>
                </a:lnTo>
                <a:lnTo>
                  <a:pt x="58579" y="7461"/>
                </a:lnTo>
                <a:lnTo>
                  <a:pt x="50502" y="2004"/>
                </a:lnTo>
                <a:lnTo>
                  <a:pt x="40640" y="0"/>
                </a:lnTo>
                <a:lnTo>
                  <a:pt x="30778" y="2004"/>
                </a:lnTo>
                <a:lnTo>
                  <a:pt x="22701" y="7461"/>
                </a:lnTo>
                <a:lnTo>
                  <a:pt x="17244" y="15537"/>
                </a:lnTo>
                <a:lnTo>
                  <a:pt x="15240" y="25400"/>
                </a:lnTo>
              </a:path>
              <a:path w="233679" h="50800">
                <a:moveTo>
                  <a:pt x="30480" y="17780"/>
                </a:moveTo>
                <a:lnTo>
                  <a:pt x="15240" y="30480"/>
                </a:lnTo>
                <a:lnTo>
                  <a:pt x="0" y="17780"/>
                </a:lnTo>
              </a:path>
              <a:path w="233679" h="50800">
                <a:moveTo>
                  <a:pt x="193042" y="50800"/>
                </a:moveTo>
                <a:lnTo>
                  <a:pt x="183179" y="48796"/>
                </a:lnTo>
                <a:lnTo>
                  <a:pt x="175103" y="43339"/>
                </a:lnTo>
                <a:lnTo>
                  <a:pt x="169646" y="35262"/>
                </a:lnTo>
                <a:lnTo>
                  <a:pt x="167642" y="25400"/>
                </a:lnTo>
                <a:lnTo>
                  <a:pt x="169646" y="15537"/>
                </a:lnTo>
                <a:lnTo>
                  <a:pt x="175103" y="7461"/>
                </a:lnTo>
                <a:lnTo>
                  <a:pt x="183179" y="2004"/>
                </a:lnTo>
                <a:lnTo>
                  <a:pt x="193042" y="0"/>
                </a:lnTo>
                <a:lnTo>
                  <a:pt x="202904" y="2004"/>
                </a:lnTo>
                <a:lnTo>
                  <a:pt x="210981" y="7461"/>
                </a:lnTo>
                <a:lnTo>
                  <a:pt x="216438" y="15537"/>
                </a:lnTo>
                <a:lnTo>
                  <a:pt x="218442" y="25400"/>
                </a:lnTo>
              </a:path>
              <a:path w="233679" h="50800">
                <a:moveTo>
                  <a:pt x="233682" y="17780"/>
                </a:moveTo>
                <a:lnTo>
                  <a:pt x="218442" y="30480"/>
                </a:lnTo>
                <a:lnTo>
                  <a:pt x="203202" y="17780"/>
                </a:lnTo>
              </a:path>
            </a:pathLst>
          </a:custGeom>
          <a:ln w="5060">
            <a:solidFill>
              <a:srgbClr val="999999"/>
            </a:solidFill>
          </a:ln>
        </p:spPr>
        <p:txBody>
          <a:bodyPr wrap="square" lIns="0" tIns="0" rIns="0" bIns="0" rtlCol="0"/>
          <a:lstStyle/>
          <a:p>
            <a:endParaRPr/>
          </a:p>
        </p:txBody>
      </p:sp>
      <p:sp>
        <p:nvSpPr>
          <p:cNvPr id="31" name="bg object 31"/>
          <p:cNvSpPr/>
          <p:nvPr/>
        </p:nvSpPr>
        <p:spPr>
          <a:xfrm>
            <a:off x="0" y="25"/>
            <a:ext cx="5760085" cy="191770"/>
          </a:xfrm>
          <a:custGeom>
            <a:avLst/>
            <a:gdLst/>
            <a:ahLst/>
            <a:cxnLst/>
            <a:rect l="l" t="t" r="r" b="b"/>
            <a:pathLst>
              <a:path w="5760085" h="191770">
                <a:moveTo>
                  <a:pt x="5759996" y="0"/>
                </a:moveTo>
                <a:lnTo>
                  <a:pt x="0" y="0"/>
                </a:lnTo>
                <a:lnTo>
                  <a:pt x="0" y="191325"/>
                </a:lnTo>
                <a:lnTo>
                  <a:pt x="5759996" y="191325"/>
                </a:lnTo>
                <a:lnTo>
                  <a:pt x="5759996" y="0"/>
                </a:lnTo>
                <a:close/>
              </a:path>
            </a:pathLst>
          </a:custGeom>
          <a:solidFill>
            <a:srgbClr val="B2B2B2"/>
          </a:solidFill>
        </p:spPr>
        <p:txBody>
          <a:bodyPr wrap="square" lIns="0" tIns="0" rIns="0" bIns="0" rtlCol="0"/>
          <a:lstStyle/>
          <a:p>
            <a:endParaRPr/>
          </a:p>
        </p:txBody>
      </p:sp>
      <p:sp>
        <p:nvSpPr>
          <p:cNvPr id="32" name="bg object 32"/>
          <p:cNvSpPr/>
          <p:nvPr/>
        </p:nvSpPr>
        <p:spPr>
          <a:xfrm>
            <a:off x="12065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3" name="bg object 33"/>
          <p:cNvSpPr/>
          <p:nvPr/>
        </p:nvSpPr>
        <p:spPr>
          <a:xfrm>
            <a:off x="1710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4" name="bg object 34"/>
          <p:cNvSpPr/>
          <p:nvPr/>
        </p:nvSpPr>
        <p:spPr>
          <a:xfrm>
            <a:off x="2214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 name="Holder 2"/>
          <p:cNvSpPr>
            <a:spLocks noGrp="1"/>
          </p:cNvSpPr>
          <p:nvPr>
            <p:ph type="title"/>
          </p:nvPr>
        </p:nvSpPr>
        <p:spPr>
          <a:xfrm>
            <a:off x="288290" y="129794"/>
            <a:ext cx="5189220" cy="519176"/>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288290" y="746315"/>
            <a:ext cx="5189220" cy="214160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960372" y="3017710"/>
            <a:ext cx="1845056" cy="1622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288290" y="3017710"/>
            <a:ext cx="1326134" cy="1622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6/21/2024</a:t>
            </a:fld>
            <a:endParaRPr lang="en-US"/>
          </a:p>
        </p:txBody>
      </p:sp>
      <p:sp>
        <p:nvSpPr>
          <p:cNvPr id="6" name="Holder 6"/>
          <p:cNvSpPr>
            <a:spLocks noGrp="1"/>
          </p:cNvSpPr>
          <p:nvPr>
            <p:ph type="sldNum" sz="quarter" idx="7"/>
          </p:nvPr>
        </p:nvSpPr>
        <p:spPr>
          <a:xfrm>
            <a:off x="5469585" y="3113831"/>
            <a:ext cx="240029" cy="118744"/>
          </a:xfrm>
          <a:prstGeom prst="rect">
            <a:avLst/>
          </a:prstGeom>
        </p:spPr>
        <p:txBody>
          <a:bodyPr wrap="square" lIns="0" tIns="0" rIns="0" bIns="0">
            <a:spAutoFit/>
          </a:bodyPr>
          <a:lstStyle>
            <a:lvl1pPr>
              <a:defRPr sz="500" b="0" i="0">
                <a:solidFill>
                  <a:schemeClr val="tx1"/>
                </a:solidFill>
                <a:latin typeface="Arial"/>
                <a:cs typeface="Arial"/>
              </a:defRPr>
            </a:lvl1pPr>
          </a:lstStyle>
          <a:p>
            <a:pPr marL="38100">
              <a:lnSpc>
                <a:spcPct val="100000"/>
              </a:lnSpc>
              <a:spcBef>
                <a:spcPts val="175"/>
              </a:spcBef>
            </a:pPr>
            <a:fld id="{81D60167-4931-47E6-BA6A-407CBD079E47}" type="slidenum">
              <a:rPr spc="-20" dirty="0"/>
              <a:t>‹#›</a:t>
            </a:fld>
            <a:r>
              <a:rPr spc="-55" dirty="0"/>
              <a:t> </a:t>
            </a:r>
            <a:r>
              <a:rPr spc="125" dirty="0"/>
              <a:t>/</a:t>
            </a:r>
            <a:r>
              <a:rPr spc="-50" dirty="0"/>
              <a:t> </a:t>
            </a:r>
            <a:r>
              <a:rPr spc="-25" dirty="0"/>
              <a:t>27</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mailto:cltruong@hawaii.edu" TargetMode="External"/><Relationship Id="rId3" Type="http://schemas.openxmlformats.org/officeDocument/2006/relationships/slide" Target="slide8.xml"/><Relationship Id="rId7" Type="http://schemas.openxmlformats.org/officeDocument/2006/relationships/slide" Target="slide16.xml"/><Relationship Id="rId2" Type="http://schemas.openxmlformats.org/officeDocument/2006/relationships/slide" Target="slide2.xml"/><Relationship Id="rId1" Type="http://schemas.openxmlformats.org/officeDocument/2006/relationships/slideLayout" Target="../slideLayouts/slideLayout5.xml"/><Relationship Id="rId6" Type="http://schemas.openxmlformats.org/officeDocument/2006/relationships/slide" Target="slide22.xml"/><Relationship Id="rId5" Type="http://schemas.openxmlformats.org/officeDocument/2006/relationships/slide" Target="slide20.xml"/><Relationship Id="rId4" Type="http://schemas.openxmlformats.org/officeDocument/2006/relationships/slide" Target="slide13.xml"/><Relationship Id="rId9" Type="http://schemas.openxmlformats.org/officeDocument/2006/relationships/image" Target="../media/image1.jpg"/></Relationships>
</file>

<file path=ppt/slides/_rels/slide2.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2.xml"/><Relationship Id="rId7" Type="http://schemas.openxmlformats.org/officeDocument/2006/relationships/slide" Target="slide22.xml"/><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slide" Target="slide20.xml"/><Relationship Id="rId5" Type="http://schemas.openxmlformats.org/officeDocument/2006/relationships/slide" Target="slide13.xml"/><Relationship Id="rId4" Type="http://schemas.openxmlformats.org/officeDocument/2006/relationships/slide" Target="slide8.xml"/><Relationship Id="rId9" Type="http://schemas.openxmlformats.org/officeDocument/2006/relationships/slide" Target="slide24.xml"/></Relationships>
</file>

<file path=ppt/slides/_rels/slide3.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2.xml"/><Relationship Id="rId7" Type="http://schemas.openxmlformats.org/officeDocument/2006/relationships/slide" Target="slide22.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slide" Target="slide20.xml"/><Relationship Id="rId5" Type="http://schemas.openxmlformats.org/officeDocument/2006/relationships/slide" Target="slide13.xml"/><Relationship Id="rId4" Type="http://schemas.openxmlformats.org/officeDocument/2006/relationships/slide" Target="slide8.xml"/><Relationship Id="rId9" Type="http://schemas.openxmlformats.org/officeDocument/2006/relationships/slide" Target="slide23.xml"/></Relationships>
</file>

<file path=ppt/slides/_rels/slide4.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2.xml"/><Relationship Id="rId7" Type="http://schemas.openxmlformats.org/officeDocument/2006/relationships/slide" Target="slide22.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slide" Target="slide20.xml"/><Relationship Id="rId5" Type="http://schemas.openxmlformats.org/officeDocument/2006/relationships/slide" Target="slide13.xml"/><Relationship Id="rId4" Type="http://schemas.openxmlformats.org/officeDocument/2006/relationships/slide" Target="slide8.xml"/><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2.xml"/><Relationship Id="rId7" Type="http://schemas.openxmlformats.org/officeDocument/2006/relationships/slide" Target="slide22.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slide" Target="slide20.xml"/><Relationship Id="rId5" Type="http://schemas.openxmlformats.org/officeDocument/2006/relationships/slide" Target="slide13.xml"/><Relationship Id="rId10" Type="http://schemas.openxmlformats.org/officeDocument/2006/relationships/image" Target="../media/image4.png"/><Relationship Id="rId4" Type="http://schemas.openxmlformats.org/officeDocument/2006/relationships/slide" Target="slide8.xml"/><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slide" Target="slide22.xml"/><Relationship Id="rId3" Type="http://schemas.openxmlformats.org/officeDocument/2006/relationships/image" Target="../media/image5.jpg"/><Relationship Id="rId7" Type="http://schemas.openxmlformats.org/officeDocument/2006/relationships/slide" Target="slide20.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slide" Target="slide13.xml"/><Relationship Id="rId5" Type="http://schemas.openxmlformats.org/officeDocument/2006/relationships/slide" Target="slide8.xml"/><Relationship Id="rId4" Type="http://schemas.openxmlformats.org/officeDocument/2006/relationships/slide" Target="slide2.xml"/><Relationship Id="rId9" Type="http://schemas.openxmlformats.org/officeDocument/2006/relationships/slide" Target="slide16.xml"/></Relationships>
</file>

<file path=ppt/slides/_rels/slide7.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2.xml"/><Relationship Id="rId7" Type="http://schemas.openxmlformats.org/officeDocument/2006/relationships/slide" Target="slide22.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slide" Target="slide20.xml"/><Relationship Id="rId5" Type="http://schemas.openxmlformats.org/officeDocument/2006/relationships/slide" Target="slide13.xml"/><Relationship Id="rId4" Type="http://schemas.openxmlformats.org/officeDocument/2006/relationships/slide" Target="slide8.xml"/><Relationship Id="rId9" Type="http://schemas.openxmlformats.org/officeDocument/2006/relationships/image" Target="../media/image6.jpg"/></Relationships>
</file>

<file path=ppt/slides/_rels/slide8.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2.xml"/><Relationship Id="rId7" Type="http://schemas.openxmlformats.org/officeDocument/2006/relationships/slide" Target="slide22.xm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slide" Target="slide20.xml"/><Relationship Id="rId5" Type="http://schemas.openxmlformats.org/officeDocument/2006/relationships/slide" Target="slide13.xml"/><Relationship Id="rId4" Type="http://schemas.openxmlformats.org/officeDocument/2006/relationships/slide" Target="slide8.xml"/><Relationship Id="rId9" Type="http://schemas.openxmlformats.org/officeDocument/2006/relationships/image" Target="../media/image7.jpg"/></Relationships>
</file>

<file path=ppt/slides/_rels/slide9.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2.xml"/><Relationship Id="rId7" Type="http://schemas.openxmlformats.org/officeDocument/2006/relationships/slide" Target="slide22.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slide" Target="slide20.xml"/><Relationship Id="rId5" Type="http://schemas.openxmlformats.org/officeDocument/2006/relationships/slide" Target="slide13.xml"/><Relationship Id="rId4" Type="http://schemas.openxmlformats.org/officeDocument/2006/relationships/slide" Target="slide8.xml"/><Relationship Id="rId9" Type="http://schemas.openxmlformats.org/officeDocument/2006/relationships/image" Target="../media/image8.jpg"/></Relationships>
</file>

<file path=ppt/slides/_rels/slide10.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 Target="slide8.xml"/><Relationship Id="rId7" Type="http://schemas.openxmlformats.org/officeDocument/2006/relationships/slide" Target="slide16.xml"/><Relationship Id="rId2" Type="http://schemas.openxmlformats.org/officeDocument/2006/relationships/slide" Target="slide2.xml"/><Relationship Id="rId1" Type="http://schemas.openxmlformats.org/officeDocument/2006/relationships/slideLayout" Target="../slideLayouts/slideLayout5.xml"/><Relationship Id="rId6" Type="http://schemas.openxmlformats.org/officeDocument/2006/relationships/slide" Target="slide22.xml"/><Relationship Id="rId5" Type="http://schemas.openxmlformats.org/officeDocument/2006/relationships/slide" Target="slide20.xml"/><Relationship Id="rId4" Type="http://schemas.openxmlformats.org/officeDocument/2006/relationships/slide" Target="slide13.xml"/><Relationship Id="rId9" Type="http://schemas.openxmlformats.org/officeDocument/2006/relationships/image" Target="../media/image10.jpeg"/></Relationships>
</file>

<file path=ppt/slides/_rels/slide11.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2.xml"/><Relationship Id="rId7" Type="http://schemas.openxmlformats.org/officeDocument/2006/relationships/slide" Target="slide22.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slide" Target="slide20.xml"/><Relationship Id="rId5" Type="http://schemas.openxmlformats.org/officeDocument/2006/relationships/slide" Target="slide13.xml"/><Relationship Id="rId4" Type="http://schemas.openxmlformats.org/officeDocument/2006/relationships/slide" Target="slide8.xml"/><Relationship Id="rId9" Type="http://schemas.openxmlformats.org/officeDocument/2006/relationships/slide" Target="slide23.xml"/></Relationships>
</file>

<file path=ppt/slides/_rels/slide12.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2.xml"/><Relationship Id="rId7" Type="http://schemas.openxmlformats.org/officeDocument/2006/relationships/slide" Target="slide22.xml"/><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slide" Target="slide20.xml"/><Relationship Id="rId5" Type="http://schemas.openxmlformats.org/officeDocument/2006/relationships/slide" Target="slide13.xml"/><Relationship Id="rId4" Type="http://schemas.openxmlformats.org/officeDocument/2006/relationships/slide" Target="slide8.xml"/></Relationships>
</file>

<file path=ppt/slides/_rels/slide13.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image" Target="../media/image11.jpg"/><Relationship Id="rId7" Type="http://schemas.openxmlformats.org/officeDocument/2006/relationships/slide" Target="slide13.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slide" Target="slide8.xml"/><Relationship Id="rId5" Type="http://schemas.openxmlformats.org/officeDocument/2006/relationships/slide" Target="slide2.xml"/><Relationship Id="rId4" Type="http://schemas.openxmlformats.org/officeDocument/2006/relationships/slide" Target="slide16.xml"/><Relationship Id="rId9" Type="http://schemas.openxmlformats.org/officeDocument/2006/relationships/slide" Target="slide22.xml"/></Relationships>
</file>

<file path=ppt/slides/_rels/slide14.xml.rels><?xml version="1.0" encoding="UTF-8" standalone="yes"?>
<Relationships xmlns="http://schemas.openxmlformats.org/package/2006/relationships"><Relationship Id="rId8" Type="http://schemas.openxmlformats.org/officeDocument/2006/relationships/slide" Target="slide22.xml"/><Relationship Id="rId3" Type="http://schemas.openxmlformats.org/officeDocument/2006/relationships/slide" Target="slide16.xml"/><Relationship Id="rId7" Type="http://schemas.openxmlformats.org/officeDocument/2006/relationships/slide" Target="slide20.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slide" Target="slide13.xml"/><Relationship Id="rId5" Type="http://schemas.openxmlformats.org/officeDocument/2006/relationships/slide" Target="slide8.xml"/><Relationship Id="rId4" Type="http://schemas.openxmlformats.org/officeDocument/2006/relationships/slide" Target="slide2.xml"/><Relationship Id="rId9" Type="http://schemas.openxmlformats.org/officeDocument/2006/relationships/image" Target="../media/image12.jpg"/></Relationships>
</file>

<file path=ppt/slides/_rels/slide15.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2.xml"/><Relationship Id="rId7" Type="http://schemas.openxmlformats.org/officeDocument/2006/relationships/slide" Target="slide22.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slide" Target="slide20.xml"/><Relationship Id="rId5" Type="http://schemas.openxmlformats.org/officeDocument/2006/relationships/slide" Target="slide13.xml"/><Relationship Id="rId10" Type="http://schemas.openxmlformats.org/officeDocument/2006/relationships/slide" Target="slide24.xml"/><Relationship Id="rId4" Type="http://schemas.openxmlformats.org/officeDocument/2006/relationships/slide" Target="slide8.xml"/><Relationship Id="rId9" Type="http://schemas.openxmlformats.org/officeDocument/2006/relationships/slide" Target="slide23.xml"/></Relationships>
</file>

<file path=ppt/slides/_rels/slide1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 Target="slide8.xml"/><Relationship Id="rId7" Type="http://schemas.openxmlformats.org/officeDocument/2006/relationships/slide" Target="slide16.xml"/><Relationship Id="rId2" Type="http://schemas.openxmlformats.org/officeDocument/2006/relationships/slide" Target="slide2.xml"/><Relationship Id="rId1" Type="http://schemas.openxmlformats.org/officeDocument/2006/relationships/slideLayout" Target="../slideLayouts/slideLayout5.xml"/><Relationship Id="rId6" Type="http://schemas.openxmlformats.org/officeDocument/2006/relationships/slide" Target="slide22.xml"/><Relationship Id="rId5" Type="http://schemas.openxmlformats.org/officeDocument/2006/relationships/slide" Target="slide20.xml"/><Relationship Id="rId10" Type="http://schemas.openxmlformats.org/officeDocument/2006/relationships/image" Target="../media/image15.png"/><Relationship Id="rId4" Type="http://schemas.openxmlformats.org/officeDocument/2006/relationships/slide" Target="slide13.xml"/><Relationship Id="rId9" Type="http://schemas.openxmlformats.org/officeDocument/2006/relationships/image" Target="../media/image14.png"/></Relationships>
</file>

<file path=ppt/slides/_rels/slide17.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2.xml"/><Relationship Id="rId7" Type="http://schemas.openxmlformats.org/officeDocument/2006/relationships/slide" Target="slide22.xm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slide" Target="slide20.xml"/><Relationship Id="rId11" Type="http://schemas.openxmlformats.org/officeDocument/2006/relationships/slide" Target="slide17.xml"/><Relationship Id="rId5" Type="http://schemas.openxmlformats.org/officeDocument/2006/relationships/slide" Target="slide13.xml"/><Relationship Id="rId10" Type="http://schemas.openxmlformats.org/officeDocument/2006/relationships/slide" Target="slide23.xml"/><Relationship Id="rId4" Type="http://schemas.openxmlformats.org/officeDocument/2006/relationships/slide" Target="slide8.xml"/><Relationship Id="rId9" Type="http://schemas.openxmlformats.org/officeDocument/2006/relationships/image" Target="../media/image16.png"/></Relationships>
</file>

<file path=ppt/slides/_rels/slide18.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2.xml"/><Relationship Id="rId7" Type="http://schemas.openxmlformats.org/officeDocument/2006/relationships/slide" Target="slide22.xm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slide" Target="slide20.xml"/><Relationship Id="rId5" Type="http://schemas.openxmlformats.org/officeDocument/2006/relationships/slide" Target="slide13.xml"/><Relationship Id="rId4" Type="http://schemas.openxmlformats.org/officeDocument/2006/relationships/slide" Target="slide8.xml"/><Relationship Id="rId9" Type="http://schemas.openxmlformats.org/officeDocument/2006/relationships/slide" Target="slide24.xml"/></Relationships>
</file>

<file path=ppt/slides/_rels/slide19.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slide" Target="slide8.xml"/><Relationship Id="rId7" Type="http://schemas.openxmlformats.org/officeDocument/2006/relationships/slide" Target="slide16.xml"/><Relationship Id="rId2" Type="http://schemas.openxmlformats.org/officeDocument/2006/relationships/slide" Target="slide2.xml"/><Relationship Id="rId1" Type="http://schemas.openxmlformats.org/officeDocument/2006/relationships/slideLayout" Target="../slideLayouts/slideLayout5.xml"/><Relationship Id="rId6" Type="http://schemas.openxmlformats.org/officeDocument/2006/relationships/slide" Target="slide22.xml"/><Relationship Id="rId5" Type="http://schemas.openxmlformats.org/officeDocument/2006/relationships/slide" Target="slide20.xml"/><Relationship Id="rId4" Type="http://schemas.openxmlformats.org/officeDocument/2006/relationships/slide" Target="slide13.xml"/></Relationships>
</file>

<file path=ppt/slides/_rels/slide20.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2.xml"/><Relationship Id="rId7" Type="http://schemas.openxmlformats.org/officeDocument/2006/relationships/slide" Target="slide22.xml"/><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slide" Target="slide20.xml"/><Relationship Id="rId5" Type="http://schemas.openxmlformats.org/officeDocument/2006/relationships/slide" Target="slide13.xml"/><Relationship Id="rId4" Type="http://schemas.openxmlformats.org/officeDocument/2006/relationships/slide" Target="slide8.xml"/></Relationships>
</file>

<file path=ppt/slides/_rels/slide21.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slide" Target="slide8.xml"/><Relationship Id="rId7" Type="http://schemas.openxmlformats.org/officeDocument/2006/relationships/slide" Target="slide16.xml"/><Relationship Id="rId2" Type="http://schemas.openxmlformats.org/officeDocument/2006/relationships/slide" Target="slide2.xml"/><Relationship Id="rId1" Type="http://schemas.openxmlformats.org/officeDocument/2006/relationships/slideLayout" Target="../slideLayouts/slideLayout5.xml"/><Relationship Id="rId6" Type="http://schemas.openxmlformats.org/officeDocument/2006/relationships/slide" Target="slide22.xml"/><Relationship Id="rId5" Type="http://schemas.openxmlformats.org/officeDocument/2006/relationships/slide" Target="slide20.xml"/><Relationship Id="rId4" Type="http://schemas.openxmlformats.org/officeDocument/2006/relationships/slide" Target="slide13.xml"/></Relationships>
</file>

<file path=ppt/slides/_rels/slide22.xml.rels><?xml version="1.0" encoding="UTF-8" standalone="yes"?>
<Relationships xmlns="http://schemas.openxmlformats.org/package/2006/relationships"><Relationship Id="rId8" Type="http://schemas.openxmlformats.org/officeDocument/2006/relationships/hyperlink" Target="https://doi.org/10.5281/zenodo.7398962" TargetMode="External"/><Relationship Id="rId3" Type="http://schemas.openxmlformats.org/officeDocument/2006/relationships/slide" Target="slide8.xml"/><Relationship Id="rId7" Type="http://schemas.openxmlformats.org/officeDocument/2006/relationships/slide" Target="slide16.xml"/><Relationship Id="rId2" Type="http://schemas.openxmlformats.org/officeDocument/2006/relationships/slide" Target="slide2.xml"/><Relationship Id="rId1" Type="http://schemas.openxmlformats.org/officeDocument/2006/relationships/slideLayout" Target="../slideLayouts/slideLayout5.xml"/><Relationship Id="rId6" Type="http://schemas.openxmlformats.org/officeDocument/2006/relationships/slide" Target="slide22.xml"/><Relationship Id="rId5" Type="http://schemas.openxmlformats.org/officeDocument/2006/relationships/slide" Target="slide20.xml"/><Relationship Id="rId4" Type="http://schemas.openxmlformats.org/officeDocument/2006/relationships/slide" Target="slide13.xml"/></Relationships>
</file>

<file path=ppt/slides/_rels/slide23.xml.rels><?xml version="1.0" encoding="UTF-8" standalone="yes"?>
<Relationships xmlns="http://schemas.openxmlformats.org/package/2006/relationships"><Relationship Id="rId8" Type="http://schemas.openxmlformats.org/officeDocument/2006/relationships/hyperlink" Target="http://muse.jhu.edu/content/crossref/journals/oceanic_linguistics/v052/52.2.himmelmann.html" TargetMode="External"/><Relationship Id="rId3" Type="http://schemas.openxmlformats.org/officeDocument/2006/relationships/slide" Target="slide8.xml"/><Relationship Id="rId7" Type="http://schemas.openxmlformats.org/officeDocument/2006/relationships/slide" Target="slide16.xml"/><Relationship Id="rId2" Type="http://schemas.openxmlformats.org/officeDocument/2006/relationships/slide" Target="slide2.xml"/><Relationship Id="rId1" Type="http://schemas.openxmlformats.org/officeDocument/2006/relationships/slideLayout" Target="../slideLayouts/slideLayout5.xml"/><Relationship Id="rId6" Type="http://schemas.openxmlformats.org/officeDocument/2006/relationships/slide" Target="slide22.xml"/><Relationship Id="rId5" Type="http://schemas.openxmlformats.org/officeDocument/2006/relationships/slide" Target="slide20.xml"/><Relationship Id="rId4" Type="http://schemas.openxmlformats.org/officeDocument/2006/relationships/slide" Target="slide13.xml"/></Relationships>
</file>

<file path=ppt/slides/_rels/slide24.xml.rels><?xml version="1.0" encoding="UTF-8" standalone="yes"?>
<Relationships xmlns="http://schemas.openxmlformats.org/package/2006/relationships"><Relationship Id="rId8" Type="http://schemas.openxmlformats.org/officeDocument/2006/relationships/hyperlink" Target="https://www.sil.org/resources/archives/52170" TargetMode="External"/><Relationship Id="rId3" Type="http://schemas.openxmlformats.org/officeDocument/2006/relationships/slide" Target="slide8.xml"/><Relationship Id="rId7" Type="http://schemas.openxmlformats.org/officeDocument/2006/relationships/slide" Target="slide16.xml"/><Relationship Id="rId2" Type="http://schemas.openxmlformats.org/officeDocument/2006/relationships/slide" Target="slide2.xml"/><Relationship Id="rId1" Type="http://schemas.openxmlformats.org/officeDocument/2006/relationships/slideLayout" Target="../slideLayouts/slideLayout5.xml"/><Relationship Id="rId6" Type="http://schemas.openxmlformats.org/officeDocument/2006/relationships/slide" Target="slide22.xml"/><Relationship Id="rId5" Type="http://schemas.openxmlformats.org/officeDocument/2006/relationships/slide" Target="slide20.xml"/><Relationship Id="rId4" Type="http://schemas.openxmlformats.org/officeDocument/2006/relationships/slide" Target="slide13.xml"/></Relationships>
</file>

<file path=ppt/slides/_rels/slide25.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slide" Target="slide8.xml"/><Relationship Id="rId7" Type="http://schemas.openxmlformats.org/officeDocument/2006/relationships/slide" Target="slide16.xml"/><Relationship Id="rId2" Type="http://schemas.openxmlformats.org/officeDocument/2006/relationships/slide" Target="slide2.xml"/><Relationship Id="rId1" Type="http://schemas.openxmlformats.org/officeDocument/2006/relationships/slideLayout" Target="../slideLayouts/slideLayout5.xml"/><Relationship Id="rId6" Type="http://schemas.openxmlformats.org/officeDocument/2006/relationships/slide" Target="slide22.xml"/><Relationship Id="rId5" Type="http://schemas.openxmlformats.org/officeDocument/2006/relationships/slide" Target="slide20.xml"/><Relationship Id="rId4" Type="http://schemas.openxmlformats.org/officeDocument/2006/relationships/slide" Target="slide13.xml"/><Relationship Id="rId9" Type="http://schemas.openxmlformats.org/officeDocument/2006/relationships/slide" Target="slide23.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slide" Target="slide8.xml"/><Relationship Id="rId7" Type="http://schemas.openxmlformats.org/officeDocument/2006/relationships/slide" Target="slide16.xml"/><Relationship Id="rId2" Type="http://schemas.openxmlformats.org/officeDocument/2006/relationships/slide" Target="slide2.xml"/><Relationship Id="rId1" Type="http://schemas.openxmlformats.org/officeDocument/2006/relationships/slideLayout" Target="../slideLayouts/slideLayout5.xml"/><Relationship Id="rId6" Type="http://schemas.openxmlformats.org/officeDocument/2006/relationships/slide" Target="slide22.xml"/><Relationship Id="rId5" Type="http://schemas.openxmlformats.org/officeDocument/2006/relationships/slide" Target="slide20.xml"/><Relationship Id="rId4" Type="http://schemas.openxmlformats.org/officeDocument/2006/relationships/slide" Target="slide13.xml"/><Relationship Id="rId9" Type="http://schemas.openxmlformats.org/officeDocument/2006/relationships/slide" Target="slide24.xml"/></Relationships>
</file>

<file path=ppt/slides/_rels/slide28.xml.rels><?xml version="1.0" encoding="UTF-8" standalone="yes"?>
<Relationships xmlns="http://schemas.openxmlformats.org/package/2006/relationships"><Relationship Id="rId3" Type="http://schemas.openxmlformats.org/officeDocument/2006/relationships/slide" Target="slide8.xml"/><Relationship Id="rId7" Type="http://schemas.openxmlformats.org/officeDocument/2006/relationships/slide" Target="slide16.xml"/><Relationship Id="rId2" Type="http://schemas.openxmlformats.org/officeDocument/2006/relationships/slide" Target="slide2.xml"/><Relationship Id="rId1" Type="http://schemas.openxmlformats.org/officeDocument/2006/relationships/slideLayout" Target="../slideLayouts/slideLayout5.xml"/><Relationship Id="rId6" Type="http://schemas.openxmlformats.org/officeDocument/2006/relationships/slide" Target="slide22.xml"/><Relationship Id="rId5" Type="http://schemas.openxmlformats.org/officeDocument/2006/relationships/slide" Target="slide20.xml"/><Relationship Id="rId4" Type="http://schemas.openxmlformats.org/officeDocument/2006/relationships/slide" Target="slide13.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 name="object 4"/>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 name="object 5"/>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6" name="object 6"/>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2" action="ppaction://hlinksldjump"/>
              </a:rPr>
              <a:t>Preliminaries</a:t>
            </a:r>
            <a:endParaRPr sz="500">
              <a:latin typeface="Arial"/>
              <a:cs typeface="Arial"/>
            </a:endParaRPr>
          </a:p>
        </p:txBody>
      </p:sp>
      <p:grpSp>
        <p:nvGrpSpPr>
          <p:cNvPr id="7" name="object 7"/>
          <p:cNvGrpSpPr/>
          <p:nvPr/>
        </p:nvGrpSpPr>
        <p:grpSpPr>
          <a:xfrm>
            <a:off x="1169682" y="127510"/>
            <a:ext cx="243204" cy="41275"/>
            <a:chOff x="1169682" y="127510"/>
            <a:chExt cx="243204" cy="41275"/>
          </a:xfrm>
        </p:grpSpPr>
        <p:sp>
          <p:nvSpPr>
            <p:cNvPr id="8" name="object 8"/>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9" name="object 9"/>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0" name="object 10"/>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1" name="object 11"/>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2" name="object 12"/>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13" name="object 13"/>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3" action="ppaction://hlinksldjump"/>
              </a:rPr>
              <a:t>Distribution</a:t>
            </a:r>
            <a:endParaRPr sz="500">
              <a:latin typeface="Arial"/>
              <a:cs typeface="Arial"/>
            </a:endParaRPr>
          </a:p>
        </p:txBody>
      </p:sp>
      <p:grpSp>
        <p:nvGrpSpPr>
          <p:cNvPr id="14" name="object 14"/>
          <p:cNvGrpSpPr/>
          <p:nvPr/>
        </p:nvGrpSpPr>
        <p:grpSpPr>
          <a:xfrm>
            <a:off x="2196020" y="127510"/>
            <a:ext cx="243204" cy="41275"/>
            <a:chOff x="2196020" y="127510"/>
            <a:chExt cx="243204" cy="41275"/>
          </a:xfrm>
        </p:grpSpPr>
        <p:sp>
          <p:nvSpPr>
            <p:cNvPr id="15" name="object 15"/>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6" name="object 16"/>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7" name="object 17"/>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8" name="object 18"/>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9" name="object 19"/>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0" name="object 20"/>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4" action="ppaction://hlinksldjump"/>
              </a:rPr>
              <a:t>Forms</a:t>
            </a:r>
            <a:r>
              <a:rPr sz="500" spc="25" dirty="0">
                <a:solidFill>
                  <a:srgbClr val="595959"/>
                </a:solidFill>
                <a:latin typeface="Arial"/>
                <a:cs typeface="Arial"/>
                <a:hlinkClick r:id="rId4" action="ppaction://hlinksldjump"/>
              </a:rPr>
              <a:t> </a:t>
            </a:r>
            <a:r>
              <a:rPr sz="500" spc="60" dirty="0">
                <a:solidFill>
                  <a:srgbClr val="595959"/>
                </a:solidFill>
                <a:latin typeface="Arial"/>
                <a:cs typeface="Arial"/>
                <a:hlinkClick r:id="rId4" action="ppaction://hlinksldjump"/>
              </a:rPr>
              <a:t>&amp;</a:t>
            </a:r>
            <a:r>
              <a:rPr sz="500" spc="30" dirty="0">
                <a:solidFill>
                  <a:srgbClr val="595959"/>
                </a:solidFill>
                <a:latin typeface="Arial"/>
                <a:cs typeface="Arial"/>
                <a:hlinkClick r:id="rId4" action="ppaction://hlinksldjump"/>
              </a:rPr>
              <a:t> </a:t>
            </a:r>
            <a:r>
              <a:rPr sz="500" spc="-10" dirty="0">
                <a:solidFill>
                  <a:srgbClr val="595959"/>
                </a:solidFill>
                <a:latin typeface="Arial"/>
                <a:cs typeface="Arial"/>
                <a:hlinkClick r:id="rId4" action="ppaction://hlinksldjump"/>
              </a:rPr>
              <a:t>functions</a:t>
            </a:r>
            <a:endParaRPr sz="500">
              <a:latin typeface="Arial"/>
              <a:cs typeface="Arial"/>
            </a:endParaRPr>
          </a:p>
        </p:txBody>
      </p:sp>
      <p:grpSp>
        <p:nvGrpSpPr>
          <p:cNvPr id="21" name="object 21"/>
          <p:cNvGrpSpPr/>
          <p:nvPr/>
        </p:nvGrpSpPr>
        <p:grpSpPr>
          <a:xfrm>
            <a:off x="3411118" y="127510"/>
            <a:ext cx="92075" cy="41275"/>
            <a:chOff x="3411118" y="127510"/>
            <a:chExt cx="92075" cy="41275"/>
          </a:xfrm>
        </p:grpSpPr>
        <p:sp>
          <p:nvSpPr>
            <p:cNvPr id="22" name="object 22"/>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3" name="object 23"/>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4" name="object 24"/>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5" action="ppaction://hlinksldjump"/>
              </a:rPr>
              <a:t>Wrap-</a:t>
            </a:r>
            <a:r>
              <a:rPr sz="500" spc="-25" dirty="0">
                <a:solidFill>
                  <a:srgbClr val="595959"/>
                </a:solidFill>
                <a:latin typeface="Arial"/>
                <a:cs typeface="Arial"/>
                <a:hlinkClick r:id="rId5" action="ppaction://hlinksldjump"/>
              </a:rPr>
              <a:t>up</a:t>
            </a:r>
            <a:endParaRPr sz="500">
              <a:latin typeface="Arial"/>
              <a:cs typeface="Arial"/>
            </a:endParaRPr>
          </a:p>
        </p:txBody>
      </p:sp>
      <p:sp>
        <p:nvSpPr>
          <p:cNvPr id="25" name="object 25"/>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solidFill>
                  <a:srgbClr val="595959"/>
                </a:solidFill>
                <a:latin typeface="Arial"/>
                <a:cs typeface="Arial"/>
                <a:hlinkClick r:id="rId6" action="ppaction://hlinksldjump"/>
              </a:rPr>
              <a:t>References</a:t>
            </a:r>
            <a:endParaRPr sz="500">
              <a:latin typeface="Arial"/>
              <a:cs typeface="Arial"/>
            </a:endParaRPr>
          </a:p>
        </p:txBody>
      </p:sp>
      <p:grpSp>
        <p:nvGrpSpPr>
          <p:cNvPr id="26" name="object 26"/>
          <p:cNvGrpSpPr/>
          <p:nvPr/>
        </p:nvGrpSpPr>
        <p:grpSpPr>
          <a:xfrm>
            <a:off x="5340803" y="127519"/>
            <a:ext cx="243204" cy="41275"/>
            <a:chOff x="5340803" y="127519"/>
            <a:chExt cx="243204" cy="41275"/>
          </a:xfrm>
        </p:grpSpPr>
        <p:sp>
          <p:nvSpPr>
            <p:cNvPr id="27" name="object 27"/>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8" name="object 28"/>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9" name="object 29"/>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0" name="object 30"/>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1" name="object 31"/>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32" name="object 32"/>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7" action="ppaction://hlinksldjump"/>
              </a:rPr>
              <a:t>Extra</a:t>
            </a:r>
            <a:r>
              <a:rPr sz="500" spc="55" dirty="0">
                <a:solidFill>
                  <a:srgbClr val="595959"/>
                </a:solidFill>
                <a:latin typeface="Arial"/>
                <a:cs typeface="Arial"/>
                <a:hlinkClick r:id="rId7" action="ppaction://hlinksldjump"/>
              </a:rPr>
              <a:t> </a:t>
            </a:r>
            <a:r>
              <a:rPr sz="500" spc="-10" dirty="0">
                <a:solidFill>
                  <a:srgbClr val="595959"/>
                </a:solidFill>
                <a:latin typeface="Arial"/>
                <a:cs typeface="Arial"/>
                <a:hlinkClick r:id="rId7" action="ppaction://hlinksldjump"/>
              </a:rPr>
              <a:t>slides</a:t>
            </a:r>
            <a:endParaRPr sz="500">
              <a:latin typeface="Arial"/>
              <a:cs typeface="Arial"/>
            </a:endParaRPr>
          </a:p>
        </p:txBody>
      </p:sp>
      <p:sp>
        <p:nvSpPr>
          <p:cNvPr id="33" name="object 33"/>
          <p:cNvSpPr txBox="1"/>
          <p:nvPr/>
        </p:nvSpPr>
        <p:spPr>
          <a:xfrm>
            <a:off x="359994" y="409930"/>
            <a:ext cx="5039995" cy="269304"/>
          </a:xfrm>
          <a:prstGeom prst="rect">
            <a:avLst/>
          </a:prstGeom>
          <a:solidFill>
            <a:srgbClr val="1F457C"/>
          </a:solidFill>
        </p:spPr>
        <p:txBody>
          <a:bodyPr vert="horz" wrap="square" lIns="0" tIns="53340" rIns="0" bIns="0" rtlCol="0">
            <a:spAutoFit/>
          </a:bodyPr>
          <a:lstStyle/>
          <a:p>
            <a:pPr marL="438150">
              <a:lnSpc>
                <a:spcPct val="100000"/>
              </a:lnSpc>
              <a:spcBef>
                <a:spcPts val="420"/>
              </a:spcBef>
            </a:pPr>
            <a:r>
              <a:rPr sz="1400" dirty="0">
                <a:solidFill>
                  <a:srgbClr val="FFFFFF"/>
                </a:solidFill>
                <a:latin typeface="Arial" panose="020B0604020202020204" pitchFamily="34" charset="0"/>
                <a:ea typeface="Verdana" panose="020B0604030504040204" pitchFamily="34" charset="0"/>
                <a:cs typeface="Arial" panose="020B0604020202020204" pitchFamily="34" charset="0"/>
              </a:rPr>
              <a:t>On</a:t>
            </a:r>
            <a:r>
              <a:rPr sz="1400" spc="-45" dirty="0">
                <a:solidFill>
                  <a:srgbClr val="FFFFFF"/>
                </a:solidFill>
                <a:latin typeface="Arial" panose="020B0604020202020204" pitchFamily="34" charset="0"/>
                <a:ea typeface="Verdana" panose="020B0604030504040204" pitchFamily="34" charset="0"/>
                <a:cs typeface="Arial" panose="020B0604020202020204" pitchFamily="34" charset="0"/>
              </a:rPr>
              <a:t> </a:t>
            </a:r>
            <a:r>
              <a:rPr sz="1400" dirty="0">
                <a:solidFill>
                  <a:srgbClr val="FFFFFF"/>
                </a:solidFill>
                <a:latin typeface="Arial" panose="020B0604020202020204" pitchFamily="34" charset="0"/>
                <a:ea typeface="Verdana" panose="020B0604030504040204" pitchFamily="34" charset="0"/>
                <a:cs typeface="Arial" panose="020B0604020202020204" pitchFamily="34" charset="0"/>
              </a:rPr>
              <a:t>the</a:t>
            </a:r>
            <a:r>
              <a:rPr sz="1400" spc="-45" dirty="0">
                <a:solidFill>
                  <a:srgbClr val="FFFFFF"/>
                </a:solidFill>
                <a:latin typeface="Arial" panose="020B0604020202020204" pitchFamily="34" charset="0"/>
                <a:ea typeface="Verdana" panose="020B0604030504040204" pitchFamily="34" charset="0"/>
                <a:cs typeface="Arial" panose="020B0604020202020204" pitchFamily="34" charset="0"/>
              </a:rPr>
              <a:t> </a:t>
            </a:r>
            <a:r>
              <a:rPr sz="1400" spc="-35" dirty="0">
                <a:solidFill>
                  <a:srgbClr val="FFFFFF"/>
                </a:solidFill>
                <a:latin typeface="Arial" panose="020B0604020202020204" pitchFamily="34" charset="0"/>
                <a:ea typeface="Verdana" panose="020B0604030504040204" pitchFamily="34" charset="0"/>
                <a:cs typeface="Arial" panose="020B0604020202020204" pitchFamily="34" charset="0"/>
              </a:rPr>
              <a:t>rise</a:t>
            </a:r>
            <a:r>
              <a:rPr sz="1400" spc="-45" dirty="0">
                <a:solidFill>
                  <a:srgbClr val="FFFFFF"/>
                </a:solidFill>
                <a:latin typeface="Arial" panose="020B0604020202020204" pitchFamily="34" charset="0"/>
                <a:ea typeface="Verdana" panose="020B0604030504040204" pitchFamily="34" charset="0"/>
                <a:cs typeface="Arial" panose="020B0604020202020204" pitchFamily="34" charset="0"/>
              </a:rPr>
              <a:t> </a:t>
            </a:r>
            <a:r>
              <a:rPr sz="1400" dirty="0">
                <a:solidFill>
                  <a:srgbClr val="FFFFFF"/>
                </a:solidFill>
                <a:latin typeface="Arial" panose="020B0604020202020204" pitchFamily="34" charset="0"/>
                <a:ea typeface="Verdana" panose="020B0604030504040204" pitchFamily="34" charset="0"/>
                <a:cs typeface="Arial" panose="020B0604020202020204" pitchFamily="34" charset="0"/>
              </a:rPr>
              <a:t>of</a:t>
            </a:r>
            <a:r>
              <a:rPr sz="1400" spc="-40" dirty="0">
                <a:solidFill>
                  <a:srgbClr val="FFFFFF"/>
                </a:solidFill>
                <a:latin typeface="Arial" panose="020B0604020202020204" pitchFamily="34" charset="0"/>
                <a:ea typeface="Verdana" panose="020B0604030504040204" pitchFamily="34" charset="0"/>
                <a:cs typeface="Arial" panose="020B0604020202020204" pitchFamily="34" charset="0"/>
              </a:rPr>
              <a:t> applicatives</a:t>
            </a:r>
            <a:r>
              <a:rPr sz="1400" spc="-45" dirty="0">
                <a:solidFill>
                  <a:srgbClr val="FFFFFF"/>
                </a:solidFill>
                <a:latin typeface="Arial" panose="020B0604020202020204" pitchFamily="34" charset="0"/>
                <a:ea typeface="Verdana" panose="020B0604030504040204" pitchFamily="34" charset="0"/>
                <a:cs typeface="Arial" panose="020B0604020202020204" pitchFamily="34" charset="0"/>
              </a:rPr>
              <a:t> </a:t>
            </a:r>
            <a:r>
              <a:rPr sz="1400" dirty="0">
                <a:solidFill>
                  <a:srgbClr val="FFFFFF"/>
                </a:solidFill>
                <a:latin typeface="Arial" panose="020B0604020202020204" pitchFamily="34" charset="0"/>
                <a:ea typeface="Verdana" panose="020B0604030504040204" pitchFamily="34" charset="0"/>
                <a:cs typeface="Arial" panose="020B0604020202020204" pitchFamily="34" charset="0"/>
              </a:rPr>
              <a:t>in</a:t>
            </a:r>
            <a:r>
              <a:rPr sz="1400" spc="-45" dirty="0">
                <a:solidFill>
                  <a:srgbClr val="FFFFFF"/>
                </a:solidFill>
                <a:latin typeface="Arial" panose="020B0604020202020204" pitchFamily="34" charset="0"/>
                <a:ea typeface="Verdana" panose="020B0604030504040204" pitchFamily="34" charset="0"/>
                <a:cs typeface="Arial" panose="020B0604020202020204" pitchFamily="34" charset="0"/>
              </a:rPr>
              <a:t> </a:t>
            </a:r>
            <a:r>
              <a:rPr sz="1400" spc="-10" dirty="0">
                <a:solidFill>
                  <a:srgbClr val="FFFFFF"/>
                </a:solidFill>
                <a:latin typeface="Arial" panose="020B0604020202020204" pitchFamily="34" charset="0"/>
                <a:ea typeface="Verdana" panose="020B0604030504040204" pitchFamily="34" charset="0"/>
                <a:cs typeface="Arial" panose="020B0604020202020204" pitchFamily="34" charset="0"/>
              </a:rPr>
              <a:t>West</a:t>
            </a:r>
            <a:r>
              <a:rPr sz="1400" spc="-45" dirty="0">
                <a:solidFill>
                  <a:srgbClr val="FFFFFF"/>
                </a:solidFill>
                <a:latin typeface="Arial" panose="020B0604020202020204" pitchFamily="34" charset="0"/>
                <a:ea typeface="Verdana" panose="020B0604030504040204" pitchFamily="34" charset="0"/>
                <a:cs typeface="Arial" panose="020B0604020202020204" pitchFamily="34" charset="0"/>
              </a:rPr>
              <a:t> </a:t>
            </a:r>
            <a:r>
              <a:rPr sz="1400" spc="-35" dirty="0">
                <a:solidFill>
                  <a:srgbClr val="FFFFFF"/>
                </a:solidFill>
                <a:latin typeface="Arial" panose="020B0604020202020204" pitchFamily="34" charset="0"/>
                <a:ea typeface="Verdana" panose="020B0604030504040204" pitchFamily="34" charset="0"/>
                <a:cs typeface="Arial" panose="020B0604020202020204" pitchFamily="34" charset="0"/>
              </a:rPr>
              <a:t>Nusantara</a:t>
            </a:r>
            <a:r>
              <a:rPr sz="1400" spc="-50" dirty="0">
                <a:solidFill>
                  <a:srgbClr val="FFFFFF"/>
                </a:solidFill>
                <a:latin typeface="Arial" panose="020B0604020202020204" pitchFamily="34" charset="0"/>
                <a:ea typeface="Verdana" panose="020B0604030504040204" pitchFamily="34" charset="0"/>
                <a:cs typeface="Arial" panose="020B0604020202020204" pitchFamily="34" charset="0"/>
              </a:rPr>
              <a:t> </a:t>
            </a:r>
            <a:r>
              <a:rPr sz="1400" spc="-10" dirty="0">
                <a:solidFill>
                  <a:srgbClr val="FFFFFF"/>
                </a:solidFill>
                <a:latin typeface="Arial" panose="020B0604020202020204" pitchFamily="34" charset="0"/>
                <a:ea typeface="Verdana" panose="020B0604030504040204" pitchFamily="34" charset="0"/>
                <a:cs typeface="Arial" panose="020B0604020202020204" pitchFamily="34" charset="0"/>
              </a:rPr>
              <a:t>languages</a:t>
            </a:r>
            <a:endParaRPr sz="1400" dirty="0">
              <a:latin typeface="Arial" panose="020B0604020202020204" pitchFamily="34" charset="0"/>
              <a:ea typeface="Verdana" panose="020B0604030504040204" pitchFamily="34" charset="0"/>
              <a:cs typeface="Arial" panose="020B0604020202020204" pitchFamily="34" charset="0"/>
            </a:endParaRPr>
          </a:p>
        </p:txBody>
      </p:sp>
      <p:sp>
        <p:nvSpPr>
          <p:cNvPr id="34" name="object 34"/>
          <p:cNvSpPr txBox="1"/>
          <p:nvPr/>
        </p:nvSpPr>
        <p:spPr>
          <a:xfrm>
            <a:off x="2084997" y="928335"/>
            <a:ext cx="1590040" cy="546625"/>
          </a:xfrm>
          <a:prstGeom prst="rect">
            <a:avLst/>
          </a:prstGeom>
        </p:spPr>
        <p:txBody>
          <a:bodyPr vert="horz" wrap="square" lIns="0" tIns="13335" rIns="0" bIns="0" rtlCol="0">
            <a:spAutoFit/>
          </a:bodyPr>
          <a:lstStyle/>
          <a:p>
            <a:pPr marL="38100" marR="30480" algn="ctr">
              <a:lnSpc>
                <a:spcPct val="126899"/>
              </a:lnSpc>
              <a:spcBef>
                <a:spcPts val="105"/>
              </a:spcBef>
            </a:pPr>
            <a:r>
              <a:rPr sz="1000" spc="-10" dirty="0">
                <a:latin typeface="Arial" panose="020B0604020202020204" pitchFamily="34" charset="0"/>
                <a:ea typeface="Liberation Sans" panose="020B0604020202020204" pitchFamily="34" charset="0"/>
                <a:cs typeface="Arial" panose="020B0604020202020204" pitchFamily="34" charset="0"/>
              </a:rPr>
              <a:t>Christina </a:t>
            </a:r>
            <a:r>
              <a:rPr sz="1000" dirty="0">
                <a:latin typeface="Arial" panose="020B0604020202020204" pitchFamily="34" charset="0"/>
                <a:ea typeface="Liberation Sans" panose="020B0604020202020204" pitchFamily="34" charset="0"/>
                <a:cs typeface="Arial" panose="020B0604020202020204" pitchFamily="34" charset="0"/>
              </a:rPr>
              <a:t>L.</a:t>
            </a:r>
            <a:r>
              <a:rPr sz="1000" spc="-10" dirty="0">
                <a:latin typeface="Arial" panose="020B0604020202020204" pitchFamily="34" charset="0"/>
                <a:ea typeface="Liberation Sans" panose="020B0604020202020204" pitchFamily="34" charset="0"/>
                <a:cs typeface="Arial" panose="020B0604020202020204" pitchFamily="34" charset="0"/>
              </a:rPr>
              <a:t> Truong </a:t>
            </a:r>
            <a:r>
              <a:rPr sz="900" spc="-10" dirty="0">
                <a:latin typeface="Arial" panose="020B0604020202020204" pitchFamily="34" charset="0"/>
                <a:ea typeface="Liberation Sans" panose="020B0604020202020204" pitchFamily="34" charset="0"/>
                <a:cs typeface="Arial" panose="020B0604020202020204" pitchFamily="34" charset="0"/>
              </a:rPr>
              <a:t>University</a:t>
            </a:r>
            <a:r>
              <a:rPr sz="900" spc="-5" dirty="0">
                <a:latin typeface="Arial" panose="020B0604020202020204" pitchFamily="34" charset="0"/>
                <a:ea typeface="Liberation Sans" panose="020B0604020202020204" pitchFamily="34" charset="0"/>
                <a:cs typeface="Arial" panose="020B0604020202020204" pitchFamily="34" charset="0"/>
              </a:rPr>
              <a:t> </a:t>
            </a:r>
            <a:r>
              <a:rPr sz="900" dirty="0">
                <a:latin typeface="Arial" panose="020B0604020202020204" pitchFamily="34" charset="0"/>
                <a:ea typeface="Liberation Sans" panose="020B0604020202020204" pitchFamily="34" charset="0"/>
                <a:cs typeface="Arial" panose="020B0604020202020204" pitchFamily="34" charset="0"/>
              </a:rPr>
              <a:t>of Hawai</a:t>
            </a:r>
            <a:r>
              <a:rPr sz="1050" baseline="7936" dirty="0">
                <a:latin typeface="Arial" panose="020B0604020202020204" pitchFamily="34" charset="0"/>
                <a:ea typeface="Liberation Sans" panose="020B0604020202020204" pitchFamily="34" charset="0"/>
                <a:cs typeface="Arial" panose="020B0604020202020204" pitchFamily="34" charset="0"/>
              </a:rPr>
              <a:t>‘</a:t>
            </a:r>
            <a:r>
              <a:rPr sz="900" dirty="0">
                <a:latin typeface="Arial" panose="020B0604020202020204" pitchFamily="34" charset="0"/>
                <a:ea typeface="Liberation Sans" panose="020B0604020202020204" pitchFamily="34" charset="0"/>
                <a:cs typeface="Arial" panose="020B0604020202020204" pitchFamily="34" charset="0"/>
              </a:rPr>
              <a:t>i</a:t>
            </a:r>
            <a:r>
              <a:rPr sz="900" spc="-5" dirty="0">
                <a:latin typeface="Arial" panose="020B0604020202020204" pitchFamily="34" charset="0"/>
                <a:ea typeface="Liberation Sans" panose="020B0604020202020204" pitchFamily="34" charset="0"/>
                <a:cs typeface="Arial" panose="020B0604020202020204" pitchFamily="34" charset="0"/>
              </a:rPr>
              <a:t> </a:t>
            </a:r>
            <a:r>
              <a:rPr sz="900" dirty="0">
                <a:latin typeface="Arial" panose="020B0604020202020204" pitchFamily="34" charset="0"/>
                <a:ea typeface="Liberation Sans" panose="020B0604020202020204" pitchFamily="34" charset="0"/>
                <a:cs typeface="Arial" panose="020B0604020202020204" pitchFamily="34" charset="0"/>
              </a:rPr>
              <a:t>at </a:t>
            </a:r>
            <a:r>
              <a:rPr sz="900" spc="-10" dirty="0">
                <a:latin typeface="Arial" panose="020B0604020202020204" pitchFamily="34" charset="0"/>
                <a:ea typeface="Liberation Sans" panose="020B0604020202020204" pitchFamily="34" charset="0"/>
                <a:cs typeface="Arial" panose="020B0604020202020204" pitchFamily="34" charset="0"/>
              </a:rPr>
              <a:t>Mānoa </a:t>
            </a:r>
            <a:r>
              <a:rPr sz="900" spc="-10" dirty="0">
                <a:latin typeface="Arial" panose="020B0604020202020204" pitchFamily="34" charset="0"/>
                <a:ea typeface="Linux Libertine G" panose="02000503000000000000" pitchFamily="2" charset="0"/>
                <a:cs typeface="Arial" panose="020B0604020202020204" pitchFamily="34" charset="0"/>
                <a:hlinkClick r:id="rId8"/>
              </a:rPr>
              <a:t>cltruong@hawaii.edu</a:t>
            </a:r>
            <a:endParaRPr sz="900" dirty="0">
              <a:latin typeface="Arial" panose="020B0604020202020204" pitchFamily="34" charset="0"/>
              <a:ea typeface="Linux Libertine G" panose="02000503000000000000" pitchFamily="2" charset="0"/>
              <a:cs typeface="Arial" panose="020B0604020202020204" pitchFamily="34" charset="0"/>
            </a:endParaRPr>
          </a:p>
        </p:txBody>
      </p:sp>
      <p:pic>
        <p:nvPicPr>
          <p:cNvPr id="35" name="object 35"/>
          <p:cNvPicPr/>
          <p:nvPr/>
        </p:nvPicPr>
        <p:blipFill>
          <a:blip r:embed="rId9" cstate="print"/>
          <a:stretch>
            <a:fillRect/>
          </a:stretch>
        </p:blipFill>
        <p:spPr>
          <a:xfrm>
            <a:off x="2700020" y="1680098"/>
            <a:ext cx="359965" cy="359965"/>
          </a:xfrm>
          <a:prstGeom prst="rect">
            <a:avLst/>
          </a:prstGeom>
        </p:spPr>
      </p:pic>
      <p:sp>
        <p:nvSpPr>
          <p:cNvPr id="36" name="object 36"/>
          <p:cNvSpPr txBox="1"/>
          <p:nvPr/>
        </p:nvSpPr>
        <p:spPr>
          <a:xfrm>
            <a:off x="1341335" y="2163079"/>
            <a:ext cx="3077845" cy="723265"/>
          </a:xfrm>
          <a:prstGeom prst="rect">
            <a:avLst/>
          </a:prstGeom>
        </p:spPr>
        <p:txBody>
          <a:bodyPr vert="horz" wrap="square" lIns="0" tIns="53975" rIns="0" bIns="0" rtlCol="0">
            <a:spAutoFit/>
          </a:bodyPr>
          <a:lstStyle/>
          <a:p>
            <a:pPr algn="ctr">
              <a:lnSpc>
                <a:spcPct val="100000"/>
              </a:lnSpc>
              <a:spcBef>
                <a:spcPts val="425"/>
              </a:spcBef>
            </a:pPr>
            <a:r>
              <a:rPr sz="1000" spc="-20" dirty="0">
                <a:latin typeface="Arial" panose="020B0604020202020204" pitchFamily="34" charset="0"/>
                <a:ea typeface="Linux Libertine G" panose="02000503000000000000" pitchFamily="2" charset="0"/>
                <a:cs typeface="Arial" panose="020B0604020202020204" pitchFamily="34" charset="0"/>
              </a:rPr>
              <a:t>16th </a:t>
            </a:r>
            <a:r>
              <a:rPr sz="1000" spc="-35" dirty="0">
                <a:latin typeface="Arial" panose="020B0604020202020204" pitchFamily="34" charset="0"/>
                <a:ea typeface="Linux Libertine G" panose="02000503000000000000" pitchFamily="2" charset="0"/>
                <a:cs typeface="Arial" panose="020B0604020202020204" pitchFamily="34" charset="0"/>
              </a:rPr>
              <a:t>International</a:t>
            </a:r>
            <a:r>
              <a:rPr sz="1000" spc="-15" dirty="0">
                <a:latin typeface="Arial" panose="020B0604020202020204" pitchFamily="34" charset="0"/>
                <a:ea typeface="Linux Libertine G" panose="02000503000000000000" pitchFamily="2" charset="0"/>
                <a:cs typeface="Arial" panose="020B0604020202020204" pitchFamily="34" charset="0"/>
              </a:rPr>
              <a:t> </a:t>
            </a:r>
            <a:r>
              <a:rPr sz="1000" spc="-40" dirty="0">
                <a:latin typeface="Arial" panose="020B0604020202020204" pitchFamily="34" charset="0"/>
                <a:ea typeface="Linux Libertine G" panose="02000503000000000000" pitchFamily="2" charset="0"/>
                <a:cs typeface="Arial" panose="020B0604020202020204" pitchFamily="34" charset="0"/>
              </a:rPr>
              <a:t>Conference</a:t>
            </a:r>
            <a:r>
              <a:rPr sz="1000" spc="-15" dirty="0">
                <a:latin typeface="Arial" panose="020B0604020202020204" pitchFamily="34" charset="0"/>
                <a:ea typeface="Linux Libertine G" panose="02000503000000000000" pitchFamily="2" charset="0"/>
                <a:cs typeface="Arial" panose="020B0604020202020204" pitchFamily="34" charset="0"/>
              </a:rPr>
              <a:t> </a:t>
            </a:r>
            <a:r>
              <a:rPr sz="1000" dirty="0">
                <a:latin typeface="Arial" panose="020B0604020202020204" pitchFamily="34" charset="0"/>
                <a:ea typeface="Linux Libertine G" panose="02000503000000000000" pitchFamily="2" charset="0"/>
                <a:cs typeface="Arial" panose="020B0604020202020204" pitchFamily="34" charset="0"/>
              </a:rPr>
              <a:t>on</a:t>
            </a:r>
            <a:r>
              <a:rPr sz="1000" spc="-15" dirty="0">
                <a:latin typeface="Arial" panose="020B0604020202020204" pitchFamily="34" charset="0"/>
                <a:ea typeface="Linux Libertine G" panose="02000503000000000000" pitchFamily="2" charset="0"/>
                <a:cs typeface="Arial" panose="020B0604020202020204" pitchFamily="34" charset="0"/>
              </a:rPr>
              <a:t> </a:t>
            </a:r>
            <a:r>
              <a:rPr sz="1000" spc="-35" dirty="0">
                <a:latin typeface="Arial" panose="020B0604020202020204" pitchFamily="34" charset="0"/>
                <a:ea typeface="Linux Libertine G" panose="02000503000000000000" pitchFamily="2" charset="0"/>
                <a:cs typeface="Arial" panose="020B0604020202020204" pitchFamily="34" charset="0"/>
              </a:rPr>
              <a:t>Austronesian</a:t>
            </a:r>
            <a:r>
              <a:rPr sz="1000" spc="-15" dirty="0">
                <a:latin typeface="Arial" panose="020B0604020202020204" pitchFamily="34" charset="0"/>
                <a:ea typeface="Linux Libertine G" panose="02000503000000000000" pitchFamily="2" charset="0"/>
                <a:cs typeface="Arial" panose="020B0604020202020204" pitchFamily="34" charset="0"/>
              </a:rPr>
              <a:t> </a:t>
            </a:r>
            <a:r>
              <a:rPr sz="1000" spc="-10" dirty="0">
                <a:latin typeface="Arial" panose="020B0604020202020204" pitchFamily="34" charset="0"/>
                <a:ea typeface="Linux Libertine G" panose="02000503000000000000" pitchFamily="2" charset="0"/>
                <a:cs typeface="Arial" panose="020B0604020202020204" pitchFamily="34" charset="0"/>
              </a:rPr>
              <a:t>Linguistics</a:t>
            </a:r>
            <a:endParaRPr sz="1000" dirty="0">
              <a:latin typeface="Arial" panose="020B0604020202020204" pitchFamily="34" charset="0"/>
              <a:ea typeface="Linux Libertine G" panose="02000503000000000000" pitchFamily="2" charset="0"/>
              <a:cs typeface="Arial" panose="020B0604020202020204" pitchFamily="34" charset="0"/>
            </a:endParaRPr>
          </a:p>
          <a:p>
            <a:pPr algn="ctr">
              <a:lnSpc>
                <a:spcPct val="100000"/>
              </a:lnSpc>
              <a:spcBef>
                <a:spcPts val="295"/>
              </a:spcBef>
            </a:pPr>
            <a:r>
              <a:rPr sz="900" dirty="0">
                <a:latin typeface="Arial" panose="020B0604020202020204" pitchFamily="34" charset="0"/>
                <a:ea typeface="Linux Libertine G" panose="02000503000000000000" pitchFamily="2" charset="0"/>
                <a:cs typeface="Arial" panose="020B0604020202020204" pitchFamily="34" charset="0"/>
              </a:rPr>
              <a:t>De</a:t>
            </a:r>
            <a:r>
              <a:rPr sz="900" spc="15" dirty="0">
                <a:latin typeface="Arial" panose="020B0604020202020204" pitchFamily="34" charset="0"/>
                <a:ea typeface="Linux Libertine G" panose="02000503000000000000" pitchFamily="2" charset="0"/>
                <a:cs typeface="Arial" panose="020B0604020202020204" pitchFamily="34" charset="0"/>
              </a:rPr>
              <a:t> </a:t>
            </a:r>
            <a:r>
              <a:rPr sz="900" dirty="0">
                <a:latin typeface="Arial" panose="020B0604020202020204" pitchFamily="34" charset="0"/>
                <a:ea typeface="Linux Libertine G" panose="02000503000000000000" pitchFamily="2" charset="0"/>
                <a:cs typeface="Arial" panose="020B0604020202020204" pitchFamily="34" charset="0"/>
              </a:rPr>
              <a:t>La</a:t>
            </a:r>
            <a:r>
              <a:rPr sz="900" spc="20" dirty="0">
                <a:latin typeface="Arial" panose="020B0604020202020204" pitchFamily="34" charset="0"/>
                <a:ea typeface="Linux Libertine G" panose="02000503000000000000" pitchFamily="2" charset="0"/>
                <a:cs typeface="Arial" panose="020B0604020202020204" pitchFamily="34" charset="0"/>
              </a:rPr>
              <a:t> </a:t>
            </a:r>
            <a:r>
              <a:rPr sz="900" dirty="0">
                <a:latin typeface="Arial" panose="020B0604020202020204" pitchFamily="34" charset="0"/>
                <a:ea typeface="Linux Libertine G" panose="02000503000000000000" pitchFamily="2" charset="0"/>
                <a:cs typeface="Arial" panose="020B0604020202020204" pitchFamily="34" charset="0"/>
              </a:rPr>
              <a:t>Salle</a:t>
            </a:r>
            <a:r>
              <a:rPr sz="900" spc="15" dirty="0">
                <a:latin typeface="Arial" panose="020B0604020202020204" pitchFamily="34" charset="0"/>
                <a:ea typeface="Linux Libertine G" panose="02000503000000000000" pitchFamily="2" charset="0"/>
                <a:cs typeface="Arial" panose="020B0604020202020204" pitchFamily="34" charset="0"/>
              </a:rPr>
              <a:t> </a:t>
            </a:r>
            <a:r>
              <a:rPr sz="900" spc="-20" dirty="0">
                <a:latin typeface="Arial" panose="020B0604020202020204" pitchFamily="34" charset="0"/>
                <a:ea typeface="Linux Libertine G" panose="02000503000000000000" pitchFamily="2" charset="0"/>
                <a:cs typeface="Arial" panose="020B0604020202020204" pitchFamily="34" charset="0"/>
              </a:rPr>
              <a:t>University,</a:t>
            </a:r>
            <a:r>
              <a:rPr sz="900" spc="20" dirty="0">
                <a:latin typeface="Arial" panose="020B0604020202020204" pitchFamily="34" charset="0"/>
                <a:ea typeface="Linux Libertine G" panose="02000503000000000000" pitchFamily="2" charset="0"/>
                <a:cs typeface="Arial" panose="020B0604020202020204" pitchFamily="34" charset="0"/>
              </a:rPr>
              <a:t> </a:t>
            </a:r>
            <a:r>
              <a:rPr sz="900" dirty="0">
                <a:latin typeface="Arial" panose="020B0604020202020204" pitchFamily="34" charset="0"/>
                <a:ea typeface="Linux Libertine G" panose="02000503000000000000" pitchFamily="2" charset="0"/>
                <a:cs typeface="Arial" panose="020B0604020202020204" pitchFamily="34" charset="0"/>
              </a:rPr>
              <a:t>Manila,</a:t>
            </a:r>
            <a:r>
              <a:rPr sz="900" spc="20" dirty="0">
                <a:latin typeface="Arial" panose="020B0604020202020204" pitchFamily="34" charset="0"/>
                <a:ea typeface="Linux Libertine G" panose="02000503000000000000" pitchFamily="2" charset="0"/>
                <a:cs typeface="Arial" panose="020B0604020202020204" pitchFamily="34" charset="0"/>
              </a:rPr>
              <a:t> </a:t>
            </a:r>
            <a:r>
              <a:rPr sz="900" spc="-10" dirty="0">
                <a:latin typeface="Arial" panose="020B0604020202020204" pitchFamily="34" charset="0"/>
                <a:ea typeface="Linux Libertine G" panose="02000503000000000000" pitchFamily="2" charset="0"/>
                <a:cs typeface="Arial" panose="020B0604020202020204" pitchFamily="34" charset="0"/>
              </a:rPr>
              <a:t>Philippines</a:t>
            </a:r>
            <a:endParaRPr sz="900" dirty="0">
              <a:latin typeface="Arial" panose="020B0604020202020204" pitchFamily="34" charset="0"/>
              <a:ea typeface="Linux Libertine G" panose="02000503000000000000" pitchFamily="2" charset="0"/>
              <a:cs typeface="Arial" panose="020B0604020202020204" pitchFamily="34" charset="0"/>
            </a:endParaRPr>
          </a:p>
          <a:p>
            <a:pPr>
              <a:lnSpc>
                <a:spcPct val="100000"/>
              </a:lnSpc>
              <a:spcBef>
                <a:spcPts val="305"/>
              </a:spcBef>
            </a:pPr>
            <a:endParaRPr sz="900" dirty="0">
              <a:latin typeface="Arial" panose="020B0604020202020204" pitchFamily="34" charset="0"/>
              <a:ea typeface="Linux Libertine G" panose="02000503000000000000" pitchFamily="2" charset="0"/>
              <a:cs typeface="Arial" panose="020B0604020202020204" pitchFamily="34" charset="0"/>
            </a:endParaRPr>
          </a:p>
          <a:p>
            <a:pPr algn="ctr">
              <a:lnSpc>
                <a:spcPct val="100000"/>
              </a:lnSpc>
            </a:pPr>
            <a:r>
              <a:rPr sz="1000" spc="-20" dirty="0">
                <a:latin typeface="Arial" panose="020B0604020202020204" pitchFamily="34" charset="0"/>
                <a:ea typeface="Linux Libertine G" panose="02000503000000000000" pitchFamily="2" charset="0"/>
                <a:cs typeface="Arial" panose="020B0604020202020204" pitchFamily="34" charset="0"/>
              </a:rPr>
              <a:t>June</a:t>
            </a:r>
            <a:r>
              <a:rPr sz="1000" spc="-25" dirty="0">
                <a:latin typeface="Arial" panose="020B0604020202020204" pitchFamily="34" charset="0"/>
                <a:ea typeface="Linux Libertine G" panose="02000503000000000000" pitchFamily="2" charset="0"/>
                <a:cs typeface="Arial" panose="020B0604020202020204" pitchFamily="34" charset="0"/>
              </a:rPr>
              <a:t> </a:t>
            </a:r>
            <a:r>
              <a:rPr sz="1000" spc="-45" dirty="0">
                <a:latin typeface="Arial" panose="020B0604020202020204" pitchFamily="34" charset="0"/>
                <a:ea typeface="Linux Libertine G" panose="02000503000000000000" pitchFamily="2" charset="0"/>
                <a:cs typeface="Arial" panose="020B0604020202020204" pitchFamily="34" charset="0"/>
              </a:rPr>
              <a:t>20–24,</a:t>
            </a:r>
            <a:r>
              <a:rPr sz="1000" spc="-25" dirty="0">
                <a:latin typeface="Arial" panose="020B0604020202020204" pitchFamily="34" charset="0"/>
                <a:ea typeface="Linux Libertine G" panose="02000503000000000000" pitchFamily="2" charset="0"/>
                <a:cs typeface="Arial" panose="020B0604020202020204" pitchFamily="34" charset="0"/>
              </a:rPr>
              <a:t> </a:t>
            </a:r>
            <a:r>
              <a:rPr sz="1000" spc="-20" dirty="0">
                <a:latin typeface="Arial" panose="020B0604020202020204" pitchFamily="34" charset="0"/>
                <a:ea typeface="Linux Libertine G" panose="02000503000000000000" pitchFamily="2" charset="0"/>
                <a:cs typeface="Arial" panose="020B0604020202020204" pitchFamily="34" charset="0"/>
              </a:rPr>
              <a:t>2024</a:t>
            </a:r>
            <a:endParaRPr sz="1000" dirty="0">
              <a:latin typeface="Arial" panose="020B0604020202020204" pitchFamily="34" charset="0"/>
              <a:ea typeface="Linux Libertine G" panose="02000503000000000000" pitchFamily="2" charset="0"/>
              <a:cs typeface="Arial" panose="020B0604020202020204" pitchFamily="34" charset="0"/>
            </a:endParaRPr>
          </a:p>
        </p:txBody>
      </p:sp>
      <p:sp>
        <p:nvSpPr>
          <p:cNvPr id="37" name="object 37"/>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1</a:t>
            </a:fld>
            <a:r>
              <a:rPr spc="-55" dirty="0"/>
              <a:t> </a:t>
            </a:r>
            <a:r>
              <a:rPr spc="125" dirty="0"/>
              <a:t>/</a:t>
            </a:r>
            <a:r>
              <a:rPr spc="-50" dirty="0"/>
              <a:t> </a:t>
            </a:r>
            <a:r>
              <a:rPr spc="-25" dirty="0"/>
              <a:t>27</a:t>
            </a:r>
          </a:p>
        </p:txBody>
      </p:sp>
    </p:spTree>
  </p:cSld>
  <p:clrMapOvr>
    <a:masterClrMapping/>
  </p:clrMapOvr>
  <p:transition>
    <p:cut/>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221125" y="3061626"/>
            <a:ext cx="43180" cy="30480"/>
          </a:xfrm>
          <a:custGeom>
            <a:avLst/>
            <a:gdLst/>
            <a:ahLst/>
            <a:cxnLst/>
            <a:rect l="l" t="t" r="r" b="b"/>
            <a:pathLst>
              <a:path w="43179" h="30480">
                <a:moveTo>
                  <a:pt x="0" y="30366"/>
                </a:moveTo>
                <a:lnTo>
                  <a:pt x="43019" y="30366"/>
                </a:lnTo>
                <a:lnTo>
                  <a:pt x="43019" y="0"/>
                </a:lnTo>
                <a:lnTo>
                  <a:pt x="0" y="0"/>
                </a:lnTo>
                <a:lnTo>
                  <a:pt x="0" y="30366"/>
                </a:lnTo>
                <a:close/>
              </a:path>
            </a:pathLst>
          </a:custGeom>
          <a:ln w="5060">
            <a:solidFill>
              <a:srgbClr val="999999"/>
            </a:solidFill>
          </a:ln>
        </p:spPr>
        <p:txBody>
          <a:bodyPr wrap="square" lIns="0" tIns="0" rIns="0" bIns="0" rtlCol="0"/>
          <a:lstStyle/>
          <a:p>
            <a:endParaRPr/>
          </a:p>
        </p:txBody>
      </p:sp>
      <p:sp>
        <p:nvSpPr>
          <p:cNvPr id="3" name="object 3"/>
          <p:cNvSpPr/>
          <p:nvPr/>
        </p:nvSpPr>
        <p:spPr>
          <a:xfrm>
            <a:off x="4141508" y="3057664"/>
            <a:ext cx="25400" cy="38100"/>
          </a:xfrm>
          <a:custGeom>
            <a:avLst/>
            <a:gdLst/>
            <a:ahLst/>
            <a:cxnLst/>
            <a:rect l="l" t="t" r="r" b="b"/>
            <a:pathLst>
              <a:path w="25400" h="38100">
                <a:moveTo>
                  <a:pt x="25400" y="0"/>
                </a:moveTo>
                <a:lnTo>
                  <a:pt x="0" y="19050"/>
                </a:lnTo>
                <a:lnTo>
                  <a:pt x="25400" y="38100"/>
                </a:lnTo>
                <a:lnTo>
                  <a:pt x="25400" y="0"/>
                </a:lnTo>
                <a:close/>
              </a:path>
            </a:pathLst>
          </a:custGeom>
          <a:solidFill>
            <a:srgbClr val="CCCCCC"/>
          </a:solidFill>
        </p:spPr>
        <p:txBody>
          <a:bodyPr wrap="square" lIns="0" tIns="0" rIns="0" bIns="0" rtlCol="0"/>
          <a:lstStyle/>
          <a:p>
            <a:endParaRPr/>
          </a:p>
        </p:txBody>
      </p:sp>
      <p:sp>
        <p:nvSpPr>
          <p:cNvPr id="4" name="object 4"/>
          <p:cNvSpPr/>
          <p:nvPr/>
        </p:nvSpPr>
        <p:spPr>
          <a:xfrm>
            <a:off x="4319310" y="3057664"/>
            <a:ext cx="25400" cy="38100"/>
          </a:xfrm>
          <a:custGeom>
            <a:avLst/>
            <a:gdLst/>
            <a:ahLst/>
            <a:cxnLst/>
            <a:rect l="l" t="t" r="r" b="b"/>
            <a:pathLst>
              <a:path w="25400" h="38100">
                <a:moveTo>
                  <a:pt x="0" y="0"/>
                </a:moveTo>
                <a:lnTo>
                  <a:pt x="0" y="38100"/>
                </a:lnTo>
                <a:lnTo>
                  <a:pt x="25400" y="19050"/>
                </a:lnTo>
                <a:lnTo>
                  <a:pt x="0" y="0"/>
                </a:lnTo>
                <a:close/>
              </a:path>
            </a:pathLst>
          </a:custGeom>
          <a:solidFill>
            <a:srgbClr val="CCCCCC"/>
          </a:solidFill>
        </p:spPr>
        <p:txBody>
          <a:bodyPr wrap="square" lIns="0" tIns="0" rIns="0" bIns="0" rtlCol="0"/>
          <a:lstStyle/>
          <a:p>
            <a:endParaRPr/>
          </a:p>
        </p:txBody>
      </p:sp>
      <p:grpSp>
        <p:nvGrpSpPr>
          <p:cNvPr id="5" name="object 5"/>
          <p:cNvGrpSpPr/>
          <p:nvPr/>
        </p:nvGrpSpPr>
        <p:grpSpPr>
          <a:xfrm>
            <a:off x="4412475" y="3048783"/>
            <a:ext cx="203200" cy="55880"/>
            <a:chOff x="4412475" y="3048783"/>
            <a:chExt cx="203200" cy="55880"/>
          </a:xfrm>
        </p:grpSpPr>
        <p:sp>
          <p:nvSpPr>
            <p:cNvPr id="6" name="object 6"/>
            <p:cNvSpPr/>
            <p:nvPr/>
          </p:nvSpPr>
          <p:spPr>
            <a:xfrm>
              <a:off x="4475644" y="3051313"/>
              <a:ext cx="64135" cy="50800"/>
            </a:xfrm>
            <a:custGeom>
              <a:avLst/>
              <a:gdLst/>
              <a:ahLst/>
              <a:cxnLst/>
              <a:rect l="l" t="t" r="r" b="b"/>
              <a:pathLst>
                <a:path w="64135" h="50800">
                  <a:moveTo>
                    <a:pt x="0" y="50800"/>
                  </a:moveTo>
                  <a:lnTo>
                    <a:pt x="43019" y="50800"/>
                  </a:lnTo>
                  <a:lnTo>
                    <a:pt x="43019" y="20434"/>
                  </a:lnTo>
                  <a:lnTo>
                    <a:pt x="0" y="20434"/>
                  </a:lnTo>
                  <a:lnTo>
                    <a:pt x="0" y="50800"/>
                  </a:lnTo>
                  <a:close/>
                </a:path>
                <a:path w="64135" h="50800">
                  <a:moveTo>
                    <a:pt x="10491" y="20320"/>
                  </a:moveTo>
                  <a:lnTo>
                    <a:pt x="10491" y="10160"/>
                  </a:lnTo>
                  <a:lnTo>
                    <a:pt x="53672" y="10160"/>
                  </a:lnTo>
                  <a:lnTo>
                    <a:pt x="53672" y="40640"/>
                  </a:lnTo>
                  <a:lnTo>
                    <a:pt x="43512" y="40640"/>
                  </a:lnTo>
                </a:path>
                <a:path w="64135" h="50800">
                  <a:moveTo>
                    <a:pt x="20652" y="10160"/>
                  </a:moveTo>
                  <a:lnTo>
                    <a:pt x="20652" y="0"/>
                  </a:lnTo>
                  <a:lnTo>
                    <a:pt x="63832" y="0"/>
                  </a:lnTo>
                  <a:lnTo>
                    <a:pt x="63832" y="30480"/>
                  </a:lnTo>
                  <a:lnTo>
                    <a:pt x="53672" y="30480"/>
                  </a:lnTo>
                </a:path>
              </a:pathLst>
            </a:custGeom>
            <a:ln w="5060">
              <a:solidFill>
                <a:srgbClr val="999999"/>
              </a:solidFill>
            </a:ln>
          </p:spPr>
          <p:txBody>
            <a:bodyPr wrap="square" lIns="0" tIns="0" rIns="0" bIns="0" rtlCol="0"/>
            <a:lstStyle/>
            <a:p>
              <a:endParaRPr/>
            </a:p>
          </p:txBody>
        </p:sp>
        <p:sp>
          <p:nvSpPr>
            <p:cNvPr id="7" name="object 7"/>
            <p:cNvSpPr/>
            <p:nvPr/>
          </p:nvSpPr>
          <p:spPr>
            <a:xfrm>
              <a:off x="4412475" y="3057664"/>
              <a:ext cx="203200" cy="38100"/>
            </a:xfrm>
            <a:custGeom>
              <a:avLst/>
              <a:gdLst/>
              <a:ahLst/>
              <a:cxnLst/>
              <a:rect l="l" t="t" r="r" b="b"/>
              <a:pathLst>
                <a:path w="203200" h="38100">
                  <a:moveTo>
                    <a:pt x="25400" y="0"/>
                  </a:moveTo>
                  <a:lnTo>
                    <a:pt x="0" y="19050"/>
                  </a:lnTo>
                  <a:lnTo>
                    <a:pt x="25400" y="38100"/>
                  </a:lnTo>
                  <a:lnTo>
                    <a:pt x="25400" y="0"/>
                  </a:lnTo>
                  <a:close/>
                </a:path>
                <a:path w="203200" h="38100">
                  <a:moveTo>
                    <a:pt x="177802" y="0"/>
                  </a:moveTo>
                  <a:lnTo>
                    <a:pt x="177802" y="38100"/>
                  </a:lnTo>
                  <a:lnTo>
                    <a:pt x="203202" y="19050"/>
                  </a:lnTo>
                  <a:lnTo>
                    <a:pt x="177802" y="0"/>
                  </a:lnTo>
                  <a:close/>
                </a:path>
              </a:pathLst>
            </a:custGeom>
            <a:solidFill>
              <a:srgbClr val="CCCCCC"/>
            </a:solidFill>
          </p:spPr>
          <p:txBody>
            <a:bodyPr wrap="square" lIns="0" tIns="0" rIns="0" bIns="0" rtlCol="0"/>
            <a:lstStyle/>
            <a:p>
              <a:endParaRPr/>
            </a:p>
          </p:txBody>
        </p:sp>
      </p:grpSp>
      <p:grpSp>
        <p:nvGrpSpPr>
          <p:cNvPr id="8" name="object 8"/>
          <p:cNvGrpSpPr/>
          <p:nvPr/>
        </p:nvGrpSpPr>
        <p:grpSpPr>
          <a:xfrm>
            <a:off x="4683442" y="3047518"/>
            <a:ext cx="203200" cy="58419"/>
            <a:chOff x="4683442" y="3047518"/>
            <a:chExt cx="203200" cy="58419"/>
          </a:xfrm>
        </p:grpSpPr>
        <p:sp>
          <p:nvSpPr>
            <p:cNvPr id="9" name="object 9"/>
            <p:cNvSpPr/>
            <p:nvPr/>
          </p:nvSpPr>
          <p:spPr>
            <a:xfrm>
              <a:off x="4772343" y="3064014"/>
              <a:ext cx="38100" cy="0"/>
            </a:xfrm>
            <a:custGeom>
              <a:avLst/>
              <a:gdLst/>
              <a:ahLst/>
              <a:cxnLst/>
              <a:rect l="l" t="t" r="r" b="b"/>
              <a:pathLst>
                <a:path w="38100">
                  <a:moveTo>
                    <a:pt x="0" y="0"/>
                  </a:moveTo>
                  <a:lnTo>
                    <a:pt x="38100" y="0"/>
                  </a:lnTo>
                </a:path>
              </a:pathLst>
            </a:custGeom>
            <a:ln w="7591">
              <a:solidFill>
                <a:srgbClr val="999999"/>
              </a:solidFill>
            </a:ln>
          </p:spPr>
          <p:txBody>
            <a:bodyPr wrap="square" lIns="0" tIns="0" rIns="0" bIns="0" rtlCol="0"/>
            <a:lstStyle/>
            <a:p>
              <a:endParaRPr/>
            </a:p>
          </p:txBody>
        </p:sp>
        <p:sp>
          <p:nvSpPr>
            <p:cNvPr id="10" name="object 10"/>
            <p:cNvSpPr/>
            <p:nvPr/>
          </p:nvSpPr>
          <p:spPr>
            <a:xfrm>
              <a:off x="4683442" y="3057664"/>
              <a:ext cx="203200" cy="38100"/>
            </a:xfrm>
            <a:custGeom>
              <a:avLst/>
              <a:gdLst/>
              <a:ahLst/>
              <a:cxnLst/>
              <a:rect l="l" t="t" r="r" b="b"/>
              <a:pathLst>
                <a:path w="203200" h="38100">
                  <a:moveTo>
                    <a:pt x="25400" y="0"/>
                  </a:moveTo>
                  <a:lnTo>
                    <a:pt x="0" y="19050"/>
                  </a:lnTo>
                  <a:lnTo>
                    <a:pt x="25400" y="38100"/>
                  </a:lnTo>
                  <a:lnTo>
                    <a:pt x="25400" y="0"/>
                  </a:lnTo>
                  <a:close/>
                </a:path>
                <a:path w="203200" h="38100">
                  <a:moveTo>
                    <a:pt x="177802" y="0"/>
                  </a:moveTo>
                  <a:lnTo>
                    <a:pt x="177802" y="38100"/>
                  </a:lnTo>
                  <a:lnTo>
                    <a:pt x="203202" y="19050"/>
                  </a:lnTo>
                  <a:lnTo>
                    <a:pt x="177802" y="0"/>
                  </a:lnTo>
                  <a:close/>
                </a:path>
              </a:pathLst>
            </a:custGeom>
            <a:solidFill>
              <a:srgbClr val="CCCCCC"/>
            </a:solidFill>
          </p:spPr>
          <p:txBody>
            <a:bodyPr wrap="square" lIns="0" tIns="0" rIns="0" bIns="0" rtlCol="0"/>
            <a:lstStyle/>
            <a:p>
              <a:endParaRPr/>
            </a:p>
          </p:txBody>
        </p:sp>
        <p:sp>
          <p:nvSpPr>
            <p:cNvPr id="11" name="object 11"/>
            <p:cNvSpPr/>
            <p:nvPr/>
          </p:nvSpPr>
          <p:spPr>
            <a:xfrm>
              <a:off x="4759643" y="3051314"/>
              <a:ext cx="50800" cy="50800"/>
            </a:xfrm>
            <a:custGeom>
              <a:avLst/>
              <a:gdLst/>
              <a:ahLst/>
              <a:cxnLst/>
              <a:rect l="l" t="t" r="r" b="b"/>
              <a:pathLst>
                <a:path w="50800" h="50800">
                  <a:moveTo>
                    <a:pt x="0" y="0"/>
                  </a:moveTo>
                  <a:lnTo>
                    <a:pt x="38100" y="0"/>
                  </a:lnTo>
                </a:path>
                <a:path w="50800" h="50800">
                  <a:moveTo>
                    <a:pt x="12700" y="25400"/>
                  </a:moveTo>
                  <a:lnTo>
                    <a:pt x="50800" y="25400"/>
                  </a:lnTo>
                </a:path>
                <a:path w="50800" h="50800">
                  <a:moveTo>
                    <a:pt x="0" y="38100"/>
                  </a:moveTo>
                  <a:lnTo>
                    <a:pt x="38100" y="38100"/>
                  </a:lnTo>
                </a:path>
                <a:path w="50800" h="50800">
                  <a:moveTo>
                    <a:pt x="12700" y="50800"/>
                  </a:moveTo>
                  <a:lnTo>
                    <a:pt x="50800" y="50800"/>
                  </a:lnTo>
                </a:path>
              </a:pathLst>
            </a:custGeom>
            <a:ln w="7591">
              <a:solidFill>
                <a:srgbClr val="CCCCCC"/>
              </a:solidFill>
            </a:ln>
          </p:spPr>
          <p:txBody>
            <a:bodyPr wrap="square" lIns="0" tIns="0" rIns="0" bIns="0" rtlCol="0"/>
            <a:lstStyle/>
            <a:p>
              <a:endParaRPr/>
            </a:p>
          </p:txBody>
        </p:sp>
      </p:grpSp>
      <p:grpSp>
        <p:nvGrpSpPr>
          <p:cNvPr id="12" name="object 12"/>
          <p:cNvGrpSpPr/>
          <p:nvPr/>
        </p:nvGrpSpPr>
        <p:grpSpPr>
          <a:xfrm>
            <a:off x="4954409" y="3047518"/>
            <a:ext cx="203200" cy="58419"/>
            <a:chOff x="4954409" y="3047518"/>
            <a:chExt cx="203200" cy="58419"/>
          </a:xfrm>
        </p:grpSpPr>
        <p:sp>
          <p:nvSpPr>
            <p:cNvPr id="13" name="object 13"/>
            <p:cNvSpPr/>
            <p:nvPr/>
          </p:nvSpPr>
          <p:spPr>
            <a:xfrm>
              <a:off x="5030610" y="3051314"/>
              <a:ext cx="50800" cy="25400"/>
            </a:xfrm>
            <a:custGeom>
              <a:avLst/>
              <a:gdLst/>
              <a:ahLst/>
              <a:cxnLst/>
              <a:rect l="l" t="t" r="r" b="b"/>
              <a:pathLst>
                <a:path w="50800" h="25400">
                  <a:moveTo>
                    <a:pt x="0" y="0"/>
                  </a:moveTo>
                  <a:lnTo>
                    <a:pt x="38100" y="0"/>
                  </a:lnTo>
                </a:path>
                <a:path w="50800" h="25400">
                  <a:moveTo>
                    <a:pt x="12700" y="12700"/>
                  </a:moveTo>
                  <a:lnTo>
                    <a:pt x="50800" y="12700"/>
                  </a:lnTo>
                </a:path>
                <a:path w="50800" h="25400">
                  <a:moveTo>
                    <a:pt x="12700" y="25400"/>
                  </a:moveTo>
                  <a:lnTo>
                    <a:pt x="50800" y="25400"/>
                  </a:lnTo>
                </a:path>
              </a:pathLst>
            </a:custGeom>
            <a:ln w="7591">
              <a:solidFill>
                <a:srgbClr val="999999"/>
              </a:solidFill>
            </a:ln>
          </p:spPr>
          <p:txBody>
            <a:bodyPr wrap="square" lIns="0" tIns="0" rIns="0" bIns="0" rtlCol="0"/>
            <a:lstStyle/>
            <a:p>
              <a:endParaRPr/>
            </a:p>
          </p:txBody>
        </p:sp>
        <p:sp>
          <p:nvSpPr>
            <p:cNvPr id="14" name="object 14"/>
            <p:cNvSpPr/>
            <p:nvPr/>
          </p:nvSpPr>
          <p:spPr>
            <a:xfrm>
              <a:off x="4954409" y="3057664"/>
              <a:ext cx="203200" cy="38100"/>
            </a:xfrm>
            <a:custGeom>
              <a:avLst/>
              <a:gdLst/>
              <a:ahLst/>
              <a:cxnLst/>
              <a:rect l="l" t="t" r="r" b="b"/>
              <a:pathLst>
                <a:path w="203200" h="38100">
                  <a:moveTo>
                    <a:pt x="25400" y="0"/>
                  </a:moveTo>
                  <a:lnTo>
                    <a:pt x="0" y="19050"/>
                  </a:lnTo>
                  <a:lnTo>
                    <a:pt x="25400" y="38100"/>
                  </a:lnTo>
                  <a:lnTo>
                    <a:pt x="25400" y="0"/>
                  </a:lnTo>
                  <a:close/>
                </a:path>
                <a:path w="203200" h="38100">
                  <a:moveTo>
                    <a:pt x="177802" y="0"/>
                  </a:moveTo>
                  <a:lnTo>
                    <a:pt x="177802" y="38100"/>
                  </a:lnTo>
                  <a:lnTo>
                    <a:pt x="203202" y="19050"/>
                  </a:lnTo>
                  <a:lnTo>
                    <a:pt x="177802" y="0"/>
                  </a:lnTo>
                  <a:close/>
                </a:path>
              </a:pathLst>
            </a:custGeom>
            <a:solidFill>
              <a:srgbClr val="CCCCCC"/>
            </a:solidFill>
          </p:spPr>
          <p:txBody>
            <a:bodyPr wrap="square" lIns="0" tIns="0" rIns="0" bIns="0" rtlCol="0"/>
            <a:lstStyle/>
            <a:p>
              <a:endParaRPr/>
            </a:p>
          </p:txBody>
        </p:sp>
        <p:sp>
          <p:nvSpPr>
            <p:cNvPr id="15" name="object 15"/>
            <p:cNvSpPr/>
            <p:nvPr/>
          </p:nvSpPr>
          <p:spPr>
            <a:xfrm>
              <a:off x="5030610" y="3089414"/>
              <a:ext cx="50800" cy="12700"/>
            </a:xfrm>
            <a:custGeom>
              <a:avLst/>
              <a:gdLst/>
              <a:ahLst/>
              <a:cxnLst/>
              <a:rect l="l" t="t" r="r" b="b"/>
              <a:pathLst>
                <a:path w="50800" h="12700">
                  <a:moveTo>
                    <a:pt x="0" y="0"/>
                  </a:moveTo>
                  <a:lnTo>
                    <a:pt x="38100" y="0"/>
                  </a:lnTo>
                </a:path>
                <a:path w="50800" h="12700">
                  <a:moveTo>
                    <a:pt x="12700" y="12700"/>
                  </a:moveTo>
                  <a:lnTo>
                    <a:pt x="50800" y="12700"/>
                  </a:lnTo>
                </a:path>
              </a:pathLst>
            </a:custGeom>
            <a:ln w="7591">
              <a:solidFill>
                <a:srgbClr val="CCCCCC"/>
              </a:solidFill>
            </a:ln>
          </p:spPr>
          <p:txBody>
            <a:bodyPr wrap="square" lIns="0" tIns="0" rIns="0" bIns="0" rtlCol="0"/>
            <a:lstStyle/>
            <a:p>
              <a:endParaRPr/>
            </a:p>
          </p:txBody>
        </p:sp>
      </p:grpSp>
      <p:sp>
        <p:nvSpPr>
          <p:cNvPr id="16" name="object 16"/>
          <p:cNvSpPr/>
          <p:nvPr/>
        </p:nvSpPr>
        <p:spPr>
          <a:xfrm>
            <a:off x="5301577" y="3051313"/>
            <a:ext cx="50800" cy="50800"/>
          </a:xfrm>
          <a:custGeom>
            <a:avLst/>
            <a:gdLst/>
            <a:ahLst/>
            <a:cxnLst/>
            <a:rect l="l" t="t" r="r" b="b"/>
            <a:pathLst>
              <a:path w="50800" h="50800">
                <a:moveTo>
                  <a:pt x="0" y="0"/>
                </a:moveTo>
                <a:lnTo>
                  <a:pt x="38100" y="0"/>
                </a:lnTo>
              </a:path>
              <a:path w="50800" h="50800">
                <a:moveTo>
                  <a:pt x="12700" y="12700"/>
                </a:moveTo>
                <a:lnTo>
                  <a:pt x="50800" y="12700"/>
                </a:lnTo>
              </a:path>
              <a:path w="50800" h="50800">
                <a:moveTo>
                  <a:pt x="12700" y="25400"/>
                </a:moveTo>
                <a:lnTo>
                  <a:pt x="50800" y="25400"/>
                </a:lnTo>
              </a:path>
              <a:path w="50800" h="50800">
                <a:moveTo>
                  <a:pt x="0" y="38100"/>
                </a:moveTo>
                <a:lnTo>
                  <a:pt x="38100" y="38100"/>
                </a:lnTo>
              </a:path>
              <a:path w="50800" h="50800">
                <a:moveTo>
                  <a:pt x="12700" y="50800"/>
                </a:moveTo>
                <a:lnTo>
                  <a:pt x="50800" y="50800"/>
                </a:lnTo>
              </a:path>
            </a:pathLst>
          </a:custGeom>
          <a:ln w="7591">
            <a:solidFill>
              <a:srgbClr val="999999"/>
            </a:solidFill>
          </a:ln>
        </p:spPr>
        <p:txBody>
          <a:bodyPr wrap="square" lIns="0" tIns="0" rIns="0" bIns="0" rtlCol="0"/>
          <a:lstStyle/>
          <a:p>
            <a:endParaRPr/>
          </a:p>
        </p:txBody>
      </p:sp>
      <p:grpSp>
        <p:nvGrpSpPr>
          <p:cNvPr id="17" name="object 17"/>
          <p:cNvGrpSpPr/>
          <p:nvPr/>
        </p:nvGrpSpPr>
        <p:grpSpPr>
          <a:xfrm>
            <a:off x="5478573" y="3048783"/>
            <a:ext cx="238760" cy="57150"/>
            <a:chOff x="5478573" y="3048783"/>
            <a:chExt cx="238760" cy="57150"/>
          </a:xfrm>
        </p:grpSpPr>
        <p:sp>
          <p:nvSpPr>
            <p:cNvPr id="18" name="object 18"/>
            <p:cNvSpPr/>
            <p:nvPr/>
          </p:nvSpPr>
          <p:spPr>
            <a:xfrm>
              <a:off x="5603025" y="3081794"/>
              <a:ext cx="20320" cy="20320"/>
            </a:xfrm>
            <a:custGeom>
              <a:avLst/>
              <a:gdLst/>
              <a:ahLst/>
              <a:cxnLst/>
              <a:rect l="l" t="t" r="r" b="b"/>
              <a:pathLst>
                <a:path w="20320" h="20319">
                  <a:moveTo>
                    <a:pt x="0" y="0"/>
                  </a:moveTo>
                  <a:lnTo>
                    <a:pt x="20320" y="20320"/>
                  </a:lnTo>
                </a:path>
              </a:pathLst>
            </a:custGeom>
            <a:ln w="7591">
              <a:solidFill>
                <a:srgbClr val="999999"/>
              </a:solidFill>
            </a:ln>
          </p:spPr>
          <p:txBody>
            <a:bodyPr wrap="square" lIns="0" tIns="0" rIns="0" bIns="0" rtlCol="0"/>
            <a:lstStyle/>
            <a:p>
              <a:endParaRPr/>
            </a:p>
          </p:txBody>
        </p:sp>
        <p:sp>
          <p:nvSpPr>
            <p:cNvPr id="19" name="object 19"/>
            <p:cNvSpPr/>
            <p:nvPr/>
          </p:nvSpPr>
          <p:spPr>
            <a:xfrm>
              <a:off x="5575961" y="3055299"/>
              <a:ext cx="30480" cy="30480"/>
            </a:xfrm>
            <a:custGeom>
              <a:avLst/>
              <a:gdLst/>
              <a:ahLst/>
              <a:cxnLst/>
              <a:rect l="l" t="t" r="r" b="b"/>
              <a:pathLst>
                <a:path w="30479" h="30480">
                  <a:moveTo>
                    <a:pt x="30366" y="15183"/>
                  </a:moveTo>
                  <a:lnTo>
                    <a:pt x="30366" y="6797"/>
                  </a:lnTo>
                  <a:lnTo>
                    <a:pt x="23568" y="0"/>
                  </a:lnTo>
                  <a:lnTo>
                    <a:pt x="15183" y="0"/>
                  </a:lnTo>
                  <a:lnTo>
                    <a:pt x="6797" y="0"/>
                  </a:lnTo>
                  <a:lnTo>
                    <a:pt x="0" y="6797"/>
                  </a:lnTo>
                  <a:lnTo>
                    <a:pt x="0" y="15183"/>
                  </a:lnTo>
                  <a:lnTo>
                    <a:pt x="0" y="23568"/>
                  </a:lnTo>
                  <a:lnTo>
                    <a:pt x="6797" y="30366"/>
                  </a:lnTo>
                  <a:lnTo>
                    <a:pt x="15183" y="30366"/>
                  </a:lnTo>
                  <a:lnTo>
                    <a:pt x="23568" y="30366"/>
                  </a:lnTo>
                  <a:lnTo>
                    <a:pt x="30366" y="23568"/>
                  </a:lnTo>
                  <a:lnTo>
                    <a:pt x="30366" y="15183"/>
                  </a:lnTo>
                  <a:close/>
                </a:path>
              </a:pathLst>
            </a:custGeom>
            <a:ln w="5060">
              <a:solidFill>
                <a:srgbClr val="999999"/>
              </a:solidFill>
            </a:ln>
          </p:spPr>
          <p:txBody>
            <a:bodyPr wrap="square" lIns="0" tIns="0" rIns="0" bIns="0" rtlCol="0"/>
            <a:lstStyle/>
            <a:p>
              <a:endParaRPr/>
            </a:p>
          </p:txBody>
        </p:sp>
        <p:sp>
          <p:nvSpPr>
            <p:cNvPr id="20" name="object 20"/>
            <p:cNvSpPr/>
            <p:nvPr/>
          </p:nvSpPr>
          <p:spPr>
            <a:xfrm>
              <a:off x="5481104" y="3051313"/>
              <a:ext cx="233679" cy="50800"/>
            </a:xfrm>
            <a:custGeom>
              <a:avLst/>
              <a:gdLst/>
              <a:ahLst/>
              <a:cxnLst/>
              <a:rect l="l" t="t" r="r" b="b"/>
              <a:pathLst>
                <a:path w="233679" h="50800">
                  <a:moveTo>
                    <a:pt x="40640" y="50800"/>
                  </a:moveTo>
                  <a:lnTo>
                    <a:pt x="50400" y="48796"/>
                  </a:lnTo>
                  <a:lnTo>
                    <a:pt x="58488" y="43339"/>
                  </a:lnTo>
                  <a:lnTo>
                    <a:pt x="64002" y="35262"/>
                  </a:lnTo>
                  <a:lnTo>
                    <a:pt x="66040" y="25400"/>
                  </a:lnTo>
                  <a:lnTo>
                    <a:pt x="64036" y="15537"/>
                  </a:lnTo>
                  <a:lnTo>
                    <a:pt x="58579" y="7461"/>
                  </a:lnTo>
                  <a:lnTo>
                    <a:pt x="50502" y="2004"/>
                  </a:lnTo>
                  <a:lnTo>
                    <a:pt x="40640" y="0"/>
                  </a:lnTo>
                  <a:lnTo>
                    <a:pt x="30778" y="2004"/>
                  </a:lnTo>
                  <a:lnTo>
                    <a:pt x="22701" y="7461"/>
                  </a:lnTo>
                  <a:lnTo>
                    <a:pt x="17244" y="15537"/>
                  </a:lnTo>
                  <a:lnTo>
                    <a:pt x="15240" y="25400"/>
                  </a:lnTo>
                </a:path>
                <a:path w="233679" h="50800">
                  <a:moveTo>
                    <a:pt x="30480" y="17780"/>
                  </a:moveTo>
                  <a:lnTo>
                    <a:pt x="15240" y="30480"/>
                  </a:lnTo>
                  <a:lnTo>
                    <a:pt x="0" y="17780"/>
                  </a:lnTo>
                </a:path>
                <a:path w="233679" h="50800">
                  <a:moveTo>
                    <a:pt x="193042" y="50800"/>
                  </a:moveTo>
                  <a:lnTo>
                    <a:pt x="183179" y="48796"/>
                  </a:lnTo>
                  <a:lnTo>
                    <a:pt x="175103" y="43339"/>
                  </a:lnTo>
                  <a:lnTo>
                    <a:pt x="169646" y="35262"/>
                  </a:lnTo>
                  <a:lnTo>
                    <a:pt x="167642" y="25400"/>
                  </a:lnTo>
                  <a:lnTo>
                    <a:pt x="169646" y="15537"/>
                  </a:lnTo>
                  <a:lnTo>
                    <a:pt x="175103" y="7461"/>
                  </a:lnTo>
                  <a:lnTo>
                    <a:pt x="183179" y="2004"/>
                  </a:lnTo>
                  <a:lnTo>
                    <a:pt x="193042" y="0"/>
                  </a:lnTo>
                  <a:lnTo>
                    <a:pt x="202904" y="2004"/>
                  </a:lnTo>
                  <a:lnTo>
                    <a:pt x="210981" y="7461"/>
                  </a:lnTo>
                  <a:lnTo>
                    <a:pt x="216438" y="15537"/>
                  </a:lnTo>
                  <a:lnTo>
                    <a:pt x="218442" y="25400"/>
                  </a:lnTo>
                </a:path>
                <a:path w="233679" h="50800">
                  <a:moveTo>
                    <a:pt x="233682" y="17780"/>
                  </a:moveTo>
                  <a:lnTo>
                    <a:pt x="218442" y="30480"/>
                  </a:lnTo>
                  <a:lnTo>
                    <a:pt x="203202" y="17780"/>
                  </a:lnTo>
                </a:path>
              </a:pathLst>
            </a:custGeom>
            <a:ln w="5060">
              <a:solidFill>
                <a:srgbClr val="999999"/>
              </a:solidFill>
            </a:ln>
          </p:spPr>
          <p:txBody>
            <a:bodyPr wrap="square" lIns="0" tIns="0" rIns="0" bIns="0" rtlCol="0"/>
            <a:lstStyle/>
            <a:p>
              <a:endParaRPr/>
            </a:p>
          </p:txBody>
        </p:sp>
      </p:grpSp>
      <p:grpSp>
        <p:nvGrpSpPr>
          <p:cNvPr id="21" name="object 21"/>
          <p:cNvGrpSpPr/>
          <p:nvPr/>
        </p:nvGrpSpPr>
        <p:grpSpPr>
          <a:xfrm>
            <a:off x="0" y="25"/>
            <a:ext cx="5760085" cy="191770"/>
            <a:chOff x="0" y="25"/>
            <a:chExt cx="5760085" cy="191770"/>
          </a:xfrm>
        </p:grpSpPr>
        <p:sp>
          <p:nvSpPr>
            <p:cNvPr id="22" name="object 22"/>
            <p:cNvSpPr/>
            <p:nvPr/>
          </p:nvSpPr>
          <p:spPr>
            <a:xfrm>
              <a:off x="0" y="25"/>
              <a:ext cx="5760085" cy="191770"/>
            </a:xfrm>
            <a:custGeom>
              <a:avLst/>
              <a:gdLst/>
              <a:ahLst/>
              <a:cxnLst/>
              <a:rect l="l" t="t" r="r" b="b"/>
              <a:pathLst>
                <a:path w="5760085" h="191770">
                  <a:moveTo>
                    <a:pt x="5759996" y="0"/>
                  </a:moveTo>
                  <a:lnTo>
                    <a:pt x="0" y="0"/>
                  </a:lnTo>
                  <a:lnTo>
                    <a:pt x="0" y="191325"/>
                  </a:lnTo>
                  <a:lnTo>
                    <a:pt x="5759996" y="191325"/>
                  </a:lnTo>
                  <a:lnTo>
                    <a:pt x="5759996" y="0"/>
                  </a:lnTo>
                  <a:close/>
                </a:path>
              </a:pathLst>
            </a:custGeom>
            <a:solidFill>
              <a:srgbClr val="B2B2B2"/>
            </a:solidFill>
          </p:spPr>
          <p:txBody>
            <a:bodyPr wrap="square" lIns="0" tIns="0" rIns="0" bIns="0" rtlCol="0"/>
            <a:lstStyle/>
            <a:p>
              <a:endParaRPr/>
            </a:p>
          </p:txBody>
        </p:sp>
        <p:sp>
          <p:nvSpPr>
            <p:cNvPr id="23" name="object 23"/>
            <p:cNvSpPr/>
            <p:nvPr/>
          </p:nvSpPr>
          <p:spPr>
            <a:xfrm>
              <a:off x="120650" y="130050"/>
              <a:ext cx="36195" cy="36195"/>
            </a:xfrm>
            <a:custGeom>
              <a:avLst/>
              <a:gdLst/>
              <a:ahLst/>
              <a:cxnLst/>
              <a:rect l="l" t="t" r="r" b="b"/>
              <a:pathLst>
                <a:path w="36194"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p>
          </p:txBody>
        </p:sp>
        <p:sp>
          <p:nvSpPr>
            <p:cNvPr id="24" name="object 24"/>
            <p:cNvSpPr/>
            <p:nvPr/>
          </p:nvSpPr>
          <p:spPr>
            <a:xfrm>
              <a:off x="12065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5" name="object 25"/>
            <p:cNvSpPr/>
            <p:nvPr/>
          </p:nvSpPr>
          <p:spPr>
            <a:xfrm>
              <a:off x="1710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6" name="object 26"/>
            <p:cNvSpPr/>
            <p:nvPr/>
          </p:nvSpPr>
          <p:spPr>
            <a:xfrm>
              <a:off x="2214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7" name="object 27"/>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8" name="object 28"/>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9" name="object 29"/>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grpSp>
      <p:sp>
        <p:nvSpPr>
          <p:cNvPr id="30" name="object 30"/>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latin typeface="Arial"/>
                <a:cs typeface="Arial"/>
                <a:hlinkClick r:id="rId3" action="ppaction://hlinksldjump"/>
              </a:rPr>
              <a:t>Preliminaries</a:t>
            </a:r>
            <a:endParaRPr sz="500">
              <a:latin typeface="Arial"/>
              <a:cs typeface="Arial"/>
            </a:endParaRPr>
          </a:p>
        </p:txBody>
      </p:sp>
      <p:grpSp>
        <p:nvGrpSpPr>
          <p:cNvPr id="31" name="object 31"/>
          <p:cNvGrpSpPr/>
          <p:nvPr/>
        </p:nvGrpSpPr>
        <p:grpSpPr>
          <a:xfrm>
            <a:off x="1169682" y="127510"/>
            <a:ext cx="243204" cy="41275"/>
            <a:chOff x="1169682" y="127510"/>
            <a:chExt cx="243204" cy="41275"/>
          </a:xfrm>
        </p:grpSpPr>
        <p:sp>
          <p:nvSpPr>
            <p:cNvPr id="32" name="object 32"/>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3" name="object 33"/>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4" name="object 34"/>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5" name="object 35"/>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6" name="object 36"/>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37" name="object 37"/>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4" action="ppaction://hlinksldjump"/>
              </a:rPr>
              <a:t>Distribution</a:t>
            </a:r>
            <a:endParaRPr sz="500">
              <a:latin typeface="Arial"/>
              <a:cs typeface="Arial"/>
            </a:endParaRPr>
          </a:p>
        </p:txBody>
      </p:sp>
      <p:grpSp>
        <p:nvGrpSpPr>
          <p:cNvPr id="38" name="object 38"/>
          <p:cNvGrpSpPr/>
          <p:nvPr/>
        </p:nvGrpSpPr>
        <p:grpSpPr>
          <a:xfrm>
            <a:off x="2196020" y="127510"/>
            <a:ext cx="243204" cy="41275"/>
            <a:chOff x="2196020" y="127510"/>
            <a:chExt cx="243204" cy="41275"/>
          </a:xfrm>
        </p:grpSpPr>
        <p:sp>
          <p:nvSpPr>
            <p:cNvPr id="39" name="object 39"/>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0" name="object 40"/>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1" name="object 41"/>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2" name="object 42"/>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3" name="object 43"/>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44" name="object 44"/>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5" action="ppaction://hlinksldjump"/>
              </a:rPr>
              <a:t>Forms</a:t>
            </a:r>
            <a:r>
              <a:rPr sz="500" spc="25" dirty="0">
                <a:solidFill>
                  <a:srgbClr val="595959"/>
                </a:solidFill>
                <a:latin typeface="Arial"/>
                <a:cs typeface="Arial"/>
                <a:hlinkClick r:id="rId5" action="ppaction://hlinksldjump"/>
              </a:rPr>
              <a:t> </a:t>
            </a:r>
            <a:r>
              <a:rPr sz="500" spc="60" dirty="0">
                <a:solidFill>
                  <a:srgbClr val="595959"/>
                </a:solidFill>
                <a:latin typeface="Arial"/>
                <a:cs typeface="Arial"/>
                <a:hlinkClick r:id="rId5" action="ppaction://hlinksldjump"/>
              </a:rPr>
              <a:t>&amp;</a:t>
            </a:r>
            <a:r>
              <a:rPr sz="500" spc="30" dirty="0">
                <a:solidFill>
                  <a:srgbClr val="595959"/>
                </a:solidFill>
                <a:latin typeface="Arial"/>
                <a:cs typeface="Arial"/>
                <a:hlinkClick r:id="rId5" action="ppaction://hlinksldjump"/>
              </a:rPr>
              <a:t> </a:t>
            </a:r>
            <a:r>
              <a:rPr sz="500" spc="-10" dirty="0">
                <a:solidFill>
                  <a:srgbClr val="595959"/>
                </a:solidFill>
                <a:latin typeface="Arial"/>
                <a:cs typeface="Arial"/>
                <a:hlinkClick r:id="rId5" action="ppaction://hlinksldjump"/>
              </a:rPr>
              <a:t>functions</a:t>
            </a:r>
            <a:endParaRPr sz="500">
              <a:latin typeface="Arial"/>
              <a:cs typeface="Arial"/>
            </a:endParaRPr>
          </a:p>
        </p:txBody>
      </p:sp>
      <p:grpSp>
        <p:nvGrpSpPr>
          <p:cNvPr id="45" name="object 45"/>
          <p:cNvGrpSpPr/>
          <p:nvPr/>
        </p:nvGrpSpPr>
        <p:grpSpPr>
          <a:xfrm>
            <a:off x="3411118" y="127510"/>
            <a:ext cx="92075" cy="41275"/>
            <a:chOff x="3411118" y="127510"/>
            <a:chExt cx="92075" cy="41275"/>
          </a:xfrm>
        </p:grpSpPr>
        <p:sp>
          <p:nvSpPr>
            <p:cNvPr id="46" name="object 46"/>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7" name="object 47"/>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48" name="object 48"/>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6" action="ppaction://hlinksldjump"/>
              </a:rPr>
              <a:t>Wrap-</a:t>
            </a:r>
            <a:r>
              <a:rPr sz="500" spc="-25" dirty="0">
                <a:solidFill>
                  <a:srgbClr val="595959"/>
                </a:solidFill>
                <a:latin typeface="Arial"/>
                <a:cs typeface="Arial"/>
                <a:hlinkClick r:id="rId6" action="ppaction://hlinksldjump"/>
              </a:rPr>
              <a:t>up</a:t>
            </a:r>
            <a:endParaRPr sz="500">
              <a:latin typeface="Arial"/>
              <a:cs typeface="Arial"/>
            </a:endParaRPr>
          </a:p>
        </p:txBody>
      </p:sp>
      <p:sp>
        <p:nvSpPr>
          <p:cNvPr id="49" name="object 49"/>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solidFill>
                  <a:srgbClr val="595959"/>
                </a:solidFill>
                <a:latin typeface="Arial"/>
                <a:cs typeface="Arial"/>
                <a:hlinkClick r:id="rId7" action="ppaction://hlinksldjump"/>
              </a:rPr>
              <a:t>References</a:t>
            </a:r>
            <a:endParaRPr sz="500">
              <a:latin typeface="Arial"/>
              <a:cs typeface="Arial"/>
            </a:endParaRPr>
          </a:p>
        </p:txBody>
      </p:sp>
      <p:grpSp>
        <p:nvGrpSpPr>
          <p:cNvPr id="50" name="object 50"/>
          <p:cNvGrpSpPr/>
          <p:nvPr/>
        </p:nvGrpSpPr>
        <p:grpSpPr>
          <a:xfrm>
            <a:off x="5340803" y="127519"/>
            <a:ext cx="243204" cy="41275"/>
            <a:chOff x="5340803" y="127519"/>
            <a:chExt cx="243204" cy="41275"/>
          </a:xfrm>
        </p:grpSpPr>
        <p:sp>
          <p:nvSpPr>
            <p:cNvPr id="51" name="object 51"/>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2" name="object 52"/>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3" name="object 53"/>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4" name="object 54"/>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5" name="object 55"/>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56" name="object 56"/>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8" action="ppaction://hlinksldjump"/>
              </a:rPr>
              <a:t>Extra</a:t>
            </a:r>
            <a:r>
              <a:rPr sz="500" spc="55" dirty="0">
                <a:solidFill>
                  <a:srgbClr val="595959"/>
                </a:solidFill>
                <a:latin typeface="Arial"/>
                <a:cs typeface="Arial"/>
                <a:hlinkClick r:id="rId8" action="ppaction://hlinksldjump"/>
              </a:rPr>
              <a:t> </a:t>
            </a:r>
            <a:r>
              <a:rPr sz="500" spc="-10" dirty="0">
                <a:solidFill>
                  <a:srgbClr val="595959"/>
                </a:solidFill>
                <a:latin typeface="Arial"/>
                <a:cs typeface="Arial"/>
                <a:hlinkClick r:id="rId8" action="ppaction://hlinksldjump"/>
              </a:rPr>
              <a:t>slides</a:t>
            </a:r>
            <a:endParaRPr sz="500">
              <a:latin typeface="Arial"/>
              <a:cs typeface="Arial"/>
            </a:endParaRPr>
          </a:p>
        </p:txBody>
      </p:sp>
      <p:sp>
        <p:nvSpPr>
          <p:cNvPr id="58" name="object 58"/>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2</a:t>
            </a:fld>
            <a:r>
              <a:rPr spc="-55" dirty="0"/>
              <a:t> </a:t>
            </a:r>
            <a:r>
              <a:rPr spc="125" dirty="0"/>
              <a:t>/</a:t>
            </a:r>
            <a:r>
              <a:rPr spc="-50" dirty="0"/>
              <a:t> </a:t>
            </a:r>
            <a:r>
              <a:rPr spc="-25" dirty="0"/>
              <a:t>27</a:t>
            </a:r>
          </a:p>
        </p:txBody>
      </p:sp>
      <p:sp>
        <p:nvSpPr>
          <p:cNvPr id="57" name="object 57"/>
          <p:cNvSpPr txBox="1"/>
          <p:nvPr/>
        </p:nvSpPr>
        <p:spPr>
          <a:xfrm>
            <a:off x="57200" y="251305"/>
            <a:ext cx="5419090" cy="2397451"/>
          </a:xfrm>
          <a:prstGeom prst="rect">
            <a:avLst/>
          </a:prstGeom>
        </p:spPr>
        <p:txBody>
          <a:bodyPr vert="horz" wrap="square" lIns="0" tIns="17145" rIns="0" bIns="0" rtlCol="0">
            <a:spAutoFit/>
          </a:bodyPr>
          <a:lstStyle/>
          <a:p>
            <a:pPr marL="50800">
              <a:lnSpc>
                <a:spcPct val="100000"/>
              </a:lnSpc>
              <a:spcBef>
                <a:spcPts val="135"/>
              </a:spcBef>
            </a:pPr>
            <a:r>
              <a:rPr sz="1400" spc="-10" dirty="0">
                <a:solidFill>
                  <a:srgbClr val="1F457C"/>
                </a:solidFill>
                <a:latin typeface="Arial" panose="020B0604020202020204" pitchFamily="34" charset="0"/>
                <a:ea typeface="Linux Libertine G" panose="02000503000000000000" pitchFamily="2" charset="0"/>
                <a:cs typeface="Arial" panose="020B0604020202020204" pitchFamily="34" charset="0"/>
              </a:rPr>
              <a:t>Introduction</a:t>
            </a:r>
            <a:endParaRPr sz="1400" dirty="0">
              <a:latin typeface="Arial" panose="020B0604020202020204" pitchFamily="34" charset="0"/>
              <a:ea typeface="Linux Libertine G" panose="02000503000000000000" pitchFamily="2" charset="0"/>
              <a:cs typeface="Arial" panose="020B0604020202020204" pitchFamily="34" charset="0"/>
            </a:endParaRPr>
          </a:p>
          <a:p>
            <a:pPr marL="285750" indent="-285750">
              <a:lnSpc>
                <a:spcPct val="100000"/>
              </a:lnSpc>
              <a:spcBef>
                <a:spcPts val="975"/>
              </a:spcBef>
              <a:buFont typeface="Arial" panose="020B0604020202020204" pitchFamily="34" charset="0"/>
              <a:buChar char="•"/>
            </a:pPr>
            <a:endParaRPr sz="1400" dirty="0">
              <a:latin typeface="Arial" panose="020B0604020202020204" pitchFamily="34" charset="0"/>
              <a:ea typeface="Linux Libertine G" panose="02000503000000000000" pitchFamily="2" charset="0"/>
              <a:cs typeface="Arial" panose="020B0604020202020204" pitchFamily="34" charset="0"/>
            </a:endParaRPr>
          </a:p>
          <a:p>
            <a:pPr marL="438784" marR="68580" indent="-171450">
              <a:lnSpc>
                <a:spcPct val="100000"/>
              </a:lnSpc>
              <a:buFont typeface="Wingdings" panose="05000000000000000000" pitchFamily="2" charset="2"/>
              <a:buChar char="Ø"/>
            </a:pPr>
            <a:r>
              <a:rPr sz="1000" dirty="0">
                <a:latin typeface="Arial" panose="020B0604020202020204" pitchFamily="34" charset="0"/>
                <a:ea typeface="Linux Libertine G" panose="02000503000000000000" pitchFamily="2" charset="0"/>
                <a:cs typeface="Arial" panose="020B0604020202020204" pitchFamily="34" charset="0"/>
              </a:rPr>
              <a:t>This</a:t>
            </a:r>
            <a:r>
              <a:rPr sz="1000" spc="-10" dirty="0">
                <a:latin typeface="Arial" panose="020B0604020202020204" pitchFamily="34" charset="0"/>
                <a:ea typeface="Linux Libertine G" panose="02000503000000000000" pitchFamily="2" charset="0"/>
                <a:cs typeface="Arial" panose="020B0604020202020204" pitchFamily="34" charset="0"/>
              </a:rPr>
              <a:t> </a:t>
            </a:r>
            <a:r>
              <a:rPr sz="1000" spc="-25" dirty="0">
                <a:latin typeface="Arial" panose="020B0604020202020204" pitchFamily="34" charset="0"/>
                <a:ea typeface="Linux Libertine G" panose="02000503000000000000" pitchFamily="2" charset="0"/>
                <a:cs typeface="Arial" panose="020B0604020202020204" pitchFamily="34" charset="0"/>
              </a:rPr>
              <a:t>study</a:t>
            </a:r>
            <a:r>
              <a:rPr sz="1000" spc="-15" dirty="0">
                <a:latin typeface="Arial" panose="020B0604020202020204" pitchFamily="34" charset="0"/>
                <a:ea typeface="Linux Libertine G" panose="02000503000000000000" pitchFamily="2" charset="0"/>
                <a:cs typeface="Arial" panose="020B0604020202020204" pitchFamily="34" charset="0"/>
              </a:rPr>
              <a:t> </a:t>
            </a:r>
            <a:r>
              <a:rPr sz="1000" spc="-50" dirty="0">
                <a:latin typeface="Arial" panose="020B0604020202020204" pitchFamily="34" charset="0"/>
                <a:ea typeface="Linux Libertine G" panose="02000503000000000000" pitchFamily="2" charset="0"/>
                <a:cs typeface="Arial" panose="020B0604020202020204" pitchFamily="34" charset="0"/>
              </a:rPr>
              <a:t>examines</a:t>
            </a:r>
            <a:r>
              <a:rPr sz="1000" spc="-10" dirty="0">
                <a:latin typeface="Arial" panose="020B0604020202020204" pitchFamily="34" charset="0"/>
                <a:ea typeface="Linux Libertine G" panose="02000503000000000000" pitchFamily="2" charset="0"/>
                <a:cs typeface="Arial" panose="020B0604020202020204" pitchFamily="34" charset="0"/>
              </a:rPr>
              <a:t> </a:t>
            </a:r>
            <a:r>
              <a:rPr sz="1000" spc="-20" dirty="0">
                <a:latin typeface="Arial" panose="020B0604020202020204" pitchFamily="34" charset="0"/>
                <a:ea typeface="Linux Libertine G" panose="02000503000000000000" pitchFamily="2" charset="0"/>
                <a:cs typeface="Arial" panose="020B0604020202020204" pitchFamily="34" charset="0"/>
              </a:rPr>
              <a:t>the</a:t>
            </a:r>
            <a:r>
              <a:rPr sz="1000" spc="-10" dirty="0">
                <a:latin typeface="Arial" panose="020B0604020202020204" pitchFamily="34" charset="0"/>
                <a:ea typeface="Linux Libertine G" panose="02000503000000000000" pitchFamily="2" charset="0"/>
                <a:cs typeface="Arial" panose="020B0604020202020204" pitchFamily="34" charset="0"/>
              </a:rPr>
              <a:t> </a:t>
            </a:r>
            <a:r>
              <a:rPr sz="1000" spc="-20" dirty="0">
                <a:latin typeface="Arial" panose="020B0604020202020204" pitchFamily="34" charset="0"/>
                <a:ea typeface="Linux Libertine G" panose="02000503000000000000" pitchFamily="2" charset="0"/>
                <a:cs typeface="Arial" panose="020B0604020202020204" pitchFamily="34" charset="0"/>
              </a:rPr>
              <a:t>distribution</a:t>
            </a:r>
            <a:r>
              <a:rPr sz="1000" spc="-15" dirty="0">
                <a:latin typeface="Arial" panose="020B0604020202020204" pitchFamily="34" charset="0"/>
                <a:ea typeface="Linux Libertine G" panose="02000503000000000000" pitchFamily="2" charset="0"/>
                <a:cs typeface="Arial" panose="020B0604020202020204" pitchFamily="34" charset="0"/>
              </a:rPr>
              <a:t> </a:t>
            </a:r>
            <a:r>
              <a:rPr sz="1000" dirty="0">
                <a:latin typeface="Arial" panose="020B0604020202020204" pitchFamily="34" charset="0"/>
                <a:ea typeface="Linux Libertine G" panose="02000503000000000000" pitchFamily="2" charset="0"/>
                <a:cs typeface="Arial" panose="020B0604020202020204" pitchFamily="34" charset="0"/>
              </a:rPr>
              <a:t>of</a:t>
            </a:r>
            <a:r>
              <a:rPr sz="1000" spc="-10" dirty="0">
                <a:latin typeface="Arial" panose="020B0604020202020204" pitchFamily="34" charset="0"/>
                <a:ea typeface="Linux Libertine G" panose="02000503000000000000" pitchFamily="2" charset="0"/>
                <a:cs typeface="Arial" panose="020B0604020202020204" pitchFamily="34" charset="0"/>
              </a:rPr>
              <a:t> </a:t>
            </a:r>
            <a:r>
              <a:rPr sz="1000" spc="-25" dirty="0">
                <a:latin typeface="Arial" panose="020B0604020202020204" pitchFamily="34" charset="0"/>
                <a:ea typeface="Linux Libertine G" panose="02000503000000000000" pitchFamily="2" charset="0"/>
                <a:cs typeface="Arial" panose="020B0604020202020204" pitchFamily="34" charset="0"/>
              </a:rPr>
              <a:t>applicative</a:t>
            </a:r>
            <a:r>
              <a:rPr sz="1000" spc="-15" dirty="0">
                <a:latin typeface="Arial" panose="020B0604020202020204" pitchFamily="34" charset="0"/>
                <a:ea typeface="Linux Libertine G" panose="02000503000000000000" pitchFamily="2" charset="0"/>
                <a:cs typeface="Arial" panose="020B0604020202020204" pitchFamily="34" charset="0"/>
              </a:rPr>
              <a:t> </a:t>
            </a:r>
            <a:r>
              <a:rPr sz="1000" spc="-30" dirty="0">
                <a:latin typeface="Arial" panose="020B0604020202020204" pitchFamily="34" charset="0"/>
                <a:ea typeface="Linux Libertine G" panose="02000503000000000000" pitchFamily="2" charset="0"/>
                <a:cs typeface="Arial" panose="020B0604020202020204" pitchFamily="34" charset="0"/>
              </a:rPr>
              <a:t>constructions</a:t>
            </a:r>
            <a:r>
              <a:rPr sz="1000" spc="-10" dirty="0">
                <a:latin typeface="Arial" panose="020B0604020202020204" pitchFamily="34" charset="0"/>
                <a:ea typeface="Linux Libertine G" panose="02000503000000000000" pitchFamily="2" charset="0"/>
                <a:cs typeface="Arial" panose="020B0604020202020204" pitchFamily="34" charset="0"/>
              </a:rPr>
              <a:t> </a:t>
            </a:r>
            <a:r>
              <a:rPr sz="1000" dirty="0">
                <a:latin typeface="Arial" panose="020B0604020202020204" pitchFamily="34" charset="0"/>
                <a:ea typeface="Linux Libertine G" panose="02000503000000000000" pitchFamily="2" charset="0"/>
                <a:cs typeface="Arial" panose="020B0604020202020204" pitchFamily="34" charset="0"/>
              </a:rPr>
              <a:t>(ACs)</a:t>
            </a:r>
            <a:r>
              <a:rPr sz="1000" spc="-10" dirty="0">
                <a:latin typeface="Arial" panose="020B0604020202020204" pitchFamily="34" charset="0"/>
                <a:ea typeface="Linux Libertine G" panose="02000503000000000000" pitchFamily="2" charset="0"/>
                <a:cs typeface="Arial" panose="020B0604020202020204" pitchFamily="34" charset="0"/>
              </a:rPr>
              <a:t> </a:t>
            </a:r>
            <a:r>
              <a:rPr sz="1000" dirty="0">
                <a:latin typeface="Arial" panose="020B0604020202020204" pitchFamily="34" charset="0"/>
                <a:ea typeface="Linux Libertine G" panose="02000503000000000000" pitchFamily="2" charset="0"/>
                <a:cs typeface="Arial" panose="020B0604020202020204" pitchFamily="34" charset="0"/>
              </a:rPr>
              <a:t>in</a:t>
            </a:r>
            <a:r>
              <a:rPr sz="1000" spc="-15" dirty="0">
                <a:latin typeface="Arial" panose="020B0604020202020204" pitchFamily="34" charset="0"/>
                <a:ea typeface="Linux Libertine G" panose="02000503000000000000" pitchFamily="2" charset="0"/>
                <a:cs typeface="Arial" panose="020B0604020202020204" pitchFamily="34" charset="0"/>
              </a:rPr>
              <a:t> </a:t>
            </a:r>
            <a:r>
              <a:rPr sz="1000" spc="-20" dirty="0">
                <a:latin typeface="Arial" panose="020B0604020202020204" pitchFamily="34" charset="0"/>
                <a:ea typeface="Linux Libertine G" panose="02000503000000000000" pitchFamily="2" charset="0"/>
                <a:cs typeface="Arial" panose="020B0604020202020204" pitchFamily="34" charset="0"/>
              </a:rPr>
              <a:t>Malayo-</a:t>
            </a:r>
            <a:r>
              <a:rPr sz="1000" spc="-25" dirty="0">
                <a:latin typeface="Arial" panose="020B0604020202020204" pitchFamily="34" charset="0"/>
                <a:ea typeface="Linux Libertine G" panose="02000503000000000000" pitchFamily="2" charset="0"/>
                <a:cs typeface="Arial" panose="020B0604020202020204" pitchFamily="34" charset="0"/>
              </a:rPr>
              <a:t>Polynesian </a:t>
            </a:r>
            <a:r>
              <a:rPr sz="1000" spc="-45" dirty="0">
                <a:latin typeface="Arial" panose="020B0604020202020204" pitchFamily="34" charset="0"/>
                <a:ea typeface="Linux Libertine G" panose="02000503000000000000" pitchFamily="2" charset="0"/>
                <a:cs typeface="Arial" panose="020B0604020202020204" pitchFamily="34" charset="0"/>
              </a:rPr>
              <a:t>languages</a:t>
            </a:r>
            <a:r>
              <a:rPr sz="1000" spc="-35" dirty="0">
                <a:latin typeface="Arial" panose="020B0604020202020204" pitchFamily="34" charset="0"/>
                <a:ea typeface="Linux Libertine G" panose="02000503000000000000" pitchFamily="2" charset="0"/>
                <a:cs typeface="Arial" panose="020B0604020202020204" pitchFamily="34" charset="0"/>
              </a:rPr>
              <a:t> </a:t>
            </a:r>
            <a:r>
              <a:rPr sz="1000" dirty="0">
                <a:latin typeface="Arial" panose="020B0604020202020204" pitchFamily="34" charset="0"/>
                <a:ea typeface="Linux Libertine G" panose="02000503000000000000" pitchFamily="2" charset="0"/>
                <a:cs typeface="Arial" panose="020B0604020202020204" pitchFamily="34" charset="0"/>
              </a:rPr>
              <a:t>of</a:t>
            </a:r>
            <a:r>
              <a:rPr sz="1000" spc="-30" dirty="0">
                <a:latin typeface="Arial" panose="020B0604020202020204" pitchFamily="34" charset="0"/>
                <a:ea typeface="Linux Libertine G" panose="02000503000000000000" pitchFamily="2" charset="0"/>
                <a:cs typeface="Arial" panose="020B0604020202020204" pitchFamily="34" charset="0"/>
              </a:rPr>
              <a:t> </a:t>
            </a:r>
            <a:r>
              <a:rPr sz="1000" spc="-20" dirty="0">
                <a:latin typeface="Arial" panose="020B0604020202020204" pitchFamily="34" charset="0"/>
                <a:ea typeface="Linux Libertine G" panose="02000503000000000000" pitchFamily="2" charset="0"/>
                <a:cs typeface="Arial" panose="020B0604020202020204" pitchFamily="34" charset="0"/>
              </a:rPr>
              <a:t>West</a:t>
            </a:r>
            <a:r>
              <a:rPr sz="1000" spc="-30" dirty="0">
                <a:latin typeface="Arial" panose="020B0604020202020204" pitchFamily="34" charset="0"/>
                <a:ea typeface="Linux Libertine G" panose="02000503000000000000" pitchFamily="2" charset="0"/>
                <a:cs typeface="Arial" panose="020B0604020202020204" pitchFamily="34" charset="0"/>
              </a:rPr>
              <a:t> </a:t>
            </a:r>
            <a:r>
              <a:rPr sz="1000" spc="-10" dirty="0">
                <a:latin typeface="Arial" panose="020B0604020202020204" pitchFamily="34" charset="0"/>
                <a:ea typeface="Linux Libertine G" panose="02000503000000000000" pitchFamily="2" charset="0"/>
                <a:cs typeface="Arial" panose="020B0604020202020204" pitchFamily="34" charset="0"/>
              </a:rPr>
              <a:t>Nusantara</a:t>
            </a:r>
            <a:endParaRPr sz="1000" dirty="0">
              <a:latin typeface="Arial" panose="020B0604020202020204" pitchFamily="34" charset="0"/>
              <a:ea typeface="Linux Libertine G" panose="02000503000000000000" pitchFamily="2" charset="0"/>
              <a:cs typeface="Arial" panose="020B0604020202020204" pitchFamily="34" charset="0"/>
            </a:endParaRPr>
          </a:p>
          <a:p>
            <a:pPr marL="438784" marR="133985" indent="-171450">
              <a:lnSpc>
                <a:spcPct val="100000"/>
              </a:lnSpc>
              <a:spcBef>
                <a:spcPts val="290"/>
              </a:spcBef>
              <a:buFont typeface="Wingdings" panose="05000000000000000000" pitchFamily="2" charset="2"/>
              <a:buChar char="Ø"/>
            </a:pPr>
            <a:r>
              <a:rPr sz="1000" spc="-35" dirty="0">
                <a:latin typeface="Arial" panose="020B0604020202020204" pitchFamily="34" charset="0"/>
                <a:ea typeface="Linux Libertine G" panose="02000503000000000000" pitchFamily="2" charset="0"/>
                <a:cs typeface="Arial" panose="020B0604020202020204" pitchFamily="34" charset="0"/>
              </a:rPr>
              <a:t>Considers</a:t>
            </a:r>
            <a:r>
              <a:rPr sz="1000" spc="-15" dirty="0">
                <a:latin typeface="Arial" panose="020B0604020202020204" pitchFamily="34" charset="0"/>
                <a:ea typeface="Linux Libertine G" panose="02000503000000000000" pitchFamily="2" charset="0"/>
                <a:cs typeface="Arial" panose="020B0604020202020204" pitchFamily="34" charset="0"/>
              </a:rPr>
              <a:t> </a:t>
            </a:r>
            <a:r>
              <a:rPr sz="1000" spc="-20" dirty="0">
                <a:latin typeface="Arial" panose="020B0604020202020204" pitchFamily="34" charset="0"/>
                <a:ea typeface="Linux Libertine G" panose="02000503000000000000" pitchFamily="2" charset="0"/>
                <a:cs typeface="Arial" panose="020B0604020202020204" pitchFamily="34" charset="0"/>
              </a:rPr>
              <a:t>the </a:t>
            </a:r>
            <a:r>
              <a:rPr sz="1000" spc="-35" dirty="0">
                <a:latin typeface="Arial" panose="020B0604020202020204" pitchFamily="34" charset="0"/>
                <a:ea typeface="Linux Libertine G" panose="02000503000000000000" pitchFamily="2" charset="0"/>
                <a:cs typeface="Arial" panose="020B0604020202020204" pitchFamily="34" charset="0"/>
              </a:rPr>
              <a:t>relationships</a:t>
            </a:r>
            <a:r>
              <a:rPr sz="1000" spc="-15" dirty="0">
                <a:latin typeface="Arial" panose="020B0604020202020204" pitchFamily="34" charset="0"/>
                <a:ea typeface="Linux Libertine G" panose="02000503000000000000" pitchFamily="2" charset="0"/>
                <a:cs typeface="Arial" panose="020B0604020202020204" pitchFamily="34" charset="0"/>
              </a:rPr>
              <a:t> </a:t>
            </a:r>
            <a:r>
              <a:rPr sz="1000" spc="-65" dirty="0">
                <a:latin typeface="Arial" panose="020B0604020202020204" pitchFamily="34" charset="0"/>
                <a:ea typeface="Linux Libertine G" panose="02000503000000000000" pitchFamily="2" charset="0"/>
                <a:cs typeface="Arial" panose="020B0604020202020204" pitchFamily="34" charset="0"/>
              </a:rPr>
              <a:t>between</a:t>
            </a:r>
            <a:r>
              <a:rPr sz="1000" spc="-10" dirty="0">
                <a:latin typeface="Arial" panose="020B0604020202020204" pitchFamily="34" charset="0"/>
                <a:ea typeface="Linux Libertine G" panose="02000503000000000000" pitchFamily="2" charset="0"/>
                <a:cs typeface="Arial" panose="020B0604020202020204" pitchFamily="34" charset="0"/>
              </a:rPr>
              <a:t> </a:t>
            </a:r>
            <a:r>
              <a:rPr sz="1000" spc="-30" dirty="0">
                <a:latin typeface="Arial" panose="020B0604020202020204" pitchFamily="34" charset="0"/>
                <a:ea typeface="Linux Libertine G" panose="02000503000000000000" pitchFamily="2" charset="0"/>
                <a:cs typeface="Arial" panose="020B0604020202020204" pitchFamily="34" charset="0"/>
              </a:rPr>
              <a:t>applicatives</a:t>
            </a:r>
            <a:r>
              <a:rPr sz="1000" spc="-15" dirty="0">
                <a:latin typeface="Arial" panose="020B0604020202020204" pitchFamily="34" charset="0"/>
                <a:ea typeface="Linux Libertine G" panose="02000503000000000000" pitchFamily="2" charset="0"/>
                <a:cs typeface="Arial" panose="020B0604020202020204" pitchFamily="34" charset="0"/>
              </a:rPr>
              <a:t> </a:t>
            </a:r>
            <a:r>
              <a:rPr sz="1000" spc="-20" dirty="0">
                <a:latin typeface="Arial" panose="020B0604020202020204" pitchFamily="34" charset="0"/>
                <a:ea typeface="Linux Libertine G" panose="02000503000000000000" pitchFamily="2" charset="0"/>
                <a:cs typeface="Arial" panose="020B0604020202020204" pitchFamily="34" charset="0"/>
              </a:rPr>
              <a:t>and</a:t>
            </a:r>
            <a:r>
              <a:rPr sz="1000" spc="-15" dirty="0">
                <a:latin typeface="Arial" panose="020B0604020202020204" pitchFamily="34" charset="0"/>
                <a:ea typeface="Linux Libertine G" panose="02000503000000000000" pitchFamily="2" charset="0"/>
                <a:cs typeface="Arial" panose="020B0604020202020204" pitchFamily="34" charset="0"/>
              </a:rPr>
              <a:t> </a:t>
            </a:r>
            <a:r>
              <a:rPr sz="1000" spc="-35" dirty="0">
                <a:latin typeface="Arial" panose="020B0604020202020204" pitchFamily="34" charset="0"/>
                <a:ea typeface="Linux Libertine G" panose="02000503000000000000" pitchFamily="2" charset="0"/>
                <a:cs typeface="Arial" panose="020B0604020202020204" pitchFamily="34" charset="0"/>
              </a:rPr>
              <a:t>geographic</a:t>
            </a:r>
            <a:r>
              <a:rPr sz="1000" spc="-20" dirty="0">
                <a:latin typeface="Arial" panose="020B0604020202020204" pitchFamily="34" charset="0"/>
                <a:ea typeface="Linux Libertine G" panose="02000503000000000000" pitchFamily="2" charset="0"/>
                <a:cs typeface="Arial" panose="020B0604020202020204" pitchFamily="34" charset="0"/>
              </a:rPr>
              <a:t> </a:t>
            </a:r>
            <a:r>
              <a:rPr sz="1000" spc="-10" dirty="0">
                <a:latin typeface="Arial" panose="020B0604020202020204" pitchFamily="34" charset="0"/>
                <a:ea typeface="Linux Libertine G" panose="02000503000000000000" pitchFamily="2" charset="0"/>
                <a:cs typeface="Arial" panose="020B0604020202020204" pitchFamily="34" charset="0"/>
              </a:rPr>
              <a:t>location,</a:t>
            </a:r>
            <a:r>
              <a:rPr sz="1000" spc="-15" dirty="0">
                <a:latin typeface="Arial" panose="020B0604020202020204" pitchFamily="34" charset="0"/>
                <a:ea typeface="Linux Libertine G" panose="02000503000000000000" pitchFamily="2" charset="0"/>
                <a:cs typeface="Arial" panose="020B0604020202020204" pitchFamily="34" charset="0"/>
              </a:rPr>
              <a:t> </a:t>
            </a:r>
            <a:r>
              <a:rPr sz="1000" spc="-30" dirty="0">
                <a:latin typeface="Arial" panose="020B0604020202020204" pitchFamily="34" charset="0"/>
                <a:ea typeface="Linux Libertine G" panose="02000503000000000000" pitchFamily="2" charset="0"/>
                <a:cs typeface="Arial" panose="020B0604020202020204" pitchFamily="34" charset="0"/>
              </a:rPr>
              <a:t>genetic</a:t>
            </a:r>
            <a:r>
              <a:rPr sz="1000" spc="-15" dirty="0">
                <a:latin typeface="Arial" panose="020B0604020202020204" pitchFamily="34" charset="0"/>
                <a:ea typeface="Linux Libertine G" panose="02000503000000000000" pitchFamily="2" charset="0"/>
                <a:cs typeface="Arial" panose="020B0604020202020204" pitchFamily="34" charset="0"/>
              </a:rPr>
              <a:t> </a:t>
            </a:r>
            <a:r>
              <a:rPr sz="1000" spc="-10" dirty="0">
                <a:latin typeface="Arial" panose="020B0604020202020204" pitchFamily="34" charset="0"/>
                <a:ea typeface="Linux Libertine G" panose="02000503000000000000" pitchFamily="2" charset="0"/>
                <a:cs typeface="Arial" panose="020B0604020202020204" pitchFamily="34" charset="0"/>
              </a:rPr>
              <a:t>aﬀiliation, </a:t>
            </a:r>
            <a:r>
              <a:rPr sz="1000" spc="-20" dirty="0">
                <a:latin typeface="Arial" panose="020B0604020202020204" pitchFamily="34" charset="0"/>
                <a:ea typeface="Linux Libertine G" panose="02000503000000000000" pitchFamily="2" charset="0"/>
                <a:cs typeface="Arial" panose="020B0604020202020204" pitchFamily="34" charset="0"/>
              </a:rPr>
              <a:t>and</a:t>
            </a:r>
            <a:r>
              <a:rPr sz="1000" spc="-35" dirty="0">
                <a:latin typeface="Arial" panose="020B0604020202020204" pitchFamily="34" charset="0"/>
                <a:ea typeface="Linux Libertine G" panose="02000503000000000000" pitchFamily="2" charset="0"/>
                <a:cs typeface="Arial" panose="020B0604020202020204" pitchFamily="34" charset="0"/>
              </a:rPr>
              <a:t> </a:t>
            </a:r>
            <a:r>
              <a:rPr sz="1000" spc="-25" dirty="0">
                <a:latin typeface="Arial" panose="020B0604020202020204" pitchFamily="34" charset="0"/>
                <a:ea typeface="Linux Libertine G" panose="02000503000000000000" pitchFamily="2" charset="0"/>
                <a:cs typeface="Arial" panose="020B0604020202020204" pitchFamily="34" charset="0"/>
              </a:rPr>
              <a:t>other</a:t>
            </a:r>
            <a:r>
              <a:rPr sz="1000" spc="-30" dirty="0">
                <a:latin typeface="Arial" panose="020B0604020202020204" pitchFamily="34" charset="0"/>
                <a:ea typeface="Linux Libertine G" panose="02000503000000000000" pitchFamily="2" charset="0"/>
                <a:cs typeface="Arial" panose="020B0604020202020204" pitchFamily="34" charset="0"/>
              </a:rPr>
              <a:t> </a:t>
            </a:r>
            <a:r>
              <a:rPr sz="1000" spc="-20" dirty="0">
                <a:latin typeface="Arial" panose="020B0604020202020204" pitchFamily="34" charset="0"/>
                <a:ea typeface="Linux Libertine G" panose="02000503000000000000" pitchFamily="2" charset="0"/>
                <a:cs typeface="Arial" panose="020B0604020202020204" pitchFamily="34" charset="0"/>
              </a:rPr>
              <a:t>typological</a:t>
            </a:r>
            <a:r>
              <a:rPr sz="1000" spc="-35" dirty="0">
                <a:latin typeface="Arial" panose="020B0604020202020204" pitchFamily="34" charset="0"/>
                <a:ea typeface="Linux Libertine G" panose="02000503000000000000" pitchFamily="2" charset="0"/>
                <a:cs typeface="Arial" panose="020B0604020202020204" pitchFamily="34" charset="0"/>
              </a:rPr>
              <a:t> </a:t>
            </a:r>
            <a:r>
              <a:rPr sz="1000" spc="-40" dirty="0">
                <a:latin typeface="Arial" panose="020B0604020202020204" pitchFamily="34" charset="0"/>
                <a:ea typeface="Linux Libertine G" panose="02000503000000000000" pitchFamily="2" charset="0"/>
                <a:cs typeface="Arial" panose="020B0604020202020204" pitchFamily="34" charset="0"/>
              </a:rPr>
              <a:t>features</a:t>
            </a:r>
            <a:r>
              <a:rPr sz="1000" spc="-30" dirty="0">
                <a:latin typeface="Arial" panose="020B0604020202020204" pitchFamily="34" charset="0"/>
                <a:ea typeface="Linux Libertine G" panose="02000503000000000000" pitchFamily="2" charset="0"/>
                <a:cs typeface="Arial" panose="020B0604020202020204" pitchFamily="34" charset="0"/>
              </a:rPr>
              <a:t> </a:t>
            </a:r>
            <a:r>
              <a:rPr sz="1000" dirty="0">
                <a:latin typeface="Arial" panose="020B0604020202020204" pitchFamily="34" charset="0"/>
                <a:ea typeface="Linux Libertine G" panose="02000503000000000000" pitchFamily="2" charset="0"/>
                <a:cs typeface="Arial" panose="020B0604020202020204" pitchFamily="34" charset="0"/>
              </a:rPr>
              <a:t>of</a:t>
            </a:r>
            <a:r>
              <a:rPr sz="1000" spc="-35" dirty="0">
                <a:latin typeface="Arial" panose="020B0604020202020204" pitchFamily="34" charset="0"/>
                <a:ea typeface="Linux Libertine G" panose="02000503000000000000" pitchFamily="2" charset="0"/>
                <a:cs typeface="Arial" panose="020B0604020202020204" pitchFamily="34" charset="0"/>
              </a:rPr>
              <a:t> </a:t>
            </a:r>
            <a:r>
              <a:rPr sz="1000" spc="-10" dirty="0">
                <a:latin typeface="Arial" panose="020B0604020202020204" pitchFamily="34" charset="0"/>
                <a:ea typeface="Linux Libertine G" panose="02000503000000000000" pitchFamily="2" charset="0"/>
                <a:cs typeface="Arial" panose="020B0604020202020204" pitchFamily="34" charset="0"/>
              </a:rPr>
              <a:t>language</a:t>
            </a:r>
            <a:endParaRPr sz="1000" dirty="0">
              <a:latin typeface="Arial" panose="020B0604020202020204" pitchFamily="34" charset="0"/>
              <a:ea typeface="Linux Libertine G" panose="02000503000000000000" pitchFamily="2" charset="0"/>
              <a:cs typeface="Arial" panose="020B0604020202020204" pitchFamily="34" charset="0"/>
            </a:endParaRPr>
          </a:p>
          <a:p>
            <a:pPr marL="438785" indent="-171450">
              <a:lnSpc>
                <a:spcPct val="100000"/>
              </a:lnSpc>
              <a:spcBef>
                <a:spcPts val="290"/>
              </a:spcBef>
              <a:buFont typeface="Wingdings" panose="05000000000000000000" pitchFamily="2" charset="2"/>
              <a:buChar char="Ø"/>
            </a:pPr>
            <a:r>
              <a:rPr lang="en-US" sz="1000" spc="-20" dirty="0">
                <a:latin typeface="Arial" panose="020B0604020202020204" pitchFamily="34" charset="0"/>
                <a:ea typeface="Linux Libertine G" panose="02000503000000000000" pitchFamily="2" charset="0"/>
                <a:cs typeface="Arial" panose="020B0604020202020204" pitchFamily="34" charset="0"/>
              </a:rPr>
              <a:t>Part of a larger </a:t>
            </a:r>
            <a:r>
              <a:rPr lang="en-US" sz="1000" spc="-40" dirty="0">
                <a:latin typeface="Arial" panose="020B0604020202020204" pitchFamily="34" charset="0"/>
                <a:ea typeface="Linux Libertine G" panose="02000503000000000000" pitchFamily="2" charset="0"/>
                <a:cs typeface="Arial" panose="020B0604020202020204" pitchFamily="34" charset="0"/>
              </a:rPr>
              <a:t>dissertation research project (</a:t>
            </a:r>
            <a:r>
              <a:rPr lang="en-US" sz="1000" spc="-30" dirty="0">
                <a:solidFill>
                  <a:schemeClr val="tx1"/>
                </a:solidFill>
                <a:latin typeface="Arial" panose="020B0604020202020204" pitchFamily="34" charset="0"/>
                <a:ea typeface="Linux Libertine G" panose="02000503000000000000" pitchFamily="2" charset="0"/>
                <a:cs typeface="Arial" panose="020B0604020202020204" pitchFamily="34" charset="0"/>
                <a:hlinkClick r:id="rId9" action="ppaction://hlinksldjump">
                  <a:extLst>
                    <a:ext uri="{A12FA001-AC4F-418D-AE19-62706E023703}">
                      <ahyp:hlinkClr xmlns:ahyp="http://schemas.microsoft.com/office/drawing/2018/hyperlinkcolor" val="tx"/>
                    </a:ext>
                  </a:extLst>
                </a:hlinkClick>
              </a:rPr>
              <a:t>Truong 2024</a:t>
            </a:r>
            <a:r>
              <a:rPr lang="en-US" sz="1000" spc="-10" dirty="0">
                <a:solidFill>
                  <a:schemeClr val="tx1"/>
                </a:solidFill>
                <a:latin typeface="Arial" panose="020B0604020202020204" pitchFamily="34" charset="0"/>
                <a:ea typeface="Linux Libertine G" panose="02000503000000000000" pitchFamily="2" charset="0"/>
                <a:cs typeface="Arial" panose="020B0604020202020204" pitchFamily="34" charset="0"/>
              </a:rPr>
              <a:t>)</a:t>
            </a:r>
            <a:endParaRPr sz="1000" dirty="0">
              <a:solidFill>
                <a:schemeClr val="tx1"/>
              </a:solidFill>
              <a:latin typeface="Arial" panose="020B0604020202020204" pitchFamily="34" charset="0"/>
              <a:ea typeface="Linux Libertine G" panose="02000503000000000000" pitchFamily="2" charset="0"/>
              <a:cs typeface="Arial" panose="020B0604020202020204" pitchFamily="34" charset="0"/>
            </a:endParaRPr>
          </a:p>
          <a:p>
            <a:pPr>
              <a:lnSpc>
                <a:spcPct val="100000"/>
              </a:lnSpc>
              <a:spcBef>
                <a:spcPts val="280"/>
              </a:spcBef>
            </a:pPr>
            <a:endParaRPr sz="1000" dirty="0">
              <a:latin typeface="Arial" panose="020B0604020202020204" pitchFamily="34" charset="0"/>
              <a:ea typeface="Linux Libertine G" panose="02000503000000000000" pitchFamily="2" charset="0"/>
              <a:cs typeface="Arial" panose="020B0604020202020204" pitchFamily="34" charset="0"/>
            </a:endParaRPr>
          </a:p>
          <a:p>
            <a:pPr marL="590550" marR="93345" indent="-288290">
              <a:lnSpc>
                <a:spcPct val="100000"/>
              </a:lnSpc>
            </a:pPr>
            <a:r>
              <a:rPr sz="1000" dirty="0">
                <a:latin typeface="Arial" panose="020B0604020202020204" pitchFamily="34" charset="0"/>
                <a:ea typeface="Linux Libertine G" panose="02000503000000000000" pitchFamily="2" charset="0"/>
                <a:cs typeface="Arial" panose="020B0604020202020204" pitchFamily="34" charset="0"/>
              </a:rPr>
              <a:t>(1)</a:t>
            </a:r>
            <a:r>
              <a:rPr sz="1000" spc="130" dirty="0">
                <a:latin typeface="Arial" panose="020B0604020202020204" pitchFamily="34" charset="0"/>
                <a:ea typeface="Linux Libertine G" panose="02000503000000000000" pitchFamily="2" charset="0"/>
                <a:cs typeface="Arial" panose="020B0604020202020204" pitchFamily="34" charset="0"/>
              </a:rPr>
              <a:t>  </a:t>
            </a:r>
            <a:r>
              <a:rPr sz="1000" dirty="0">
                <a:latin typeface="Arial" panose="020B0604020202020204" pitchFamily="34" charset="0"/>
                <a:ea typeface="Linux Libertine G" panose="02000503000000000000" pitchFamily="2" charset="0"/>
                <a:cs typeface="Arial" panose="020B0604020202020204" pitchFamily="34" charset="0"/>
              </a:rPr>
              <a:t>An</a:t>
            </a:r>
            <a:r>
              <a:rPr sz="1000" spc="-20" dirty="0">
                <a:latin typeface="Arial" panose="020B0604020202020204" pitchFamily="34" charset="0"/>
                <a:ea typeface="Linux Libertine G" panose="02000503000000000000" pitchFamily="2" charset="0"/>
                <a:cs typeface="Arial" panose="020B0604020202020204" pitchFamily="34" charset="0"/>
              </a:rPr>
              <a:t> </a:t>
            </a:r>
            <a:r>
              <a:rPr sz="1000" spc="-25" dirty="0">
                <a:latin typeface="Arial" panose="020B0604020202020204" pitchFamily="34" charset="0"/>
                <a:ea typeface="Linux Libertine G" panose="02000503000000000000" pitchFamily="2" charset="0"/>
                <a:cs typeface="Arial" panose="020B0604020202020204" pitchFamily="34" charset="0"/>
              </a:rPr>
              <a:t>applicative</a:t>
            </a:r>
            <a:r>
              <a:rPr sz="1000" spc="-20" dirty="0">
                <a:latin typeface="Arial" panose="020B0604020202020204" pitchFamily="34" charset="0"/>
                <a:ea typeface="Linux Libertine G" panose="02000503000000000000" pitchFamily="2" charset="0"/>
                <a:cs typeface="Arial" panose="020B0604020202020204" pitchFamily="34" charset="0"/>
              </a:rPr>
              <a:t> </a:t>
            </a:r>
            <a:r>
              <a:rPr sz="1000" spc="-25" dirty="0">
                <a:latin typeface="Arial" panose="020B0604020202020204" pitchFamily="34" charset="0"/>
                <a:ea typeface="Linux Libertine G" panose="02000503000000000000" pitchFamily="2" charset="0"/>
                <a:cs typeface="Arial" panose="020B0604020202020204" pitchFamily="34" charset="0"/>
              </a:rPr>
              <a:t>construction</a:t>
            </a:r>
            <a:r>
              <a:rPr sz="1000" spc="-20" dirty="0">
                <a:latin typeface="Arial" panose="020B0604020202020204" pitchFamily="34" charset="0"/>
                <a:ea typeface="Linux Libertine G" panose="02000503000000000000" pitchFamily="2" charset="0"/>
                <a:cs typeface="Arial" panose="020B0604020202020204" pitchFamily="34" charset="0"/>
              </a:rPr>
              <a:t> </a:t>
            </a:r>
            <a:r>
              <a:rPr sz="1000" dirty="0">
                <a:latin typeface="Arial" panose="020B0604020202020204" pitchFamily="34" charset="0"/>
                <a:ea typeface="Linux Libertine G" panose="02000503000000000000" pitchFamily="2" charset="0"/>
                <a:cs typeface="Arial" panose="020B0604020202020204" pitchFamily="34" charset="0"/>
              </a:rPr>
              <a:t>is</a:t>
            </a:r>
            <a:r>
              <a:rPr sz="1000" spc="-20" dirty="0">
                <a:latin typeface="Arial" panose="020B0604020202020204" pitchFamily="34" charset="0"/>
                <a:ea typeface="Linux Libertine G" panose="02000503000000000000" pitchFamily="2" charset="0"/>
                <a:cs typeface="Arial" panose="020B0604020202020204" pitchFamily="34" charset="0"/>
              </a:rPr>
              <a:t> </a:t>
            </a:r>
            <a:r>
              <a:rPr sz="1000" dirty="0">
                <a:latin typeface="Arial" panose="020B0604020202020204" pitchFamily="34" charset="0"/>
                <a:ea typeface="Linux Libertine G" panose="02000503000000000000" pitchFamily="2" charset="0"/>
                <a:cs typeface="Arial" panose="020B0604020202020204" pitchFamily="34" charset="0"/>
              </a:rPr>
              <a:t>a</a:t>
            </a:r>
            <a:r>
              <a:rPr sz="1000" spc="-20" dirty="0">
                <a:latin typeface="Arial" panose="020B0604020202020204" pitchFamily="34" charset="0"/>
                <a:ea typeface="Linux Libertine G" panose="02000503000000000000" pitchFamily="2" charset="0"/>
                <a:cs typeface="Arial" panose="020B0604020202020204" pitchFamily="34" charset="0"/>
              </a:rPr>
              <a:t> </a:t>
            </a:r>
            <a:r>
              <a:rPr sz="1000" dirty="0">
                <a:latin typeface="Arial" panose="020B0604020202020204" pitchFamily="34" charset="0"/>
                <a:ea typeface="Linux Libertine G" panose="02000503000000000000" pitchFamily="2" charset="0"/>
                <a:cs typeface="Arial" panose="020B0604020202020204" pitchFamily="34" charset="0"/>
              </a:rPr>
              <a:t>kind</a:t>
            </a:r>
            <a:r>
              <a:rPr sz="1000" spc="-20" dirty="0">
                <a:latin typeface="Arial" panose="020B0604020202020204" pitchFamily="34" charset="0"/>
                <a:ea typeface="Linux Libertine G" panose="02000503000000000000" pitchFamily="2" charset="0"/>
                <a:cs typeface="Arial" panose="020B0604020202020204" pitchFamily="34" charset="0"/>
              </a:rPr>
              <a:t> </a:t>
            </a:r>
            <a:r>
              <a:rPr sz="1000" dirty="0">
                <a:latin typeface="Arial" panose="020B0604020202020204" pitchFamily="34" charset="0"/>
                <a:ea typeface="Linux Libertine G" panose="02000503000000000000" pitchFamily="2" charset="0"/>
                <a:cs typeface="Arial" panose="020B0604020202020204" pitchFamily="34" charset="0"/>
              </a:rPr>
              <a:t>of</a:t>
            </a:r>
            <a:r>
              <a:rPr sz="1000" spc="-20" dirty="0">
                <a:latin typeface="Arial" panose="020B0604020202020204" pitchFamily="34" charset="0"/>
                <a:ea typeface="Linux Libertine G" panose="02000503000000000000" pitchFamily="2" charset="0"/>
                <a:cs typeface="Arial" panose="020B0604020202020204" pitchFamily="34" charset="0"/>
              </a:rPr>
              <a:t> </a:t>
            </a:r>
            <a:r>
              <a:rPr sz="1000" spc="-25" dirty="0">
                <a:latin typeface="Arial" panose="020B0604020202020204" pitchFamily="34" charset="0"/>
                <a:ea typeface="Linux Libertine G" panose="02000503000000000000" pitchFamily="2" charset="0"/>
                <a:cs typeface="Arial" panose="020B0604020202020204" pitchFamily="34" charset="0"/>
              </a:rPr>
              <a:t>clausal</a:t>
            </a:r>
            <a:r>
              <a:rPr sz="1000" spc="-20" dirty="0">
                <a:latin typeface="Arial" panose="020B0604020202020204" pitchFamily="34" charset="0"/>
                <a:ea typeface="Linux Libertine G" panose="02000503000000000000" pitchFamily="2" charset="0"/>
                <a:cs typeface="Arial" panose="020B0604020202020204" pitchFamily="34" charset="0"/>
              </a:rPr>
              <a:t> </a:t>
            </a:r>
            <a:r>
              <a:rPr sz="1000" spc="-25" dirty="0">
                <a:latin typeface="Arial" panose="020B0604020202020204" pitchFamily="34" charset="0"/>
                <a:ea typeface="Linux Libertine G" panose="02000503000000000000" pitchFamily="2" charset="0"/>
                <a:cs typeface="Arial" panose="020B0604020202020204" pitchFamily="34" charset="0"/>
              </a:rPr>
              <a:t>construction</a:t>
            </a:r>
            <a:r>
              <a:rPr sz="1000" spc="-20" dirty="0">
                <a:latin typeface="Arial" panose="020B0604020202020204" pitchFamily="34" charset="0"/>
                <a:ea typeface="Linux Libertine G" panose="02000503000000000000" pitchFamily="2" charset="0"/>
                <a:cs typeface="Arial" panose="020B0604020202020204" pitchFamily="34" charset="0"/>
              </a:rPr>
              <a:t> </a:t>
            </a:r>
            <a:r>
              <a:rPr sz="1000" dirty="0">
                <a:latin typeface="Arial" panose="020B0604020202020204" pitchFamily="34" charset="0"/>
                <a:ea typeface="Linux Libertine G" panose="02000503000000000000" pitchFamily="2" charset="0"/>
                <a:cs typeface="Arial" panose="020B0604020202020204" pitchFamily="34" charset="0"/>
              </a:rPr>
              <a:t>in</a:t>
            </a:r>
            <a:r>
              <a:rPr sz="1000" spc="-20" dirty="0">
                <a:latin typeface="Arial" panose="020B0604020202020204" pitchFamily="34" charset="0"/>
                <a:ea typeface="Linux Libertine G" panose="02000503000000000000" pitchFamily="2" charset="0"/>
                <a:cs typeface="Arial" panose="020B0604020202020204" pitchFamily="34" charset="0"/>
              </a:rPr>
              <a:t> </a:t>
            </a:r>
            <a:r>
              <a:rPr sz="1000" spc="-25" dirty="0">
                <a:latin typeface="Arial" panose="020B0604020202020204" pitchFamily="34" charset="0"/>
                <a:ea typeface="Linux Libertine G" panose="02000503000000000000" pitchFamily="2" charset="0"/>
                <a:cs typeface="Arial" panose="020B0604020202020204" pitchFamily="34" charset="0"/>
              </a:rPr>
              <a:t>which</a:t>
            </a:r>
            <a:r>
              <a:rPr sz="1000" spc="-20" dirty="0">
                <a:latin typeface="Arial" panose="020B0604020202020204" pitchFamily="34" charset="0"/>
                <a:ea typeface="Linux Libertine G" panose="02000503000000000000" pitchFamily="2" charset="0"/>
                <a:cs typeface="Arial" panose="020B0604020202020204" pitchFamily="34" charset="0"/>
              </a:rPr>
              <a:t> </a:t>
            </a:r>
            <a:r>
              <a:rPr sz="1000" u="sng" spc="-25" dirty="0">
                <a:latin typeface="Arial" panose="020B0604020202020204" pitchFamily="34" charset="0"/>
                <a:ea typeface="Linux Libertine G" panose="02000503000000000000" pitchFamily="2" charset="0"/>
                <a:cs typeface="Arial" panose="020B0604020202020204" pitchFamily="34" charset="0"/>
              </a:rPr>
              <a:t>overt</a:t>
            </a:r>
            <a:r>
              <a:rPr sz="1000" u="sng" spc="-20" dirty="0">
                <a:latin typeface="Arial" panose="020B0604020202020204" pitchFamily="34" charset="0"/>
                <a:ea typeface="Linux Libertine G" panose="02000503000000000000" pitchFamily="2" charset="0"/>
                <a:cs typeface="Arial" panose="020B0604020202020204" pitchFamily="34" charset="0"/>
              </a:rPr>
              <a:t> morphological </a:t>
            </a:r>
            <a:r>
              <a:rPr sz="1000" u="sng" spc="-30" dirty="0">
                <a:latin typeface="Arial" panose="020B0604020202020204" pitchFamily="34" charset="0"/>
                <a:ea typeface="Linux Libertine G" panose="02000503000000000000" pitchFamily="2" charset="0"/>
                <a:cs typeface="Arial" panose="020B0604020202020204" pitchFamily="34" charset="0"/>
              </a:rPr>
              <a:t>marking</a:t>
            </a:r>
            <a:r>
              <a:rPr lang="en-US" sz="1000" u="sng" spc="-30" dirty="0">
                <a:latin typeface="Arial" panose="020B0604020202020204" pitchFamily="34" charset="0"/>
                <a:ea typeface="Linux Libertine G" panose="02000503000000000000" pitchFamily="2" charset="0"/>
                <a:cs typeface="Arial" panose="020B0604020202020204" pitchFamily="34" charset="0"/>
              </a:rPr>
              <a:t>*</a:t>
            </a:r>
            <a:r>
              <a:rPr sz="1000" spc="-30" dirty="0">
                <a:latin typeface="Arial" panose="020B0604020202020204" pitchFamily="34" charset="0"/>
                <a:ea typeface="Linux Libertine G" panose="02000503000000000000" pitchFamily="2" charset="0"/>
                <a:cs typeface="Arial" panose="020B0604020202020204" pitchFamily="34" charset="0"/>
              </a:rPr>
              <a:t> </a:t>
            </a:r>
            <a:r>
              <a:rPr sz="1000" dirty="0">
                <a:latin typeface="Arial" panose="020B0604020202020204" pitchFamily="34" charset="0"/>
                <a:ea typeface="Linux Libertine G" panose="02000503000000000000" pitchFamily="2" charset="0"/>
                <a:cs typeface="Arial" panose="020B0604020202020204" pitchFamily="34" charset="0"/>
              </a:rPr>
              <a:t>on</a:t>
            </a:r>
            <a:r>
              <a:rPr sz="1000" spc="-25" dirty="0">
                <a:latin typeface="Arial" panose="020B0604020202020204" pitchFamily="34" charset="0"/>
                <a:ea typeface="Linux Libertine G" panose="02000503000000000000" pitchFamily="2" charset="0"/>
                <a:cs typeface="Arial" panose="020B0604020202020204" pitchFamily="34" charset="0"/>
              </a:rPr>
              <a:t> </a:t>
            </a:r>
            <a:r>
              <a:rPr sz="1000" spc="-20" dirty="0">
                <a:latin typeface="Arial" panose="020B0604020202020204" pitchFamily="34" charset="0"/>
                <a:ea typeface="Linux Libertine G" panose="02000503000000000000" pitchFamily="2" charset="0"/>
                <a:cs typeface="Arial" panose="020B0604020202020204" pitchFamily="34" charset="0"/>
              </a:rPr>
              <a:t>the</a:t>
            </a:r>
            <a:r>
              <a:rPr sz="1000" spc="-30" dirty="0">
                <a:latin typeface="Arial" panose="020B0604020202020204" pitchFamily="34" charset="0"/>
                <a:ea typeface="Linux Libertine G" panose="02000503000000000000" pitchFamily="2" charset="0"/>
                <a:cs typeface="Arial" panose="020B0604020202020204" pitchFamily="34" charset="0"/>
              </a:rPr>
              <a:t> verbal</a:t>
            </a:r>
            <a:r>
              <a:rPr sz="1000" spc="-25" dirty="0">
                <a:latin typeface="Arial" panose="020B0604020202020204" pitchFamily="34" charset="0"/>
                <a:ea typeface="Linux Libertine G" panose="02000503000000000000" pitchFamily="2" charset="0"/>
                <a:cs typeface="Arial" panose="020B0604020202020204" pitchFamily="34" charset="0"/>
              </a:rPr>
              <a:t> </a:t>
            </a:r>
            <a:r>
              <a:rPr sz="1000" spc="-30" dirty="0">
                <a:latin typeface="Arial" panose="020B0604020202020204" pitchFamily="34" charset="0"/>
                <a:ea typeface="Linux Libertine G" panose="02000503000000000000" pitchFamily="2" charset="0"/>
                <a:cs typeface="Arial" panose="020B0604020202020204" pitchFamily="34" charset="0"/>
              </a:rPr>
              <a:t>complex </a:t>
            </a:r>
            <a:r>
              <a:rPr sz="1000" spc="-35" dirty="0">
                <a:latin typeface="Arial" panose="020B0604020202020204" pitchFamily="34" charset="0"/>
                <a:ea typeface="Linux Libertine G" panose="02000503000000000000" pitchFamily="2" charset="0"/>
                <a:cs typeface="Arial" panose="020B0604020202020204" pitchFamily="34" charset="0"/>
              </a:rPr>
              <a:t>coincides</a:t>
            </a:r>
            <a:r>
              <a:rPr sz="1000" spc="-25" dirty="0">
                <a:latin typeface="Arial" panose="020B0604020202020204" pitchFamily="34" charset="0"/>
                <a:ea typeface="Linux Libertine G" panose="02000503000000000000" pitchFamily="2" charset="0"/>
                <a:cs typeface="Arial" panose="020B0604020202020204" pitchFamily="34" charset="0"/>
              </a:rPr>
              <a:t> </a:t>
            </a:r>
            <a:r>
              <a:rPr sz="1000" dirty="0">
                <a:latin typeface="Arial" panose="020B0604020202020204" pitchFamily="34" charset="0"/>
                <a:ea typeface="Linux Libertine G" panose="02000503000000000000" pitchFamily="2" charset="0"/>
                <a:cs typeface="Arial" panose="020B0604020202020204" pitchFamily="34" charset="0"/>
              </a:rPr>
              <a:t>with</a:t>
            </a:r>
            <a:r>
              <a:rPr sz="1000" spc="-25" dirty="0">
                <a:latin typeface="Arial" panose="020B0604020202020204" pitchFamily="34" charset="0"/>
                <a:ea typeface="Linux Libertine G" panose="02000503000000000000" pitchFamily="2" charset="0"/>
                <a:cs typeface="Arial" panose="020B0604020202020204" pitchFamily="34" charset="0"/>
              </a:rPr>
              <a:t> </a:t>
            </a:r>
            <a:r>
              <a:rPr sz="1000" spc="-20" dirty="0">
                <a:latin typeface="Arial" panose="020B0604020202020204" pitchFamily="34" charset="0"/>
                <a:ea typeface="Linux Libertine G" panose="02000503000000000000" pitchFamily="2" charset="0"/>
                <a:cs typeface="Arial" panose="020B0604020202020204" pitchFamily="34" charset="0"/>
              </a:rPr>
              <a:t>the</a:t>
            </a:r>
            <a:r>
              <a:rPr sz="1000" spc="-30" dirty="0">
                <a:latin typeface="Arial" panose="020B0604020202020204" pitchFamily="34" charset="0"/>
                <a:ea typeface="Linux Libertine G" panose="02000503000000000000" pitchFamily="2" charset="0"/>
                <a:cs typeface="Arial" panose="020B0604020202020204" pitchFamily="34" charset="0"/>
              </a:rPr>
              <a:t> </a:t>
            </a:r>
            <a:r>
              <a:rPr sz="1000" u="sng" spc="-30" dirty="0">
                <a:latin typeface="Arial" panose="020B0604020202020204" pitchFamily="34" charset="0"/>
                <a:ea typeface="Linux Libertine G" panose="02000503000000000000" pitchFamily="2" charset="0"/>
                <a:cs typeface="Arial" panose="020B0604020202020204" pitchFamily="34" charset="0"/>
              </a:rPr>
              <a:t>selection</a:t>
            </a:r>
            <a:r>
              <a:rPr sz="1000" u="sng" spc="-25" dirty="0">
                <a:latin typeface="Arial" panose="020B0604020202020204" pitchFamily="34" charset="0"/>
                <a:ea typeface="Linux Libertine G" panose="02000503000000000000" pitchFamily="2" charset="0"/>
                <a:cs typeface="Arial" panose="020B0604020202020204" pitchFamily="34" charset="0"/>
              </a:rPr>
              <a:t> </a:t>
            </a:r>
            <a:r>
              <a:rPr sz="1000" u="sng" dirty="0">
                <a:latin typeface="Arial" panose="020B0604020202020204" pitchFamily="34" charset="0"/>
                <a:ea typeface="Linux Libertine G" panose="02000503000000000000" pitchFamily="2" charset="0"/>
                <a:cs typeface="Arial" panose="020B0604020202020204" pitchFamily="34" charset="0"/>
              </a:rPr>
              <a:t>of</a:t>
            </a:r>
            <a:r>
              <a:rPr sz="1000" u="sng" spc="-30" dirty="0">
                <a:latin typeface="Arial" panose="020B0604020202020204" pitchFamily="34" charset="0"/>
                <a:ea typeface="Linux Libertine G" panose="02000503000000000000" pitchFamily="2" charset="0"/>
                <a:cs typeface="Arial" panose="020B0604020202020204" pitchFamily="34" charset="0"/>
              </a:rPr>
              <a:t> </a:t>
            </a:r>
            <a:r>
              <a:rPr sz="1000" u="sng" dirty="0">
                <a:latin typeface="Arial" panose="020B0604020202020204" pitchFamily="34" charset="0"/>
                <a:ea typeface="Linux Libertine G" panose="02000503000000000000" pitchFamily="2" charset="0"/>
                <a:cs typeface="Arial" panose="020B0604020202020204" pitchFamily="34" charset="0"/>
              </a:rPr>
              <a:t>a</a:t>
            </a:r>
            <a:r>
              <a:rPr sz="1000" u="sng" spc="-25" dirty="0">
                <a:latin typeface="Arial" panose="020B0604020202020204" pitchFamily="34" charset="0"/>
                <a:ea typeface="Linux Libertine G" panose="02000503000000000000" pitchFamily="2" charset="0"/>
                <a:cs typeface="Arial" panose="020B0604020202020204" pitchFamily="34" charset="0"/>
              </a:rPr>
              <a:t> </a:t>
            </a:r>
            <a:r>
              <a:rPr sz="1000" u="sng" spc="-55" dirty="0">
                <a:latin typeface="Arial" panose="020B0604020202020204" pitchFamily="34" charset="0"/>
                <a:ea typeface="Linux Libertine G" panose="02000503000000000000" pitchFamily="2" charset="0"/>
                <a:cs typeface="Arial" panose="020B0604020202020204" pitchFamily="34" charset="0"/>
              </a:rPr>
              <a:t>non-</a:t>
            </a:r>
            <a:r>
              <a:rPr sz="1000" u="sng" spc="-35" dirty="0">
                <a:latin typeface="Arial" panose="020B0604020202020204" pitchFamily="34" charset="0"/>
                <a:ea typeface="Linux Libertine G" panose="02000503000000000000" pitchFamily="2" charset="0"/>
                <a:cs typeface="Arial" panose="020B0604020202020204" pitchFamily="34" charset="0"/>
              </a:rPr>
              <a:t>agent,</a:t>
            </a:r>
            <a:r>
              <a:rPr sz="1000" u="sng" spc="-25" dirty="0">
                <a:latin typeface="Arial" panose="020B0604020202020204" pitchFamily="34" charset="0"/>
                <a:ea typeface="Linux Libertine G" panose="02000503000000000000" pitchFamily="2" charset="0"/>
                <a:cs typeface="Arial" panose="020B0604020202020204" pitchFamily="34" charset="0"/>
              </a:rPr>
              <a:t> </a:t>
            </a:r>
            <a:r>
              <a:rPr sz="1000" u="sng" spc="-45" dirty="0">
                <a:latin typeface="Arial" panose="020B0604020202020204" pitchFamily="34" charset="0"/>
                <a:ea typeface="Linux Libertine G" panose="02000503000000000000" pitchFamily="2" charset="0"/>
                <a:cs typeface="Arial" panose="020B0604020202020204" pitchFamily="34" charset="0"/>
              </a:rPr>
              <a:t>non-</a:t>
            </a:r>
            <a:r>
              <a:rPr sz="1000" u="sng" spc="-10" dirty="0">
                <a:latin typeface="Arial" panose="020B0604020202020204" pitchFamily="34" charset="0"/>
                <a:ea typeface="Linux Libertine G" panose="02000503000000000000" pitchFamily="2" charset="0"/>
                <a:cs typeface="Arial" panose="020B0604020202020204" pitchFamily="34" charset="0"/>
              </a:rPr>
              <a:t>patient </a:t>
            </a:r>
            <a:r>
              <a:rPr sz="1000" u="sng" spc="-35" dirty="0">
                <a:latin typeface="Arial" panose="020B0604020202020204" pitchFamily="34" charset="0"/>
                <a:ea typeface="Linux Libertine G" panose="02000503000000000000" pitchFamily="2" charset="0"/>
                <a:cs typeface="Arial" panose="020B0604020202020204" pitchFamily="34" charset="0"/>
              </a:rPr>
              <a:t>semantic</a:t>
            </a:r>
            <a:r>
              <a:rPr sz="1000" u="sng" spc="-25" dirty="0">
                <a:latin typeface="Arial" panose="020B0604020202020204" pitchFamily="34" charset="0"/>
                <a:ea typeface="Linux Libertine G" panose="02000503000000000000" pitchFamily="2" charset="0"/>
                <a:cs typeface="Arial" panose="020B0604020202020204" pitchFamily="34" charset="0"/>
              </a:rPr>
              <a:t> </a:t>
            </a:r>
            <a:r>
              <a:rPr sz="1000" u="sng" spc="-20" dirty="0">
                <a:latin typeface="Arial" panose="020B0604020202020204" pitchFamily="34" charset="0"/>
                <a:ea typeface="Linux Libertine G" panose="02000503000000000000" pitchFamily="2" charset="0"/>
                <a:cs typeface="Arial" panose="020B0604020202020204" pitchFamily="34" charset="0"/>
              </a:rPr>
              <a:t>role</a:t>
            </a:r>
            <a:r>
              <a:rPr sz="1000" spc="-25" dirty="0">
                <a:latin typeface="Arial" panose="020B0604020202020204" pitchFamily="34" charset="0"/>
                <a:ea typeface="Linux Libertine G" panose="02000503000000000000" pitchFamily="2" charset="0"/>
                <a:cs typeface="Arial" panose="020B0604020202020204" pitchFamily="34" charset="0"/>
              </a:rPr>
              <a:t> </a:t>
            </a:r>
            <a:r>
              <a:rPr sz="1000" dirty="0">
                <a:latin typeface="Arial" panose="020B0604020202020204" pitchFamily="34" charset="0"/>
                <a:ea typeface="Linux Libertine G" panose="02000503000000000000" pitchFamily="2" charset="0"/>
                <a:cs typeface="Arial" panose="020B0604020202020204" pitchFamily="34" charset="0"/>
              </a:rPr>
              <a:t>to</a:t>
            </a:r>
            <a:r>
              <a:rPr sz="1000" spc="-20" dirty="0">
                <a:latin typeface="Arial" panose="020B0604020202020204" pitchFamily="34" charset="0"/>
                <a:ea typeface="Linux Libertine G" panose="02000503000000000000" pitchFamily="2" charset="0"/>
                <a:cs typeface="Arial" panose="020B0604020202020204" pitchFamily="34" charset="0"/>
              </a:rPr>
              <a:t> </a:t>
            </a:r>
            <a:r>
              <a:rPr sz="1000" spc="-30" dirty="0">
                <a:latin typeface="Arial" panose="020B0604020202020204" pitchFamily="34" charset="0"/>
                <a:ea typeface="Linux Libertine G" panose="02000503000000000000" pitchFamily="2" charset="0"/>
                <a:cs typeface="Arial" panose="020B0604020202020204" pitchFamily="34" charset="0"/>
              </a:rPr>
              <a:t>map</a:t>
            </a:r>
            <a:r>
              <a:rPr sz="1000" spc="-25" dirty="0">
                <a:latin typeface="Arial" panose="020B0604020202020204" pitchFamily="34" charset="0"/>
                <a:ea typeface="Linux Libertine G" panose="02000503000000000000" pitchFamily="2" charset="0"/>
                <a:cs typeface="Arial" panose="020B0604020202020204" pitchFamily="34" charset="0"/>
              </a:rPr>
              <a:t> </a:t>
            </a:r>
            <a:r>
              <a:rPr sz="1000" dirty="0">
                <a:latin typeface="Arial" panose="020B0604020202020204" pitchFamily="34" charset="0"/>
                <a:ea typeface="Linux Libertine G" panose="02000503000000000000" pitchFamily="2" charset="0"/>
                <a:cs typeface="Arial" panose="020B0604020202020204" pitchFamily="34" charset="0"/>
              </a:rPr>
              <a:t>to</a:t>
            </a:r>
            <a:r>
              <a:rPr sz="1000" spc="-20" dirty="0">
                <a:latin typeface="Arial" panose="020B0604020202020204" pitchFamily="34" charset="0"/>
                <a:ea typeface="Linux Libertine G" panose="02000503000000000000" pitchFamily="2" charset="0"/>
                <a:cs typeface="Arial" panose="020B0604020202020204" pitchFamily="34" charset="0"/>
              </a:rPr>
              <a:t> </a:t>
            </a:r>
            <a:r>
              <a:rPr sz="1000" dirty="0">
                <a:latin typeface="Arial" panose="020B0604020202020204" pitchFamily="34" charset="0"/>
                <a:ea typeface="Linux Libertine G" panose="02000503000000000000" pitchFamily="2" charset="0"/>
                <a:cs typeface="Arial" panose="020B0604020202020204" pitchFamily="34" charset="0"/>
              </a:rPr>
              <a:t>a</a:t>
            </a:r>
            <a:r>
              <a:rPr sz="1000" spc="-25" dirty="0">
                <a:latin typeface="Arial" panose="020B0604020202020204" pitchFamily="34" charset="0"/>
                <a:ea typeface="Linux Libertine G" panose="02000503000000000000" pitchFamily="2" charset="0"/>
                <a:cs typeface="Arial" panose="020B0604020202020204" pitchFamily="34" charset="0"/>
              </a:rPr>
              <a:t> </a:t>
            </a:r>
            <a:r>
              <a:rPr sz="1000" spc="-35" dirty="0">
                <a:latin typeface="Arial" panose="020B0604020202020204" pitchFamily="34" charset="0"/>
                <a:ea typeface="Linux Libertine G" panose="02000503000000000000" pitchFamily="2" charset="0"/>
                <a:cs typeface="Arial" panose="020B0604020202020204" pitchFamily="34" charset="0"/>
              </a:rPr>
              <a:t>core</a:t>
            </a:r>
            <a:r>
              <a:rPr sz="1000" spc="-20" dirty="0">
                <a:latin typeface="Arial" panose="020B0604020202020204" pitchFamily="34" charset="0"/>
                <a:ea typeface="Linux Libertine G" panose="02000503000000000000" pitchFamily="2" charset="0"/>
                <a:cs typeface="Arial" panose="020B0604020202020204" pitchFamily="34" charset="0"/>
              </a:rPr>
              <a:t> </a:t>
            </a:r>
            <a:r>
              <a:rPr sz="1000" spc="-45" dirty="0">
                <a:latin typeface="Arial" panose="020B0604020202020204" pitchFamily="34" charset="0"/>
                <a:ea typeface="Linux Libertine G" panose="02000503000000000000" pitchFamily="2" charset="0"/>
                <a:cs typeface="Arial" panose="020B0604020202020204" pitchFamily="34" charset="0"/>
              </a:rPr>
              <a:t>argument</a:t>
            </a:r>
            <a:r>
              <a:rPr sz="1000" spc="-25" dirty="0">
                <a:latin typeface="Arial" panose="020B0604020202020204" pitchFamily="34" charset="0"/>
                <a:ea typeface="Linux Libertine G" panose="02000503000000000000" pitchFamily="2" charset="0"/>
                <a:cs typeface="Arial" panose="020B0604020202020204" pitchFamily="34" charset="0"/>
              </a:rPr>
              <a:t> </a:t>
            </a:r>
            <a:r>
              <a:rPr sz="1000" dirty="0">
                <a:latin typeface="Arial" panose="020B0604020202020204" pitchFamily="34" charset="0"/>
                <a:ea typeface="Linux Libertine G" panose="02000503000000000000" pitchFamily="2" charset="0"/>
                <a:cs typeface="Arial" panose="020B0604020202020204" pitchFamily="34" charset="0"/>
              </a:rPr>
              <a:t>in</a:t>
            </a:r>
            <a:r>
              <a:rPr sz="1000" spc="-25" dirty="0">
                <a:latin typeface="Arial" panose="020B0604020202020204" pitchFamily="34" charset="0"/>
                <a:ea typeface="Linux Libertine G" panose="02000503000000000000" pitchFamily="2" charset="0"/>
                <a:cs typeface="Arial" panose="020B0604020202020204" pitchFamily="34" charset="0"/>
              </a:rPr>
              <a:t> </a:t>
            </a:r>
            <a:r>
              <a:rPr sz="1000" spc="-20" dirty="0">
                <a:latin typeface="Arial" panose="020B0604020202020204" pitchFamily="34" charset="0"/>
                <a:ea typeface="Linux Libertine G" panose="02000503000000000000" pitchFamily="2" charset="0"/>
                <a:cs typeface="Arial" panose="020B0604020202020204" pitchFamily="34" charset="0"/>
              </a:rPr>
              <a:t>the </a:t>
            </a:r>
            <a:r>
              <a:rPr sz="1000" spc="-10" dirty="0">
                <a:latin typeface="Arial" panose="020B0604020202020204" pitchFamily="34" charset="0"/>
                <a:ea typeface="Linux Libertine G" panose="02000503000000000000" pitchFamily="2" charset="0"/>
                <a:cs typeface="Arial" panose="020B0604020202020204" pitchFamily="34" charset="0"/>
              </a:rPr>
              <a:t>clause.</a:t>
            </a:r>
            <a:endParaRPr sz="1000" dirty="0">
              <a:latin typeface="Arial" panose="020B0604020202020204" pitchFamily="34" charset="0"/>
              <a:ea typeface="Linux Libertine G" panose="02000503000000000000" pitchFamily="2" charset="0"/>
              <a:cs typeface="Arial" panose="020B0604020202020204" pitchFamily="34" charset="0"/>
            </a:endParaRPr>
          </a:p>
          <a:p>
            <a:pPr>
              <a:lnSpc>
                <a:spcPct val="100000"/>
              </a:lnSpc>
              <a:spcBef>
                <a:spcPts val="110"/>
              </a:spcBef>
            </a:pPr>
            <a:endParaRPr sz="1000" dirty="0">
              <a:latin typeface="Arial" panose="020B0604020202020204" pitchFamily="34" charset="0"/>
              <a:ea typeface="Linux Libertine G" panose="02000503000000000000" pitchFamily="2" charset="0"/>
              <a:cs typeface="Arial" panose="020B0604020202020204" pitchFamily="34" charset="0"/>
            </a:endParaRPr>
          </a:p>
          <a:p>
            <a:pPr marL="267335">
              <a:lnSpc>
                <a:spcPct val="100000"/>
              </a:lnSpc>
            </a:pPr>
            <a:r>
              <a:rPr lang="en-US" sz="1000" dirty="0">
                <a:latin typeface="Arial" panose="020B0604020202020204" pitchFamily="34" charset="0"/>
                <a:ea typeface="Linux Libertine G" panose="02000503000000000000" pitchFamily="2" charset="0"/>
                <a:cs typeface="Arial" panose="020B0604020202020204" pitchFamily="34" charset="0"/>
              </a:rPr>
              <a:t>	* </a:t>
            </a:r>
            <a:r>
              <a:rPr sz="1000" dirty="0">
                <a:latin typeface="Arial" panose="020B0604020202020204" pitchFamily="34" charset="0"/>
                <a:ea typeface="Linux Libertine G" panose="02000503000000000000" pitchFamily="2" charset="0"/>
                <a:cs typeface="Arial" panose="020B0604020202020204" pitchFamily="34" charset="0"/>
              </a:rPr>
              <a:t>This</a:t>
            </a:r>
            <a:r>
              <a:rPr sz="1000" spc="-15" dirty="0">
                <a:latin typeface="Arial" panose="020B0604020202020204" pitchFamily="34" charset="0"/>
                <a:ea typeface="Linux Libertine G" panose="02000503000000000000" pitchFamily="2" charset="0"/>
                <a:cs typeface="Arial" panose="020B0604020202020204" pitchFamily="34" charset="0"/>
              </a:rPr>
              <a:t> </a:t>
            </a:r>
            <a:r>
              <a:rPr sz="1000" spc="-25" dirty="0">
                <a:latin typeface="Arial" panose="020B0604020202020204" pitchFamily="34" charset="0"/>
                <a:ea typeface="Linux Libertine G" panose="02000503000000000000" pitchFamily="2" charset="0"/>
                <a:cs typeface="Arial" panose="020B0604020202020204" pitchFamily="34" charset="0"/>
              </a:rPr>
              <a:t>overt</a:t>
            </a:r>
            <a:r>
              <a:rPr sz="1000" spc="-10" dirty="0">
                <a:latin typeface="Arial" panose="020B0604020202020204" pitchFamily="34" charset="0"/>
                <a:ea typeface="Linux Libertine G" panose="02000503000000000000" pitchFamily="2" charset="0"/>
                <a:cs typeface="Arial" panose="020B0604020202020204" pitchFamily="34" charset="0"/>
              </a:rPr>
              <a:t> </a:t>
            </a:r>
            <a:r>
              <a:rPr sz="1000" spc="-30" dirty="0">
                <a:latin typeface="Arial" panose="020B0604020202020204" pitchFamily="34" charset="0"/>
                <a:ea typeface="Linux Libertine G" panose="02000503000000000000" pitchFamily="2" charset="0"/>
                <a:cs typeface="Arial" panose="020B0604020202020204" pitchFamily="34" charset="0"/>
              </a:rPr>
              <a:t>morphological</a:t>
            </a:r>
            <a:r>
              <a:rPr sz="1000" spc="-10" dirty="0">
                <a:latin typeface="Arial" panose="020B0604020202020204" pitchFamily="34" charset="0"/>
                <a:ea typeface="Linux Libertine G" panose="02000503000000000000" pitchFamily="2" charset="0"/>
                <a:cs typeface="Arial" panose="020B0604020202020204" pitchFamily="34" charset="0"/>
              </a:rPr>
              <a:t> </a:t>
            </a:r>
            <a:r>
              <a:rPr sz="1000" spc="-30" dirty="0">
                <a:latin typeface="Arial" panose="020B0604020202020204" pitchFamily="34" charset="0"/>
                <a:ea typeface="Linux Libertine G" panose="02000503000000000000" pitchFamily="2" charset="0"/>
                <a:cs typeface="Arial" panose="020B0604020202020204" pitchFamily="34" charset="0"/>
              </a:rPr>
              <a:t>marking</a:t>
            </a:r>
            <a:r>
              <a:rPr sz="1000" spc="-10" dirty="0">
                <a:latin typeface="Arial" panose="020B0604020202020204" pitchFamily="34" charset="0"/>
                <a:ea typeface="Linux Libertine G" panose="02000503000000000000" pitchFamily="2" charset="0"/>
                <a:cs typeface="Arial" panose="020B0604020202020204" pitchFamily="34" charset="0"/>
              </a:rPr>
              <a:t> </a:t>
            </a:r>
            <a:r>
              <a:rPr sz="1000" dirty="0">
                <a:latin typeface="Arial" panose="020B0604020202020204" pitchFamily="34" charset="0"/>
                <a:ea typeface="Linux Libertine G" panose="02000503000000000000" pitchFamily="2" charset="0"/>
                <a:cs typeface="Arial" panose="020B0604020202020204" pitchFamily="34" charset="0"/>
              </a:rPr>
              <a:t>=</a:t>
            </a:r>
            <a:r>
              <a:rPr sz="1000" spc="-10" dirty="0">
                <a:latin typeface="Arial" panose="020B0604020202020204" pitchFamily="34" charset="0"/>
                <a:ea typeface="Linux Libertine G" panose="02000503000000000000" pitchFamily="2" charset="0"/>
                <a:cs typeface="Arial" panose="020B0604020202020204" pitchFamily="34" charset="0"/>
              </a:rPr>
              <a:t> Applicative</a:t>
            </a:r>
            <a:r>
              <a:rPr sz="1000" spc="-15" dirty="0">
                <a:latin typeface="Arial" panose="020B0604020202020204" pitchFamily="34" charset="0"/>
                <a:ea typeface="Linux Libertine G" panose="02000503000000000000" pitchFamily="2" charset="0"/>
                <a:cs typeface="Arial" panose="020B0604020202020204" pitchFamily="34" charset="0"/>
              </a:rPr>
              <a:t> </a:t>
            </a:r>
            <a:r>
              <a:rPr sz="1000" spc="-55" dirty="0">
                <a:latin typeface="Arial" panose="020B0604020202020204" pitchFamily="34" charset="0"/>
                <a:ea typeface="Linux Libertine G" panose="02000503000000000000" pitchFamily="2" charset="0"/>
                <a:cs typeface="Arial" panose="020B0604020202020204" pitchFamily="34" charset="0"/>
              </a:rPr>
              <a:t>morpheme</a:t>
            </a:r>
            <a:r>
              <a:rPr sz="1000" spc="-10" dirty="0">
                <a:latin typeface="Arial" panose="020B0604020202020204" pitchFamily="34" charset="0"/>
                <a:ea typeface="Linux Libertine G" panose="02000503000000000000" pitchFamily="2" charset="0"/>
                <a:cs typeface="Arial" panose="020B0604020202020204" pitchFamily="34" charset="0"/>
              </a:rPr>
              <a:t> </a:t>
            </a:r>
            <a:r>
              <a:rPr sz="1000" spc="-20" dirty="0">
                <a:latin typeface="Arial" panose="020B0604020202020204" pitchFamily="34" charset="0"/>
                <a:ea typeface="Linux Libertine G" panose="02000503000000000000" pitchFamily="2" charset="0"/>
                <a:cs typeface="Arial" panose="020B0604020202020204" pitchFamily="34" charset="0"/>
              </a:rPr>
              <a:t>(AM)</a:t>
            </a:r>
            <a:endParaRPr sz="1000" dirty="0">
              <a:latin typeface="Arial" panose="020B0604020202020204" pitchFamily="34" charset="0"/>
              <a:ea typeface="Linux Libertine G" panose="02000503000000000000" pitchFamily="2" charset="0"/>
              <a:cs typeface="Arial" panose="020B0604020202020204" pitchFamily="34" charset="0"/>
            </a:endParaRPr>
          </a:p>
        </p:txBody>
      </p:sp>
    </p:spTree>
  </p:cSld>
  <p:clrMapOvr>
    <a:masterClrMapping/>
  </p:clrMapOvr>
  <p:transition>
    <p:cut/>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221125" y="3061626"/>
            <a:ext cx="43180" cy="30480"/>
          </a:xfrm>
          <a:custGeom>
            <a:avLst/>
            <a:gdLst/>
            <a:ahLst/>
            <a:cxnLst/>
            <a:rect l="l" t="t" r="r" b="b"/>
            <a:pathLst>
              <a:path w="43179" h="30480">
                <a:moveTo>
                  <a:pt x="0" y="30366"/>
                </a:moveTo>
                <a:lnTo>
                  <a:pt x="43019" y="30366"/>
                </a:lnTo>
                <a:lnTo>
                  <a:pt x="43019" y="0"/>
                </a:lnTo>
                <a:lnTo>
                  <a:pt x="0" y="0"/>
                </a:lnTo>
                <a:lnTo>
                  <a:pt x="0" y="30366"/>
                </a:lnTo>
                <a:close/>
              </a:path>
            </a:pathLst>
          </a:custGeom>
          <a:ln w="5060">
            <a:solidFill>
              <a:srgbClr val="999999"/>
            </a:solidFill>
          </a:ln>
        </p:spPr>
        <p:txBody>
          <a:bodyPr wrap="square" lIns="0" tIns="0" rIns="0" bIns="0" rtlCol="0"/>
          <a:lstStyle/>
          <a:p>
            <a:endParaRPr/>
          </a:p>
        </p:txBody>
      </p:sp>
      <p:sp>
        <p:nvSpPr>
          <p:cNvPr id="3" name="object 3"/>
          <p:cNvSpPr/>
          <p:nvPr/>
        </p:nvSpPr>
        <p:spPr>
          <a:xfrm>
            <a:off x="4141508" y="3057664"/>
            <a:ext cx="25400" cy="38100"/>
          </a:xfrm>
          <a:custGeom>
            <a:avLst/>
            <a:gdLst/>
            <a:ahLst/>
            <a:cxnLst/>
            <a:rect l="l" t="t" r="r" b="b"/>
            <a:pathLst>
              <a:path w="25400" h="38100">
                <a:moveTo>
                  <a:pt x="25400" y="0"/>
                </a:moveTo>
                <a:lnTo>
                  <a:pt x="0" y="19050"/>
                </a:lnTo>
                <a:lnTo>
                  <a:pt x="25400" y="38100"/>
                </a:lnTo>
                <a:lnTo>
                  <a:pt x="25400" y="0"/>
                </a:lnTo>
                <a:close/>
              </a:path>
            </a:pathLst>
          </a:custGeom>
          <a:solidFill>
            <a:srgbClr val="CCCCCC"/>
          </a:solidFill>
        </p:spPr>
        <p:txBody>
          <a:bodyPr wrap="square" lIns="0" tIns="0" rIns="0" bIns="0" rtlCol="0"/>
          <a:lstStyle/>
          <a:p>
            <a:endParaRPr/>
          </a:p>
        </p:txBody>
      </p:sp>
      <p:sp>
        <p:nvSpPr>
          <p:cNvPr id="4" name="object 4"/>
          <p:cNvSpPr/>
          <p:nvPr/>
        </p:nvSpPr>
        <p:spPr>
          <a:xfrm>
            <a:off x="4319310" y="3057664"/>
            <a:ext cx="25400" cy="38100"/>
          </a:xfrm>
          <a:custGeom>
            <a:avLst/>
            <a:gdLst/>
            <a:ahLst/>
            <a:cxnLst/>
            <a:rect l="l" t="t" r="r" b="b"/>
            <a:pathLst>
              <a:path w="25400" h="38100">
                <a:moveTo>
                  <a:pt x="0" y="0"/>
                </a:moveTo>
                <a:lnTo>
                  <a:pt x="0" y="38100"/>
                </a:lnTo>
                <a:lnTo>
                  <a:pt x="25400" y="19050"/>
                </a:lnTo>
                <a:lnTo>
                  <a:pt x="0" y="0"/>
                </a:lnTo>
                <a:close/>
              </a:path>
            </a:pathLst>
          </a:custGeom>
          <a:solidFill>
            <a:srgbClr val="CCCCCC"/>
          </a:solidFill>
        </p:spPr>
        <p:txBody>
          <a:bodyPr wrap="square" lIns="0" tIns="0" rIns="0" bIns="0" rtlCol="0"/>
          <a:lstStyle/>
          <a:p>
            <a:endParaRPr/>
          </a:p>
        </p:txBody>
      </p:sp>
      <p:grpSp>
        <p:nvGrpSpPr>
          <p:cNvPr id="5" name="object 5"/>
          <p:cNvGrpSpPr/>
          <p:nvPr/>
        </p:nvGrpSpPr>
        <p:grpSpPr>
          <a:xfrm>
            <a:off x="4412475" y="3048783"/>
            <a:ext cx="203200" cy="55880"/>
            <a:chOff x="4412475" y="3048783"/>
            <a:chExt cx="203200" cy="55880"/>
          </a:xfrm>
        </p:grpSpPr>
        <p:sp>
          <p:nvSpPr>
            <p:cNvPr id="6" name="object 6"/>
            <p:cNvSpPr/>
            <p:nvPr/>
          </p:nvSpPr>
          <p:spPr>
            <a:xfrm>
              <a:off x="4475644" y="3051313"/>
              <a:ext cx="64135" cy="50800"/>
            </a:xfrm>
            <a:custGeom>
              <a:avLst/>
              <a:gdLst/>
              <a:ahLst/>
              <a:cxnLst/>
              <a:rect l="l" t="t" r="r" b="b"/>
              <a:pathLst>
                <a:path w="64135" h="50800">
                  <a:moveTo>
                    <a:pt x="0" y="50800"/>
                  </a:moveTo>
                  <a:lnTo>
                    <a:pt x="43019" y="50800"/>
                  </a:lnTo>
                  <a:lnTo>
                    <a:pt x="43019" y="20434"/>
                  </a:lnTo>
                  <a:lnTo>
                    <a:pt x="0" y="20434"/>
                  </a:lnTo>
                  <a:lnTo>
                    <a:pt x="0" y="50800"/>
                  </a:lnTo>
                  <a:close/>
                </a:path>
                <a:path w="64135" h="50800">
                  <a:moveTo>
                    <a:pt x="10491" y="20320"/>
                  </a:moveTo>
                  <a:lnTo>
                    <a:pt x="10491" y="10160"/>
                  </a:lnTo>
                  <a:lnTo>
                    <a:pt x="53672" y="10160"/>
                  </a:lnTo>
                  <a:lnTo>
                    <a:pt x="53672" y="40640"/>
                  </a:lnTo>
                  <a:lnTo>
                    <a:pt x="43512" y="40640"/>
                  </a:lnTo>
                </a:path>
                <a:path w="64135" h="50800">
                  <a:moveTo>
                    <a:pt x="20652" y="10160"/>
                  </a:moveTo>
                  <a:lnTo>
                    <a:pt x="20652" y="0"/>
                  </a:lnTo>
                  <a:lnTo>
                    <a:pt x="63832" y="0"/>
                  </a:lnTo>
                  <a:lnTo>
                    <a:pt x="63832" y="30480"/>
                  </a:lnTo>
                  <a:lnTo>
                    <a:pt x="53672" y="30480"/>
                  </a:lnTo>
                </a:path>
              </a:pathLst>
            </a:custGeom>
            <a:ln w="5060">
              <a:solidFill>
                <a:srgbClr val="999999"/>
              </a:solidFill>
            </a:ln>
          </p:spPr>
          <p:txBody>
            <a:bodyPr wrap="square" lIns="0" tIns="0" rIns="0" bIns="0" rtlCol="0"/>
            <a:lstStyle/>
            <a:p>
              <a:endParaRPr/>
            </a:p>
          </p:txBody>
        </p:sp>
        <p:sp>
          <p:nvSpPr>
            <p:cNvPr id="7" name="object 7"/>
            <p:cNvSpPr/>
            <p:nvPr/>
          </p:nvSpPr>
          <p:spPr>
            <a:xfrm>
              <a:off x="4412475" y="3057664"/>
              <a:ext cx="203200" cy="38100"/>
            </a:xfrm>
            <a:custGeom>
              <a:avLst/>
              <a:gdLst/>
              <a:ahLst/>
              <a:cxnLst/>
              <a:rect l="l" t="t" r="r" b="b"/>
              <a:pathLst>
                <a:path w="203200" h="38100">
                  <a:moveTo>
                    <a:pt x="25400" y="0"/>
                  </a:moveTo>
                  <a:lnTo>
                    <a:pt x="0" y="19050"/>
                  </a:lnTo>
                  <a:lnTo>
                    <a:pt x="25400" y="38100"/>
                  </a:lnTo>
                  <a:lnTo>
                    <a:pt x="25400" y="0"/>
                  </a:lnTo>
                  <a:close/>
                </a:path>
                <a:path w="203200" h="38100">
                  <a:moveTo>
                    <a:pt x="177802" y="0"/>
                  </a:moveTo>
                  <a:lnTo>
                    <a:pt x="177802" y="38100"/>
                  </a:lnTo>
                  <a:lnTo>
                    <a:pt x="203202" y="19050"/>
                  </a:lnTo>
                  <a:lnTo>
                    <a:pt x="177802" y="0"/>
                  </a:lnTo>
                  <a:close/>
                </a:path>
              </a:pathLst>
            </a:custGeom>
            <a:solidFill>
              <a:srgbClr val="CCCCCC"/>
            </a:solidFill>
          </p:spPr>
          <p:txBody>
            <a:bodyPr wrap="square" lIns="0" tIns="0" rIns="0" bIns="0" rtlCol="0"/>
            <a:lstStyle/>
            <a:p>
              <a:endParaRPr/>
            </a:p>
          </p:txBody>
        </p:sp>
      </p:grpSp>
      <p:grpSp>
        <p:nvGrpSpPr>
          <p:cNvPr id="8" name="object 8"/>
          <p:cNvGrpSpPr/>
          <p:nvPr/>
        </p:nvGrpSpPr>
        <p:grpSpPr>
          <a:xfrm>
            <a:off x="4683442" y="3047518"/>
            <a:ext cx="203200" cy="58419"/>
            <a:chOff x="4683442" y="3047518"/>
            <a:chExt cx="203200" cy="58419"/>
          </a:xfrm>
        </p:grpSpPr>
        <p:sp>
          <p:nvSpPr>
            <p:cNvPr id="9" name="object 9"/>
            <p:cNvSpPr/>
            <p:nvPr/>
          </p:nvSpPr>
          <p:spPr>
            <a:xfrm>
              <a:off x="4772343" y="3064014"/>
              <a:ext cx="38100" cy="0"/>
            </a:xfrm>
            <a:custGeom>
              <a:avLst/>
              <a:gdLst/>
              <a:ahLst/>
              <a:cxnLst/>
              <a:rect l="l" t="t" r="r" b="b"/>
              <a:pathLst>
                <a:path w="38100">
                  <a:moveTo>
                    <a:pt x="0" y="0"/>
                  </a:moveTo>
                  <a:lnTo>
                    <a:pt x="38100" y="0"/>
                  </a:lnTo>
                </a:path>
              </a:pathLst>
            </a:custGeom>
            <a:ln w="7591">
              <a:solidFill>
                <a:srgbClr val="999999"/>
              </a:solidFill>
            </a:ln>
          </p:spPr>
          <p:txBody>
            <a:bodyPr wrap="square" lIns="0" tIns="0" rIns="0" bIns="0" rtlCol="0"/>
            <a:lstStyle/>
            <a:p>
              <a:endParaRPr/>
            </a:p>
          </p:txBody>
        </p:sp>
        <p:sp>
          <p:nvSpPr>
            <p:cNvPr id="10" name="object 10"/>
            <p:cNvSpPr/>
            <p:nvPr/>
          </p:nvSpPr>
          <p:spPr>
            <a:xfrm>
              <a:off x="4683442" y="3057664"/>
              <a:ext cx="203200" cy="38100"/>
            </a:xfrm>
            <a:custGeom>
              <a:avLst/>
              <a:gdLst/>
              <a:ahLst/>
              <a:cxnLst/>
              <a:rect l="l" t="t" r="r" b="b"/>
              <a:pathLst>
                <a:path w="203200" h="38100">
                  <a:moveTo>
                    <a:pt x="25400" y="0"/>
                  </a:moveTo>
                  <a:lnTo>
                    <a:pt x="0" y="19050"/>
                  </a:lnTo>
                  <a:lnTo>
                    <a:pt x="25400" y="38100"/>
                  </a:lnTo>
                  <a:lnTo>
                    <a:pt x="25400" y="0"/>
                  </a:lnTo>
                  <a:close/>
                </a:path>
                <a:path w="203200" h="38100">
                  <a:moveTo>
                    <a:pt x="177802" y="0"/>
                  </a:moveTo>
                  <a:lnTo>
                    <a:pt x="177802" y="38100"/>
                  </a:lnTo>
                  <a:lnTo>
                    <a:pt x="203202" y="19050"/>
                  </a:lnTo>
                  <a:lnTo>
                    <a:pt x="177802" y="0"/>
                  </a:lnTo>
                  <a:close/>
                </a:path>
              </a:pathLst>
            </a:custGeom>
            <a:solidFill>
              <a:srgbClr val="CCCCCC"/>
            </a:solidFill>
          </p:spPr>
          <p:txBody>
            <a:bodyPr wrap="square" lIns="0" tIns="0" rIns="0" bIns="0" rtlCol="0"/>
            <a:lstStyle/>
            <a:p>
              <a:endParaRPr/>
            </a:p>
          </p:txBody>
        </p:sp>
        <p:sp>
          <p:nvSpPr>
            <p:cNvPr id="11" name="object 11"/>
            <p:cNvSpPr/>
            <p:nvPr/>
          </p:nvSpPr>
          <p:spPr>
            <a:xfrm>
              <a:off x="4759643" y="3051314"/>
              <a:ext cx="50800" cy="50800"/>
            </a:xfrm>
            <a:custGeom>
              <a:avLst/>
              <a:gdLst/>
              <a:ahLst/>
              <a:cxnLst/>
              <a:rect l="l" t="t" r="r" b="b"/>
              <a:pathLst>
                <a:path w="50800" h="50800">
                  <a:moveTo>
                    <a:pt x="0" y="0"/>
                  </a:moveTo>
                  <a:lnTo>
                    <a:pt x="38100" y="0"/>
                  </a:lnTo>
                </a:path>
                <a:path w="50800" h="50800">
                  <a:moveTo>
                    <a:pt x="12700" y="25400"/>
                  </a:moveTo>
                  <a:lnTo>
                    <a:pt x="50800" y="25400"/>
                  </a:lnTo>
                </a:path>
                <a:path w="50800" h="50800">
                  <a:moveTo>
                    <a:pt x="0" y="38100"/>
                  </a:moveTo>
                  <a:lnTo>
                    <a:pt x="38100" y="38100"/>
                  </a:lnTo>
                </a:path>
                <a:path w="50800" h="50800">
                  <a:moveTo>
                    <a:pt x="12700" y="50800"/>
                  </a:moveTo>
                  <a:lnTo>
                    <a:pt x="50800" y="50800"/>
                  </a:lnTo>
                </a:path>
              </a:pathLst>
            </a:custGeom>
            <a:ln w="7591">
              <a:solidFill>
                <a:srgbClr val="CCCCCC"/>
              </a:solidFill>
            </a:ln>
          </p:spPr>
          <p:txBody>
            <a:bodyPr wrap="square" lIns="0" tIns="0" rIns="0" bIns="0" rtlCol="0"/>
            <a:lstStyle/>
            <a:p>
              <a:endParaRPr/>
            </a:p>
          </p:txBody>
        </p:sp>
      </p:grpSp>
      <p:grpSp>
        <p:nvGrpSpPr>
          <p:cNvPr id="12" name="object 12"/>
          <p:cNvGrpSpPr/>
          <p:nvPr/>
        </p:nvGrpSpPr>
        <p:grpSpPr>
          <a:xfrm>
            <a:off x="4954409" y="3047518"/>
            <a:ext cx="203200" cy="58419"/>
            <a:chOff x="4954409" y="3047518"/>
            <a:chExt cx="203200" cy="58419"/>
          </a:xfrm>
        </p:grpSpPr>
        <p:sp>
          <p:nvSpPr>
            <p:cNvPr id="13" name="object 13"/>
            <p:cNvSpPr/>
            <p:nvPr/>
          </p:nvSpPr>
          <p:spPr>
            <a:xfrm>
              <a:off x="5030610" y="3051314"/>
              <a:ext cx="50800" cy="25400"/>
            </a:xfrm>
            <a:custGeom>
              <a:avLst/>
              <a:gdLst/>
              <a:ahLst/>
              <a:cxnLst/>
              <a:rect l="l" t="t" r="r" b="b"/>
              <a:pathLst>
                <a:path w="50800" h="25400">
                  <a:moveTo>
                    <a:pt x="0" y="0"/>
                  </a:moveTo>
                  <a:lnTo>
                    <a:pt x="38100" y="0"/>
                  </a:lnTo>
                </a:path>
                <a:path w="50800" h="25400">
                  <a:moveTo>
                    <a:pt x="12700" y="12700"/>
                  </a:moveTo>
                  <a:lnTo>
                    <a:pt x="50800" y="12700"/>
                  </a:lnTo>
                </a:path>
                <a:path w="50800" h="25400">
                  <a:moveTo>
                    <a:pt x="12700" y="25400"/>
                  </a:moveTo>
                  <a:lnTo>
                    <a:pt x="50800" y="25400"/>
                  </a:lnTo>
                </a:path>
              </a:pathLst>
            </a:custGeom>
            <a:ln w="7591">
              <a:solidFill>
                <a:srgbClr val="999999"/>
              </a:solidFill>
            </a:ln>
          </p:spPr>
          <p:txBody>
            <a:bodyPr wrap="square" lIns="0" tIns="0" rIns="0" bIns="0" rtlCol="0"/>
            <a:lstStyle/>
            <a:p>
              <a:endParaRPr/>
            </a:p>
          </p:txBody>
        </p:sp>
        <p:sp>
          <p:nvSpPr>
            <p:cNvPr id="14" name="object 14"/>
            <p:cNvSpPr/>
            <p:nvPr/>
          </p:nvSpPr>
          <p:spPr>
            <a:xfrm>
              <a:off x="4954409" y="3057664"/>
              <a:ext cx="203200" cy="38100"/>
            </a:xfrm>
            <a:custGeom>
              <a:avLst/>
              <a:gdLst/>
              <a:ahLst/>
              <a:cxnLst/>
              <a:rect l="l" t="t" r="r" b="b"/>
              <a:pathLst>
                <a:path w="203200" h="38100">
                  <a:moveTo>
                    <a:pt x="25400" y="0"/>
                  </a:moveTo>
                  <a:lnTo>
                    <a:pt x="0" y="19050"/>
                  </a:lnTo>
                  <a:lnTo>
                    <a:pt x="25400" y="38100"/>
                  </a:lnTo>
                  <a:lnTo>
                    <a:pt x="25400" y="0"/>
                  </a:lnTo>
                  <a:close/>
                </a:path>
                <a:path w="203200" h="38100">
                  <a:moveTo>
                    <a:pt x="177802" y="0"/>
                  </a:moveTo>
                  <a:lnTo>
                    <a:pt x="177802" y="38100"/>
                  </a:lnTo>
                  <a:lnTo>
                    <a:pt x="203202" y="19050"/>
                  </a:lnTo>
                  <a:lnTo>
                    <a:pt x="177802" y="0"/>
                  </a:lnTo>
                  <a:close/>
                </a:path>
              </a:pathLst>
            </a:custGeom>
            <a:solidFill>
              <a:srgbClr val="CCCCCC"/>
            </a:solidFill>
          </p:spPr>
          <p:txBody>
            <a:bodyPr wrap="square" lIns="0" tIns="0" rIns="0" bIns="0" rtlCol="0"/>
            <a:lstStyle/>
            <a:p>
              <a:endParaRPr/>
            </a:p>
          </p:txBody>
        </p:sp>
        <p:sp>
          <p:nvSpPr>
            <p:cNvPr id="15" name="object 15"/>
            <p:cNvSpPr/>
            <p:nvPr/>
          </p:nvSpPr>
          <p:spPr>
            <a:xfrm>
              <a:off x="5030610" y="3089414"/>
              <a:ext cx="50800" cy="12700"/>
            </a:xfrm>
            <a:custGeom>
              <a:avLst/>
              <a:gdLst/>
              <a:ahLst/>
              <a:cxnLst/>
              <a:rect l="l" t="t" r="r" b="b"/>
              <a:pathLst>
                <a:path w="50800" h="12700">
                  <a:moveTo>
                    <a:pt x="0" y="0"/>
                  </a:moveTo>
                  <a:lnTo>
                    <a:pt x="38100" y="0"/>
                  </a:lnTo>
                </a:path>
                <a:path w="50800" h="12700">
                  <a:moveTo>
                    <a:pt x="12700" y="12700"/>
                  </a:moveTo>
                  <a:lnTo>
                    <a:pt x="50800" y="12700"/>
                  </a:lnTo>
                </a:path>
              </a:pathLst>
            </a:custGeom>
            <a:ln w="7591">
              <a:solidFill>
                <a:srgbClr val="CCCCCC"/>
              </a:solidFill>
            </a:ln>
          </p:spPr>
          <p:txBody>
            <a:bodyPr wrap="square" lIns="0" tIns="0" rIns="0" bIns="0" rtlCol="0"/>
            <a:lstStyle/>
            <a:p>
              <a:endParaRPr/>
            </a:p>
          </p:txBody>
        </p:sp>
      </p:grpSp>
      <p:sp>
        <p:nvSpPr>
          <p:cNvPr id="16" name="object 16"/>
          <p:cNvSpPr/>
          <p:nvPr/>
        </p:nvSpPr>
        <p:spPr>
          <a:xfrm>
            <a:off x="5301577" y="3051313"/>
            <a:ext cx="50800" cy="50800"/>
          </a:xfrm>
          <a:custGeom>
            <a:avLst/>
            <a:gdLst/>
            <a:ahLst/>
            <a:cxnLst/>
            <a:rect l="l" t="t" r="r" b="b"/>
            <a:pathLst>
              <a:path w="50800" h="50800">
                <a:moveTo>
                  <a:pt x="0" y="0"/>
                </a:moveTo>
                <a:lnTo>
                  <a:pt x="38100" y="0"/>
                </a:lnTo>
              </a:path>
              <a:path w="50800" h="50800">
                <a:moveTo>
                  <a:pt x="12700" y="12700"/>
                </a:moveTo>
                <a:lnTo>
                  <a:pt x="50800" y="12700"/>
                </a:lnTo>
              </a:path>
              <a:path w="50800" h="50800">
                <a:moveTo>
                  <a:pt x="12700" y="25400"/>
                </a:moveTo>
                <a:lnTo>
                  <a:pt x="50800" y="25400"/>
                </a:lnTo>
              </a:path>
              <a:path w="50800" h="50800">
                <a:moveTo>
                  <a:pt x="0" y="38100"/>
                </a:moveTo>
                <a:lnTo>
                  <a:pt x="38100" y="38100"/>
                </a:lnTo>
              </a:path>
              <a:path w="50800" h="50800">
                <a:moveTo>
                  <a:pt x="12700" y="50800"/>
                </a:moveTo>
                <a:lnTo>
                  <a:pt x="50800" y="50800"/>
                </a:lnTo>
              </a:path>
            </a:pathLst>
          </a:custGeom>
          <a:ln w="7591">
            <a:solidFill>
              <a:srgbClr val="999999"/>
            </a:solidFill>
          </a:ln>
        </p:spPr>
        <p:txBody>
          <a:bodyPr wrap="square" lIns="0" tIns="0" rIns="0" bIns="0" rtlCol="0"/>
          <a:lstStyle/>
          <a:p>
            <a:endParaRPr/>
          </a:p>
        </p:txBody>
      </p:sp>
      <p:grpSp>
        <p:nvGrpSpPr>
          <p:cNvPr id="17" name="object 17"/>
          <p:cNvGrpSpPr/>
          <p:nvPr/>
        </p:nvGrpSpPr>
        <p:grpSpPr>
          <a:xfrm>
            <a:off x="5478573" y="3048783"/>
            <a:ext cx="238760" cy="57150"/>
            <a:chOff x="5478573" y="3048783"/>
            <a:chExt cx="238760" cy="57150"/>
          </a:xfrm>
        </p:grpSpPr>
        <p:sp>
          <p:nvSpPr>
            <p:cNvPr id="18" name="object 18"/>
            <p:cNvSpPr/>
            <p:nvPr/>
          </p:nvSpPr>
          <p:spPr>
            <a:xfrm>
              <a:off x="5603025" y="3081794"/>
              <a:ext cx="20320" cy="20320"/>
            </a:xfrm>
            <a:custGeom>
              <a:avLst/>
              <a:gdLst/>
              <a:ahLst/>
              <a:cxnLst/>
              <a:rect l="l" t="t" r="r" b="b"/>
              <a:pathLst>
                <a:path w="20320" h="20319">
                  <a:moveTo>
                    <a:pt x="0" y="0"/>
                  </a:moveTo>
                  <a:lnTo>
                    <a:pt x="20320" y="20320"/>
                  </a:lnTo>
                </a:path>
              </a:pathLst>
            </a:custGeom>
            <a:ln w="7591">
              <a:solidFill>
                <a:srgbClr val="999999"/>
              </a:solidFill>
            </a:ln>
          </p:spPr>
          <p:txBody>
            <a:bodyPr wrap="square" lIns="0" tIns="0" rIns="0" bIns="0" rtlCol="0"/>
            <a:lstStyle/>
            <a:p>
              <a:endParaRPr/>
            </a:p>
          </p:txBody>
        </p:sp>
        <p:sp>
          <p:nvSpPr>
            <p:cNvPr id="19" name="object 19"/>
            <p:cNvSpPr/>
            <p:nvPr/>
          </p:nvSpPr>
          <p:spPr>
            <a:xfrm>
              <a:off x="5575961" y="3055299"/>
              <a:ext cx="30480" cy="30480"/>
            </a:xfrm>
            <a:custGeom>
              <a:avLst/>
              <a:gdLst/>
              <a:ahLst/>
              <a:cxnLst/>
              <a:rect l="l" t="t" r="r" b="b"/>
              <a:pathLst>
                <a:path w="30479" h="30480">
                  <a:moveTo>
                    <a:pt x="30366" y="15183"/>
                  </a:moveTo>
                  <a:lnTo>
                    <a:pt x="30366" y="6797"/>
                  </a:lnTo>
                  <a:lnTo>
                    <a:pt x="23568" y="0"/>
                  </a:lnTo>
                  <a:lnTo>
                    <a:pt x="15183" y="0"/>
                  </a:lnTo>
                  <a:lnTo>
                    <a:pt x="6797" y="0"/>
                  </a:lnTo>
                  <a:lnTo>
                    <a:pt x="0" y="6797"/>
                  </a:lnTo>
                  <a:lnTo>
                    <a:pt x="0" y="15183"/>
                  </a:lnTo>
                  <a:lnTo>
                    <a:pt x="0" y="23568"/>
                  </a:lnTo>
                  <a:lnTo>
                    <a:pt x="6797" y="30366"/>
                  </a:lnTo>
                  <a:lnTo>
                    <a:pt x="15183" y="30366"/>
                  </a:lnTo>
                  <a:lnTo>
                    <a:pt x="23568" y="30366"/>
                  </a:lnTo>
                  <a:lnTo>
                    <a:pt x="30366" y="23568"/>
                  </a:lnTo>
                  <a:lnTo>
                    <a:pt x="30366" y="15183"/>
                  </a:lnTo>
                  <a:close/>
                </a:path>
              </a:pathLst>
            </a:custGeom>
            <a:ln w="5060">
              <a:solidFill>
                <a:srgbClr val="999999"/>
              </a:solidFill>
            </a:ln>
          </p:spPr>
          <p:txBody>
            <a:bodyPr wrap="square" lIns="0" tIns="0" rIns="0" bIns="0" rtlCol="0"/>
            <a:lstStyle/>
            <a:p>
              <a:endParaRPr/>
            </a:p>
          </p:txBody>
        </p:sp>
        <p:sp>
          <p:nvSpPr>
            <p:cNvPr id="20" name="object 20"/>
            <p:cNvSpPr/>
            <p:nvPr/>
          </p:nvSpPr>
          <p:spPr>
            <a:xfrm>
              <a:off x="5481104" y="3051313"/>
              <a:ext cx="233679" cy="50800"/>
            </a:xfrm>
            <a:custGeom>
              <a:avLst/>
              <a:gdLst/>
              <a:ahLst/>
              <a:cxnLst/>
              <a:rect l="l" t="t" r="r" b="b"/>
              <a:pathLst>
                <a:path w="233679" h="50800">
                  <a:moveTo>
                    <a:pt x="40640" y="50800"/>
                  </a:moveTo>
                  <a:lnTo>
                    <a:pt x="50400" y="48796"/>
                  </a:lnTo>
                  <a:lnTo>
                    <a:pt x="58488" y="43339"/>
                  </a:lnTo>
                  <a:lnTo>
                    <a:pt x="64002" y="35262"/>
                  </a:lnTo>
                  <a:lnTo>
                    <a:pt x="66040" y="25400"/>
                  </a:lnTo>
                  <a:lnTo>
                    <a:pt x="64036" y="15537"/>
                  </a:lnTo>
                  <a:lnTo>
                    <a:pt x="58579" y="7461"/>
                  </a:lnTo>
                  <a:lnTo>
                    <a:pt x="50502" y="2004"/>
                  </a:lnTo>
                  <a:lnTo>
                    <a:pt x="40640" y="0"/>
                  </a:lnTo>
                  <a:lnTo>
                    <a:pt x="30778" y="2004"/>
                  </a:lnTo>
                  <a:lnTo>
                    <a:pt x="22701" y="7461"/>
                  </a:lnTo>
                  <a:lnTo>
                    <a:pt x="17244" y="15537"/>
                  </a:lnTo>
                  <a:lnTo>
                    <a:pt x="15240" y="25400"/>
                  </a:lnTo>
                </a:path>
                <a:path w="233679" h="50800">
                  <a:moveTo>
                    <a:pt x="30480" y="17780"/>
                  </a:moveTo>
                  <a:lnTo>
                    <a:pt x="15240" y="30480"/>
                  </a:lnTo>
                  <a:lnTo>
                    <a:pt x="0" y="17780"/>
                  </a:lnTo>
                </a:path>
                <a:path w="233679" h="50800">
                  <a:moveTo>
                    <a:pt x="193042" y="50800"/>
                  </a:moveTo>
                  <a:lnTo>
                    <a:pt x="183179" y="48796"/>
                  </a:lnTo>
                  <a:lnTo>
                    <a:pt x="175103" y="43339"/>
                  </a:lnTo>
                  <a:lnTo>
                    <a:pt x="169646" y="35262"/>
                  </a:lnTo>
                  <a:lnTo>
                    <a:pt x="167642" y="25400"/>
                  </a:lnTo>
                  <a:lnTo>
                    <a:pt x="169646" y="15537"/>
                  </a:lnTo>
                  <a:lnTo>
                    <a:pt x="175103" y="7461"/>
                  </a:lnTo>
                  <a:lnTo>
                    <a:pt x="183179" y="2004"/>
                  </a:lnTo>
                  <a:lnTo>
                    <a:pt x="193042" y="0"/>
                  </a:lnTo>
                  <a:lnTo>
                    <a:pt x="202904" y="2004"/>
                  </a:lnTo>
                  <a:lnTo>
                    <a:pt x="210981" y="7461"/>
                  </a:lnTo>
                  <a:lnTo>
                    <a:pt x="216438" y="15537"/>
                  </a:lnTo>
                  <a:lnTo>
                    <a:pt x="218442" y="25400"/>
                  </a:lnTo>
                </a:path>
                <a:path w="233679" h="50800">
                  <a:moveTo>
                    <a:pt x="233682" y="17780"/>
                  </a:moveTo>
                  <a:lnTo>
                    <a:pt x="218442" y="30480"/>
                  </a:lnTo>
                  <a:lnTo>
                    <a:pt x="203202" y="17780"/>
                  </a:lnTo>
                </a:path>
              </a:pathLst>
            </a:custGeom>
            <a:ln w="5060">
              <a:solidFill>
                <a:srgbClr val="999999"/>
              </a:solidFill>
            </a:ln>
          </p:spPr>
          <p:txBody>
            <a:bodyPr wrap="square" lIns="0" tIns="0" rIns="0" bIns="0" rtlCol="0"/>
            <a:lstStyle/>
            <a:p>
              <a:endParaRPr/>
            </a:p>
          </p:txBody>
        </p:sp>
      </p:grpSp>
      <p:grpSp>
        <p:nvGrpSpPr>
          <p:cNvPr id="21" name="object 21"/>
          <p:cNvGrpSpPr/>
          <p:nvPr/>
        </p:nvGrpSpPr>
        <p:grpSpPr>
          <a:xfrm>
            <a:off x="0" y="25"/>
            <a:ext cx="5760085" cy="191770"/>
            <a:chOff x="0" y="25"/>
            <a:chExt cx="5760085" cy="191770"/>
          </a:xfrm>
        </p:grpSpPr>
        <p:sp>
          <p:nvSpPr>
            <p:cNvPr id="22" name="object 22"/>
            <p:cNvSpPr/>
            <p:nvPr/>
          </p:nvSpPr>
          <p:spPr>
            <a:xfrm>
              <a:off x="0" y="25"/>
              <a:ext cx="5760085" cy="191770"/>
            </a:xfrm>
            <a:custGeom>
              <a:avLst/>
              <a:gdLst/>
              <a:ahLst/>
              <a:cxnLst/>
              <a:rect l="l" t="t" r="r" b="b"/>
              <a:pathLst>
                <a:path w="5760085" h="191770">
                  <a:moveTo>
                    <a:pt x="5759996" y="0"/>
                  </a:moveTo>
                  <a:lnTo>
                    <a:pt x="0" y="0"/>
                  </a:lnTo>
                  <a:lnTo>
                    <a:pt x="0" y="191325"/>
                  </a:lnTo>
                  <a:lnTo>
                    <a:pt x="5759996" y="191325"/>
                  </a:lnTo>
                  <a:lnTo>
                    <a:pt x="5759996" y="0"/>
                  </a:lnTo>
                  <a:close/>
                </a:path>
              </a:pathLst>
            </a:custGeom>
            <a:solidFill>
              <a:srgbClr val="B2B2B2"/>
            </a:solidFill>
          </p:spPr>
          <p:txBody>
            <a:bodyPr wrap="square" lIns="0" tIns="0" rIns="0" bIns="0" rtlCol="0"/>
            <a:lstStyle/>
            <a:p>
              <a:endParaRPr/>
            </a:p>
          </p:txBody>
        </p:sp>
        <p:sp>
          <p:nvSpPr>
            <p:cNvPr id="23" name="object 23"/>
            <p:cNvSpPr/>
            <p:nvPr/>
          </p:nvSpPr>
          <p:spPr>
            <a:xfrm>
              <a:off x="12065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4" name="object 24"/>
            <p:cNvSpPr/>
            <p:nvPr/>
          </p:nvSpPr>
          <p:spPr>
            <a:xfrm>
              <a:off x="171056" y="130050"/>
              <a:ext cx="36195" cy="36195"/>
            </a:xfrm>
            <a:custGeom>
              <a:avLst/>
              <a:gdLst/>
              <a:ahLst/>
              <a:cxnLst/>
              <a:rect l="l" t="t" r="r" b="b"/>
              <a:pathLst>
                <a:path w="36195"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p>
          </p:txBody>
        </p:sp>
        <p:sp>
          <p:nvSpPr>
            <p:cNvPr id="25" name="object 25"/>
            <p:cNvSpPr/>
            <p:nvPr/>
          </p:nvSpPr>
          <p:spPr>
            <a:xfrm>
              <a:off x="1710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6" name="object 26"/>
            <p:cNvSpPr/>
            <p:nvPr/>
          </p:nvSpPr>
          <p:spPr>
            <a:xfrm>
              <a:off x="2214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7" name="object 27"/>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8" name="object 28"/>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9" name="object 29"/>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grpSp>
      <p:sp>
        <p:nvSpPr>
          <p:cNvPr id="30" name="object 30"/>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latin typeface="Arial"/>
                <a:cs typeface="Arial"/>
                <a:hlinkClick r:id="rId3" action="ppaction://hlinksldjump"/>
              </a:rPr>
              <a:t>Preliminaries</a:t>
            </a:r>
            <a:endParaRPr sz="500">
              <a:latin typeface="Arial"/>
              <a:cs typeface="Arial"/>
            </a:endParaRPr>
          </a:p>
        </p:txBody>
      </p:sp>
      <p:grpSp>
        <p:nvGrpSpPr>
          <p:cNvPr id="31" name="object 31"/>
          <p:cNvGrpSpPr/>
          <p:nvPr/>
        </p:nvGrpSpPr>
        <p:grpSpPr>
          <a:xfrm>
            <a:off x="1169682" y="127510"/>
            <a:ext cx="243204" cy="41275"/>
            <a:chOff x="1169682" y="127510"/>
            <a:chExt cx="243204" cy="41275"/>
          </a:xfrm>
        </p:grpSpPr>
        <p:sp>
          <p:nvSpPr>
            <p:cNvPr id="32" name="object 32"/>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3" name="object 33"/>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4" name="object 34"/>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5" name="object 35"/>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6" name="object 36"/>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37" name="object 37"/>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4" action="ppaction://hlinksldjump"/>
              </a:rPr>
              <a:t>Distribution</a:t>
            </a:r>
            <a:endParaRPr sz="500">
              <a:latin typeface="Arial"/>
              <a:cs typeface="Arial"/>
            </a:endParaRPr>
          </a:p>
        </p:txBody>
      </p:sp>
      <p:grpSp>
        <p:nvGrpSpPr>
          <p:cNvPr id="38" name="object 38"/>
          <p:cNvGrpSpPr/>
          <p:nvPr/>
        </p:nvGrpSpPr>
        <p:grpSpPr>
          <a:xfrm>
            <a:off x="2196020" y="127510"/>
            <a:ext cx="243204" cy="41275"/>
            <a:chOff x="2196020" y="127510"/>
            <a:chExt cx="243204" cy="41275"/>
          </a:xfrm>
        </p:grpSpPr>
        <p:sp>
          <p:nvSpPr>
            <p:cNvPr id="39" name="object 39"/>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0" name="object 40"/>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1" name="object 41"/>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2" name="object 42"/>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3" name="object 43"/>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44" name="object 44"/>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5" action="ppaction://hlinksldjump"/>
              </a:rPr>
              <a:t>Forms</a:t>
            </a:r>
            <a:r>
              <a:rPr sz="500" spc="25" dirty="0">
                <a:solidFill>
                  <a:srgbClr val="595959"/>
                </a:solidFill>
                <a:latin typeface="Arial"/>
                <a:cs typeface="Arial"/>
                <a:hlinkClick r:id="rId5" action="ppaction://hlinksldjump"/>
              </a:rPr>
              <a:t> </a:t>
            </a:r>
            <a:r>
              <a:rPr sz="500" spc="60" dirty="0">
                <a:solidFill>
                  <a:srgbClr val="595959"/>
                </a:solidFill>
                <a:latin typeface="Arial"/>
                <a:cs typeface="Arial"/>
                <a:hlinkClick r:id="rId5" action="ppaction://hlinksldjump"/>
              </a:rPr>
              <a:t>&amp;</a:t>
            </a:r>
            <a:r>
              <a:rPr sz="500" spc="30" dirty="0">
                <a:solidFill>
                  <a:srgbClr val="595959"/>
                </a:solidFill>
                <a:latin typeface="Arial"/>
                <a:cs typeface="Arial"/>
                <a:hlinkClick r:id="rId5" action="ppaction://hlinksldjump"/>
              </a:rPr>
              <a:t> </a:t>
            </a:r>
            <a:r>
              <a:rPr sz="500" spc="-10" dirty="0">
                <a:solidFill>
                  <a:srgbClr val="595959"/>
                </a:solidFill>
                <a:latin typeface="Arial"/>
                <a:cs typeface="Arial"/>
                <a:hlinkClick r:id="rId5" action="ppaction://hlinksldjump"/>
              </a:rPr>
              <a:t>functions</a:t>
            </a:r>
            <a:endParaRPr sz="500">
              <a:latin typeface="Arial"/>
              <a:cs typeface="Arial"/>
            </a:endParaRPr>
          </a:p>
        </p:txBody>
      </p:sp>
      <p:grpSp>
        <p:nvGrpSpPr>
          <p:cNvPr id="45" name="object 45"/>
          <p:cNvGrpSpPr/>
          <p:nvPr/>
        </p:nvGrpSpPr>
        <p:grpSpPr>
          <a:xfrm>
            <a:off x="3411118" y="127510"/>
            <a:ext cx="92075" cy="41275"/>
            <a:chOff x="3411118" y="127510"/>
            <a:chExt cx="92075" cy="41275"/>
          </a:xfrm>
        </p:grpSpPr>
        <p:sp>
          <p:nvSpPr>
            <p:cNvPr id="46" name="object 46"/>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7" name="object 47"/>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48" name="object 48"/>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6" action="ppaction://hlinksldjump"/>
              </a:rPr>
              <a:t>Wrap-</a:t>
            </a:r>
            <a:r>
              <a:rPr sz="500" spc="-25" dirty="0">
                <a:solidFill>
                  <a:srgbClr val="595959"/>
                </a:solidFill>
                <a:latin typeface="Arial"/>
                <a:cs typeface="Arial"/>
                <a:hlinkClick r:id="rId6" action="ppaction://hlinksldjump"/>
              </a:rPr>
              <a:t>up</a:t>
            </a:r>
            <a:endParaRPr sz="500">
              <a:latin typeface="Arial"/>
              <a:cs typeface="Arial"/>
            </a:endParaRPr>
          </a:p>
        </p:txBody>
      </p:sp>
      <p:sp>
        <p:nvSpPr>
          <p:cNvPr id="49" name="object 49"/>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solidFill>
                  <a:srgbClr val="595959"/>
                </a:solidFill>
                <a:latin typeface="Arial"/>
                <a:cs typeface="Arial"/>
                <a:hlinkClick r:id="rId7" action="ppaction://hlinksldjump"/>
              </a:rPr>
              <a:t>References</a:t>
            </a:r>
            <a:endParaRPr sz="500">
              <a:latin typeface="Arial"/>
              <a:cs typeface="Arial"/>
            </a:endParaRPr>
          </a:p>
        </p:txBody>
      </p:sp>
      <p:grpSp>
        <p:nvGrpSpPr>
          <p:cNvPr id="50" name="object 50"/>
          <p:cNvGrpSpPr/>
          <p:nvPr/>
        </p:nvGrpSpPr>
        <p:grpSpPr>
          <a:xfrm>
            <a:off x="5340803" y="127519"/>
            <a:ext cx="243204" cy="41275"/>
            <a:chOff x="5340803" y="127519"/>
            <a:chExt cx="243204" cy="41275"/>
          </a:xfrm>
        </p:grpSpPr>
        <p:sp>
          <p:nvSpPr>
            <p:cNvPr id="51" name="object 51"/>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2" name="object 52"/>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3" name="object 53"/>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4" name="object 54"/>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5" name="object 55"/>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56" name="object 56"/>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8" action="ppaction://hlinksldjump"/>
              </a:rPr>
              <a:t>Extra</a:t>
            </a:r>
            <a:r>
              <a:rPr sz="500" spc="55" dirty="0">
                <a:solidFill>
                  <a:srgbClr val="595959"/>
                </a:solidFill>
                <a:latin typeface="Arial"/>
                <a:cs typeface="Arial"/>
                <a:hlinkClick r:id="rId8" action="ppaction://hlinksldjump"/>
              </a:rPr>
              <a:t> </a:t>
            </a:r>
            <a:r>
              <a:rPr sz="500" spc="-10" dirty="0">
                <a:solidFill>
                  <a:srgbClr val="595959"/>
                </a:solidFill>
                <a:latin typeface="Arial"/>
                <a:cs typeface="Arial"/>
                <a:hlinkClick r:id="rId8" action="ppaction://hlinksldjump"/>
              </a:rPr>
              <a:t>slides</a:t>
            </a:r>
            <a:endParaRPr sz="500">
              <a:latin typeface="Arial"/>
              <a:cs typeface="Arial"/>
            </a:endParaRPr>
          </a:p>
        </p:txBody>
      </p:sp>
      <p:sp>
        <p:nvSpPr>
          <p:cNvPr id="59" name="object 59"/>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3</a:t>
            </a:fld>
            <a:r>
              <a:rPr spc="-55" dirty="0"/>
              <a:t> </a:t>
            </a:r>
            <a:r>
              <a:rPr spc="125" dirty="0"/>
              <a:t>/</a:t>
            </a:r>
            <a:r>
              <a:rPr spc="-50" dirty="0"/>
              <a:t> </a:t>
            </a:r>
            <a:r>
              <a:rPr spc="-25" dirty="0"/>
              <a:t>27</a:t>
            </a:r>
          </a:p>
        </p:txBody>
      </p:sp>
      <p:sp>
        <p:nvSpPr>
          <p:cNvPr id="57" name="object 57"/>
          <p:cNvSpPr txBox="1"/>
          <p:nvPr/>
        </p:nvSpPr>
        <p:spPr>
          <a:xfrm>
            <a:off x="95300" y="251305"/>
            <a:ext cx="1572895" cy="232756"/>
          </a:xfrm>
          <a:prstGeom prst="rect">
            <a:avLst/>
          </a:prstGeom>
        </p:spPr>
        <p:txBody>
          <a:bodyPr vert="horz" wrap="square" lIns="0" tIns="17145" rIns="0" bIns="0" rtlCol="0">
            <a:spAutoFit/>
          </a:bodyPr>
          <a:lstStyle/>
          <a:p>
            <a:pPr marL="12700">
              <a:lnSpc>
                <a:spcPct val="100000"/>
              </a:lnSpc>
              <a:spcBef>
                <a:spcPts val="135"/>
              </a:spcBef>
            </a:pPr>
            <a:r>
              <a:rPr sz="1400" spc="-35" dirty="0">
                <a:solidFill>
                  <a:srgbClr val="1F457C"/>
                </a:solidFill>
                <a:latin typeface="Arial" panose="020B0604020202020204" pitchFamily="34" charset="0"/>
                <a:cs typeface="Arial" panose="020B0604020202020204" pitchFamily="34" charset="0"/>
              </a:rPr>
              <a:t>Types</a:t>
            </a:r>
            <a:r>
              <a:rPr sz="1400" spc="-60" dirty="0">
                <a:solidFill>
                  <a:srgbClr val="1F457C"/>
                </a:solidFill>
                <a:latin typeface="Arial" panose="020B0604020202020204" pitchFamily="34" charset="0"/>
                <a:cs typeface="Arial" panose="020B0604020202020204" pitchFamily="34" charset="0"/>
              </a:rPr>
              <a:t> </a:t>
            </a:r>
            <a:r>
              <a:rPr sz="1400" dirty="0">
                <a:solidFill>
                  <a:srgbClr val="1F457C"/>
                </a:solidFill>
                <a:latin typeface="Arial" panose="020B0604020202020204" pitchFamily="34" charset="0"/>
                <a:cs typeface="Arial" panose="020B0604020202020204" pitchFamily="34" charset="0"/>
              </a:rPr>
              <a:t>of</a:t>
            </a:r>
            <a:r>
              <a:rPr sz="1400" spc="-60" dirty="0">
                <a:solidFill>
                  <a:srgbClr val="1F457C"/>
                </a:solidFill>
                <a:latin typeface="Arial" panose="020B0604020202020204" pitchFamily="34" charset="0"/>
                <a:cs typeface="Arial" panose="020B0604020202020204" pitchFamily="34" charset="0"/>
              </a:rPr>
              <a:t> </a:t>
            </a:r>
            <a:r>
              <a:rPr sz="1400" spc="-40" dirty="0">
                <a:solidFill>
                  <a:srgbClr val="1F457C"/>
                </a:solidFill>
                <a:latin typeface="Arial" panose="020B0604020202020204" pitchFamily="34" charset="0"/>
                <a:cs typeface="Arial" panose="020B0604020202020204" pitchFamily="34" charset="0"/>
              </a:rPr>
              <a:t>applicatives</a:t>
            </a:r>
            <a:endParaRPr sz="1400" dirty="0">
              <a:latin typeface="Arial" panose="020B0604020202020204" pitchFamily="34" charset="0"/>
              <a:cs typeface="Arial" panose="020B0604020202020204" pitchFamily="34" charset="0"/>
            </a:endParaRPr>
          </a:p>
        </p:txBody>
      </p:sp>
      <p:sp>
        <p:nvSpPr>
          <p:cNvPr id="58" name="object 58"/>
          <p:cNvSpPr txBox="1"/>
          <p:nvPr/>
        </p:nvSpPr>
        <p:spPr>
          <a:xfrm>
            <a:off x="286753" y="933164"/>
            <a:ext cx="5377942" cy="1665584"/>
          </a:xfrm>
          <a:prstGeom prst="rect">
            <a:avLst/>
          </a:prstGeom>
        </p:spPr>
        <p:txBody>
          <a:bodyPr vert="horz" wrap="square" lIns="0" tIns="37465" rIns="0" bIns="0" rtlCol="0">
            <a:spAutoFit/>
          </a:bodyPr>
          <a:lstStyle/>
          <a:p>
            <a:pPr marL="73025">
              <a:lnSpc>
                <a:spcPct val="100000"/>
              </a:lnSpc>
              <a:spcBef>
                <a:spcPts val="295"/>
              </a:spcBef>
              <a:spcAft>
                <a:spcPts val="600"/>
              </a:spcAft>
            </a:pPr>
            <a:r>
              <a:rPr sz="1000" dirty="0">
                <a:latin typeface="Arial" panose="020B0604020202020204" pitchFamily="34" charset="0"/>
                <a:cs typeface="Arial" panose="020B0604020202020204" pitchFamily="34" charset="0"/>
              </a:rPr>
              <a:t>In this study, I include two types of constructions:</a:t>
            </a:r>
            <a:endParaRPr lang="en-US" sz="1000" dirty="0">
              <a:latin typeface="Arial" panose="020B0604020202020204" pitchFamily="34" charset="0"/>
              <a:cs typeface="Arial" panose="020B0604020202020204" pitchFamily="34" charset="0"/>
            </a:endParaRPr>
          </a:p>
          <a:p>
            <a:pPr marL="244475" indent="-171450">
              <a:lnSpc>
                <a:spcPct val="100000"/>
              </a:lnSpc>
              <a:spcBef>
                <a:spcPts val="295"/>
              </a:spcBef>
              <a:buFont typeface="Wingdings" panose="05000000000000000000" pitchFamily="2" charset="2"/>
              <a:buChar char="Ø"/>
            </a:pPr>
            <a:r>
              <a:rPr sz="1000" dirty="0">
                <a:latin typeface="Arial" panose="020B0604020202020204" pitchFamily="34" charset="0"/>
                <a:cs typeface="Arial" panose="020B0604020202020204" pitchFamily="34" charset="0"/>
              </a:rPr>
              <a:t>Philippine-type LV and CV constructions</a:t>
            </a:r>
            <a:endParaRPr lang="en-US" sz="1000" dirty="0">
              <a:latin typeface="Arial" panose="020B0604020202020204" pitchFamily="34" charset="0"/>
              <a:cs typeface="Arial" panose="020B0604020202020204" pitchFamily="34" charset="0"/>
            </a:endParaRPr>
          </a:p>
          <a:p>
            <a:pPr marL="471805" indent="-171450">
              <a:spcBef>
                <a:spcPts val="15"/>
              </a:spcBef>
              <a:buFont typeface="Arial" panose="020B0604020202020204" pitchFamily="34" charset="0"/>
              <a:buChar char="•"/>
            </a:pPr>
            <a:r>
              <a:rPr lang="en-US" sz="900" dirty="0">
                <a:latin typeface="Arial" panose="020B0604020202020204" pitchFamily="34" charset="0"/>
                <a:cs typeface="Arial" panose="020B0604020202020204" pitchFamily="34" charset="0"/>
              </a:rPr>
              <a:t>Function as applicatives (though not a language-specific category ala </a:t>
            </a:r>
            <a:r>
              <a:rPr lang="en-US" sz="900" dirty="0" err="1">
                <a:solidFill>
                  <a:schemeClr val="tx1"/>
                </a:solidFill>
                <a:latin typeface="Arial" panose="020B0604020202020204" pitchFamily="34" charset="0"/>
                <a:cs typeface="Arial" panose="020B0604020202020204" pitchFamily="34" charset="0"/>
                <a:hlinkClick r:id="rId9" action="ppaction://hlinksldjump">
                  <a:extLst>
                    <a:ext uri="{A12FA001-AC4F-418D-AE19-62706E023703}">
                      <ahyp:hlinkClr xmlns:ahyp="http://schemas.microsoft.com/office/drawing/2018/hyperlinkcolor" val="tx"/>
                    </a:ext>
                  </a:extLst>
                </a:hlinkClick>
              </a:rPr>
              <a:t>Haspelmath</a:t>
            </a:r>
            <a:r>
              <a:rPr lang="en-US" sz="900" dirty="0">
                <a:solidFill>
                  <a:schemeClr val="tx1"/>
                </a:solidFill>
                <a:latin typeface="Arial" panose="020B0604020202020204" pitchFamily="34" charset="0"/>
                <a:cs typeface="Arial" panose="020B0604020202020204" pitchFamily="34" charset="0"/>
                <a:hlinkClick r:id="rId9" action="ppaction://hlinksldjump">
                  <a:extLst>
                    <a:ext uri="{A12FA001-AC4F-418D-AE19-62706E023703}">
                      <ahyp:hlinkClr xmlns:ahyp="http://schemas.microsoft.com/office/drawing/2018/hyperlinkcolor" val="tx"/>
                    </a:ext>
                  </a:extLst>
                </a:hlinkClick>
              </a:rPr>
              <a:t> 2010</a:t>
            </a:r>
            <a:r>
              <a:rPr lang="en-US" sz="900" dirty="0">
                <a:solidFill>
                  <a:schemeClr val="tx1"/>
                </a:solidFill>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p>
            <a:pPr marL="471805" indent="-171450">
              <a:lnSpc>
                <a:spcPct val="100000"/>
              </a:lnSpc>
              <a:spcBef>
                <a:spcPts val="15"/>
              </a:spcBef>
              <a:buFont typeface="Arial" panose="020B0604020202020204" pitchFamily="34" charset="0"/>
              <a:buChar char="•"/>
            </a:pPr>
            <a:r>
              <a:rPr sz="900" dirty="0">
                <a:latin typeface="Arial" panose="020B0604020202020204" pitchFamily="34" charset="0"/>
                <a:cs typeface="Arial" panose="020B0604020202020204" pitchFamily="34" charset="0"/>
              </a:rPr>
              <a:t>The peripheral role must be the pivot = </a:t>
            </a:r>
            <a:r>
              <a:rPr sz="900" i="1" dirty="0">
                <a:latin typeface="Arial" panose="020B0604020202020204" pitchFamily="34" charset="0"/>
                <a:cs typeface="Arial" panose="020B0604020202020204" pitchFamily="34" charset="0"/>
              </a:rPr>
              <a:t>Pivot-selecting</a:t>
            </a:r>
            <a:endParaRPr sz="900" dirty="0">
              <a:latin typeface="Arial" panose="020B0604020202020204" pitchFamily="34" charset="0"/>
              <a:cs typeface="Arial" panose="020B0604020202020204" pitchFamily="34" charset="0"/>
            </a:endParaRPr>
          </a:p>
          <a:p>
            <a:pPr marL="471805" indent="-171450">
              <a:lnSpc>
                <a:spcPct val="100000"/>
              </a:lnSpc>
              <a:spcBef>
                <a:spcPts val="15"/>
              </a:spcBef>
              <a:spcAft>
                <a:spcPts val="600"/>
              </a:spcAft>
              <a:buFont typeface="Arial" panose="020B0604020202020204" pitchFamily="34" charset="0"/>
              <a:buChar char="•"/>
            </a:pPr>
            <a:r>
              <a:rPr sz="900" dirty="0">
                <a:latin typeface="Arial" panose="020B0604020202020204" pitchFamily="34" charset="0"/>
                <a:cs typeface="Arial" panose="020B0604020202020204" pitchFamily="34" charset="0"/>
              </a:rPr>
              <a:t>Examples: Kimaragang, </a:t>
            </a:r>
            <a:r>
              <a:rPr lang="en-US" sz="900" dirty="0">
                <a:latin typeface="Arial" panose="020B0604020202020204" pitchFamily="34" charset="0"/>
                <a:cs typeface="Arial" panose="020B0604020202020204" pitchFamily="34" charset="0"/>
              </a:rPr>
              <a:t>Tatana, </a:t>
            </a:r>
            <a:r>
              <a:rPr sz="900" dirty="0">
                <a:latin typeface="Arial" panose="020B0604020202020204" pitchFamily="34" charset="0"/>
                <a:cs typeface="Arial" panose="020B0604020202020204" pitchFamily="34" charset="0"/>
              </a:rPr>
              <a:t>Central Sama</a:t>
            </a:r>
            <a:endParaRPr lang="en-US" sz="900" dirty="0">
              <a:latin typeface="Arial" panose="020B0604020202020204" pitchFamily="34" charset="0"/>
              <a:cs typeface="Arial" panose="020B0604020202020204" pitchFamily="34" charset="0"/>
            </a:endParaRPr>
          </a:p>
          <a:p>
            <a:pPr marL="231775" indent="-174625">
              <a:lnSpc>
                <a:spcPct val="100000"/>
              </a:lnSpc>
              <a:spcBef>
                <a:spcPts val="15"/>
              </a:spcBef>
              <a:buFont typeface="Wingdings" panose="05000000000000000000" pitchFamily="2" charset="2"/>
              <a:buChar char="Ø"/>
            </a:pPr>
            <a:r>
              <a:rPr sz="1000" dirty="0">
                <a:latin typeface="Arial" panose="020B0604020202020204" pitchFamily="34" charset="0"/>
                <a:cs typeface="Arial" panose="020B0604020202020204" pitchFamily="34" charset="0"/>
              </a:rPr>
              <a:t>Pivot-neutral applicative constructions</a:t>
            </a:r>
          </a:p>
          <a:p>
            <a:pPr marL="586105" marR="30480" indent="-285750">
              <a:lnSpc>
                <a:spcPct val="101499"/>
              </a:lnSpc>
              <a:buFont typeface="Arial" panose="020B0604020202020204" pitchFamily="34" charset="0"/>
              <a:buChar char="•"/>
            </a:pPr>
            <a:r>
              <a:rPr lang="en-US" sz="900" dirty="0">
                <a:latin typeface="Arial" panose="020B0604020202020204" pitchFamily="34" charset="0"/>
                <a:cs typeface="Arial" panose="020B0604020202020204" pitchFamily="34" charset="0"/>
              </a:rPr>
              <a:t>Peripheral role is a clausal argument</a:t>
            </a:r>
          </a:p>
          <a:p>
            <a:pPr marL="586105" marR="30480" indent="-285750">
              <a:lnSpc>
                <a:spcPct val="101499"/>
              </a:lnSpc>
              <a:buFont typeface="Arial" panose="020B0604020202020204" pitchFamily="34" charset="0"/>
              <a:buChar char="•"/>
            </a:pPr>
            <a:r>
              <a:rPr sz="900" dirty="0">
                <a:latin typeface="Arial" panose="020B0604020202020204" pitchFamily="34" charset="0"/>
                <a:cs typeface="Arial" panose="020B0604020202020204" pitchFamily="34" charset="0"/>
              </a:rPr>
              <a:t>Co-occur with other voice constructions that determine mapping of role to the pivot (e.g. AV, PV, passiv</a:t>
            </a:r>
            <a:r>
              <a:rPr lang="en-US" sz="900" dirty="0">
                <a:latin typeface="Arial" panose="020B0604020202020204" pitchFamily="34" charset="0"/>
                <a:cs typeface="Arial" panose="020B0604020202020204" pitchFamily="34" charset="0"/>
              </a:rPr>
              <a:t>e</a:t>
            </a:r>
            <a:r>
              <a:rPr sz="900" dirty="0">
                <a:latin typeface="Arial" panose="020B0604020202020204" pitchFamily="34" charset="0"/>
                <a:cs typeface="Arial" panose="020B0604020202020204" pitchFamily="34" charset="0"/>
              </a:rPr>
              <a:t>)</a:t>
            </a:r>
          </a:p>
          <a:p>
            <a:pPr marL="586105" indent="-285750">
              <a:lnSpc>
                <a:spcPct val="100000"/>
              </a:lnSpc>
              <a:spcBef>
                <a:spcPts val="15"/>
              </a:spcBef>
              <a:buFont typeface="Arial" panose="020B0604020202020204" pitchFamily="34" charset="0"/>
              <a:buChar char="•"/>
            </a:pPr>
            <a:r>
              <a:rPr sz="900" dirty="0">
                <a:latin typeface="Arial" panose="020B0604020202020204" pitchFamily="34" charset="0"/>
                <a:cs typeface="Arial" panose="020B0604020202020204" pitchFamily="34" charset="0"/>
              </a:rPr>
              <a:t>Examples: Balinese, </a:t>
            </a:r>
            <a:r>
              <a:rPr lang="en-US" sz="900" dirty="0">
                <a:latin typeface="Arial" panose="020B0604020202020204" pitchFamily="34" charset="0"/>
                <a:cs typeface="Arial" panose="020B0604020202020204" pitchFamily="34" charset="0"/>
              </a:rPr>
              <a:t>Sundanese, </a:t>
            </a:r>
            <a:r>
              <a:rPr sz="900" dirty="0" err="1">
                <a:latin typeface="Arial" panose="020B0604020202020204" pitchFamily="34" charset="0"/>
                <a:cs typeface="Arial" panose="020B0604020202020204" pitchFamily="34" charset="0"/>
              </a:rPr>
              <a:t>Pendau</a:t>
            </a:r>
            <a:endParaRPr sz="900" dirty="0">
              <a:latin typeface="Arial" panose="020B0604020202020204" pitchFamily="34" charset="0"/>
              <a:cs typeface="Arial" panose="020B0604020202020204" pitchFamily="34" charset="0"/>
            </a:endParaRPr>
          </a:p>
        </p:txBody>
      </p:sp>
    </p:spTree>
  </p:cSld>
  <p:clrMapOvr>
    <a:masterClrMapping/>
  </p:clrMapOvr>
  <p:transition>
    <p:cut/>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221125" y="3061626"/>
            <a:ext cx="43180" cy="30480"/>
          </a:xfrm>
          <a:custGeom>
            <a:avLst/>
            <a:gdLst/>
            <a:ahLst/>
            <a:cxnLst/>
            <a:rect l="l" t="t" r="r" b="b"/>
            <a:pathLst>
              <a:path w="43179" h="30480">
                <a:moveTo>
                  <a:pt x="0" y="30366"/>
                </a:moveTo>
                <a:lnTo>
                  <a:pt x="43019" y="30366"/>
                </a:lnTo>
                <a:lnTo>
                  <a:pt x="43019" y="0"/>
                </a:lnTo>
                <a:lnTo>
                  <a:pt x="0" y="0"/>
                </a:lnTo>
                <a:lnTo>
                  <a:pt x="0" y="30366"/>
                </a:lnTo>
                <a:close/>
              </a:path>
            </a:pathLst>
          </a:custGeom>
          <a:ln w="5060">
            <a:solidFill>
              <a:srgbClr val="999999"/>
            </a:solidFill>
          </a:ln>
        </p:spPr>
        <p:txBody>
          <a:bodyPr wrap="square" lIns="0" tIns="0" rIns="0" bIns="0" rtlCol="0"/>
          <a:lstStyle/>
          <a:p>
            <a:endParaRPr/>
          </a:p>
        </p:txBody>
      </p:sp>
      <p:sp>
        <p:nvSpPr>
          <p:cNvPr id="3" name="object 3"/>
          <p:cNvSpPr/>
          <p:nvPr/>
        </p:nvSpPr>
        <p:spPr>
          <a:xfrm>
            <a:off x="4141508" y="3057664"/>
            <a:ext cx="25400" cy="38100"/>
          </a:xfrm>
          <a:custGeom>
            <a:avLst/>
            <a:gdLst/>
            <a:ahLst/>
            <a:cxnLst/>
            <a:rect l="l" t="t" r="r" b="b"/>
            <a:pathLst>
              <a:path w="25400" h="38100">
                <a:moveTo>
                  <a:pt x="25400" y="0"/>
                </a:moveTo>
                <a:lnTo>
                  <a:pt x="0" y="19050"/>
                </a:lnTo>
                <a:lnTo>
                  <a:pt x="25400" y="38100"/>
                </a:lnTo>
                <a:lnTo>
                  <a:pt x="25400" y="0"/>
                </a:lnTo>
                <a:close/>
              </a:path>
            </a:pathLst>
          </a:custGeom>
          <a:solidFill>
            <a:srgbClr val="CCCCCC"/>
          </a:solidFill>
        </p:spPr>
        <p:txBody>
          <a:bodyPr wrap="square" lIns="0" tIns="0" rIns="0" bIns="0" rtlCol="0"/>
          <a:lstStyle/>
          <a:p>
            <a:endParaRPr/>
          </a:p>
        </p:txBody>
      </p:sp>
      <p:sp>
        <p:nvSpPr>
          <p:cNvPr id="4" name="object 4"/>
          <p:cNvSpPr/>
          <p:nvPr/>
        </p:nvSpPr>
        <p:spPr>
          <a:xfrm>
            <a:off x="4319310" y="3057664"/>
            <a:ext cx="25400" cy="38100"/>
          </a:xfrm>
          <a:custGeom>
            <a:avLst/>
            <a:gdLst/>
            <a:ahLst/>
            <a:cxnLst/>
            <a:rect l="l" t="t" r="r" b="b"/>
            <a:pathLst>
              <a:path w="25400" h="38100">
                <a:moveTo>
                  <a:pt x="0" y="0"/>
                </a:moveTo>
                <a:lnTo>
                  <a:pt x="0" y="38100"/>
                </a:lnTo>
                <a:lnTo>
                  <a:pt x="25400" y="19050"/>
                </a:lnTo>
                <a:lnTo>
                  <a:pt x="0" y="0"/>
                </a:lnTo>
                <a:close/>
              </a:path>
            </a:pathLst>
          </a:custGeom>
          <a:solidFill>
            <a:srgbClr val="CCCCCC"/>
          </a:solidFill>
        </p:spPr>
        <p:txBody>
          <a:bodyPr wrap="square" lIns="0" tIns="0" rIns="0" bIns="0" rtlCol="0"/>
          <a:lstStyle/>
          <a:p>
            <a:endParaRPr/>
          </a:p>
        </p:txBody>
      </p:sp>
      <p:grpSp>
        <p:nvGrpSpPr>
          <p:cNvPr id="5" name="object 5"/>
          <p:cNvGrpSpPr/>
          <p:nvPr/>
        </p:nvGrpSpPr>
        <p:grpSpPr>
          <a:xfrm>
            <a:off x="4412475" y="3048783"/>
            <a:ext cx="203200" cy="55880"/>
            <a:chOff x="4412475" y="3048783"/>
            <a:chExt cx="203200" cy="55880"/>
          </a:xfrm>
        </p:grpSpPr>
        <p:sp>
          <p:nvSpPr>
            <p:cNvPr id="6" name="object 6"/>
            <p:cNvSpPr/>
            <p:nvPr/>
          </p:nvSpPr>
          <p:spPr>
            <a:xfrm>
              <a:off x="4475644" y="3051313"/>
              <a:ext cx="64135" cy="50800"/>
            </a:xfrm>
            <a:custGeom>
              <a:avLst/>
              <a:gdLst/>
              <a:ahLst/>
              <a:cxnLst/>
              <a:rect l="l" t="t" r="r" b="b"/>
              <a:pathLst>
                <a:path w="64135" h="50800">
                  <a:moveTo>
                    <a:pt x="0" y="50800"/>
                  </a:moveTo>
                  <a:lnTo>
                    <a:pt x="43019" y="50800"/>
                  </a:lnTo>
                  <a:lnTo>
                    <a:pt x="43019" y="20434"/>
                  </a:lnTo>
                  <a:lnTo>
                    <a:pt x="0" y="20434"/>
                  </a:lnTo>
                  <a:lnTo>
                    <a:pt x="0" y="50800"/>
                  </a:lnTo>
                  <a:close/>
                </a:path>
                <a:path w="64135" h="50800">
                  <a:moveTo>
                    <a:pt x="10491" y="20320"/>
                  </a:moveTo>
                  <a:lnTo>
                    <a:pt x="10491" y="10160"/>
                  </a:lnTo>
                  <a:lnTo>
                    <a:pt x="53672" y="10160"/>
                  </a:lnTo>
                  <a:lnTo>
                    <a:pt x="53672" y="40640"/>
                  </a:lnTo>
                  <a:lnTo>
                    <a:pt x="43512" y="40640"/>
                  </a:lnTo>
                </a:path>
                <a:path w="64135" h="50800">
                  <a:moveTo>
                    <a:pt x="20652" y="10160"/>
                  </a:moveTo>
                  <a:lnTo>
                    <a:pt x="20652" y="0"/>
                  </a:lnTo>
                  <a:lnTo>
                    <a:pt x="63832" y="0"/>
                  </a:lnTo>
                  <a:lnTo>
                    <a:pt x="63832" y="30480"/>
                  </a:lnTo>
                  <a:lnTo>
                    <a:pt x="53672" y="30480"/>
                  </a:lnTo>
                </a:path>
              </a:pathLst>
            </a:custGeom>
            <a:ln w="5060">
              <a:solidFill>
                <a:srgbClr val="999999"/>
              </a:solidFill>
            </a:ln>
          </p:spPr>
          <p:txBody>
            <a:bodyPr wrap="square" lIns="0" tIns="0" rIns="0" bIns="0" rtlCol="0"/>
            <a:lstStyle/>
            <a:p>
              <a:endParaRPr/>
            </a:p>
          </p:txBody>
        </p:sp>
        <p:sp>
          <p:nvSpPr>
            <p:cNvPr id="7" name="object 7"/>
            <p:cNvSpPr/>
            <p:nvPr/>
          </p:nvSpPr>
          <p:spPr>
            <a:xfrm>
              <a:off x="4412475" y="3057664"/>
              <a:ext cx="203200" cy="38100"/>
            </a:xfrm>
            <a:custGeom>
              <a:avLst/>
              <a:gdLst/>
              <a:ahLst/>
              <a:cxnLst/>
              <a:rect l="l" t="t" r="r" b="b"/>
              <a:pathLst>
                <a:path w="203200" h="38100">
                  <a:moveTo>
                    <a:pt x="25400" y="0"/>
                  </a:moveTo>
                  <a:lnTo>
                    <a:pt x="0" y="19050"/>
                  </a:lnTo>
                  <a:lnTo>
                    <a:pt x="25400" y="38100"/>
                  </a:lnTo>
                  <a:lnTo>
                    <a:pt x="25400" y="0"/>
                  </a:lnTo>
                  <a:close/>
                </a:path>
                <a:path w="203200" h="38100">
                  <a:moveTo>
                    <a:pt x="177802" y="0"/>
                  </a:moveTo>
                  <a:lnTo>
                    <a:pt x="177802" y="38100"/>
                  </a:lnTo>
                  <a:lnTo>
                    <a:pt x="203202" y="19050"/>
                  </a:lnTo>
                  <a:lnTo>
                    <a:pt x="177802" y="0"/>
                  </a:lnTo>
                  <a:close/>
                </a:path>
              </a:pathLst>
            </a:custGeom>
            <a:solidFill>
              <a:srgbClr val="CCCCCC"/>
            </a:solidFill>
          </p:spPr>
          <p:txBody>
            <a:bodyPr wrap="square" lIns="0" tIns="0" rIns="0" bIns="0" rtlCol="0"/>
            <a:lstStyle/>
            <a:p>
              <a:endParaRPr/>
            </a:p>
          </p:txBody>
        </p:sp>
      </p:grpSp>
      <p:grpSp>
        <p:nvGrpSpPr>
          <p:cNvPr id="8" name="object 8"/>
          <p:cNvGrpSpPr/>
          <p:nvPr/>
        </p:nvGrpSpPr>
        <p:grpSpPr>
          <a:xfrm>
            <a:off x="4683442" y="3047518"/>
            <a:ext cx="203200" cy="58419"/>
            <a:chOff x="4683442" y="3047518"/>
            <a:chExt cx="203200" cy="58419"/>
          </a:xfrm>
        </p:grpSpPr>
        <p:sp>
          <p:nvSpPr>
            <p:cNvPr id="9" name="object 9"/>
            <p:cNvSpPr/>
            <p:nvPr/>
          </p:nvSpPr>
          <p:spPr>
            <a:xfrm>
              <a:off x="4772343" y="3064014"/>
              <a:ext cx="38100" cy="0"/>
            </a:xfrm>
            <a:custGeom>
              <a:avLst/>
              <a:gdLst/>
              <a:ahLst/>
              <a:cxnLst/>
              <a:rect l="l" t="t" r="r" b="b"/>
              <a:pathLst>
                <a:path w="38100">
                  <a:moveTo>
                    <a:pt x="0" y="0"/>
                  </a:moveTo>
                  <a:lnTo>
                    <a:pt x="38100" y="0"/>
                  </a:lnTo>
                </a:path>
              </a:pathLst>
            </a:custGeom>
            <a:ln w="7591">
              <a:solidFill>
                <a:srgbClr val="999999"/>
              </a:solidFill>
            </a:ln>
          </p:spPr>
          <p:txBody>
            <a:bodyPr wrap="square" lIns="0" tIns="0" rIns="0" bIns="0" rtlCol="0"/>
            <a:lstStyle/>
            <a:p>
              <a:endParaRPr/>
            </a:p>
          </p:txBody>
        </p:sp>
        <p:sp>
          <p:nvSpPr>
            <p:cNvPr id="10" name="object 10"/>
            <p:cNvSpPr/>
            <p:nvPr/>
          </p:nvSpPr>
          <p:spPr>
            <a:xfrm>
              <a:off x="4683442" y="3057664"/>
              <a:ext cx="203200" cy="38100"/>
            </a:xfrm>
            <a:custGeom>
              <a:avLst/>
              <a:gdLst/>
              <a:ahLst/>
              <a:cxnLst/>
              <a:rect l="l" t="t" r="r" b="b"/>
              <a:pathLst>
                <a:path w="203200" h="38100">
                  <a:moveTo>
                    <a:pt x="25400" y="0"/>
                  </a:moveTo>
                  <a:lnTo>
                    <a:pt x="0" y="19050"/>
                  </a:lnTo>
                  <a:lnTo>
                    <a:pt x="25400" y="38100"/>
                  </a:lnTo>
                  <a:lnTo>
                    <a:pt x="25400" y="0"/>
                  </a:lnTo>
                  <a:close/>
                </a:path>
                <a:path w="203200" h="38100">
                  <a:moveTo>
                    <a:pt x="177802" y="0"/>
                  </a:moveTo>
                  <a:lnTo>
                    <a:pt x="177802" y="38100"/>
                  </a:lnTo>
                  <a:lnTo>
                    <a:pt x="203202" y="19050"/>
                  </a:lnTo>
                  <a:lnTo>
                    <a:pt x="177802" y="0"/>
                  </a:lnTo>
                  <a:close/>
                </a:path>
              </a:pathLst>
            </a:custGeom>
            <a:solidFill>
              <a:srgbClr val="CCCCCC"/>
            </a:solidFill>
          </p:spPr>
          <p:txBody>
            <a:bodyPr wrap="square" lIns="0" tIns="0" rIns="0" bIns="0" rtlCol="0"/>
            <a:lstStyle/>
            <a:p>
              <a:endParaRPr/>
            </a:p>
          </p:txBody>
        </p:sp>
        <p:sp>
          <p:nvSpPr>
            <p:cNvPr id="11" name="object 11"/>
            <p:cNvSpPr/>
            <p:nvPr/>
          </p:nvSpPr>
          <p:spPr>
            <a:xfrm>
              <a:off x="4759643" y="3051314"/>
              <a:ext cx="50800" cy="50800"/>
            </a:xfrm>
            <a:custGeom>
              <a:avLst/>
              <a:gdLst/>
              <a:ahLst/>
              <a:cxnLst/>
              <a:rect l="l" t="t" r="r" b="b"/>
              <a:pathLst>
                <a:path w="50800" h="50800">
                  <a:moveTo>
                    <a:pt x="0" y="0"/>
                  </a:moveTo>
                  <a:lnTo>
                    <a:pt x="38100" y="0"/>
                  </a:lnTo>
                </a:path>
                <a:path w="50800" h="50800">
                  <a:moveTo>
                    <a:pt x="12700" y="25400"/>
                  </a:moveTo>
                  <a:lnTo>
                    <a:pt x="50800" y="25400"/>
                  </a:lnTo>
                </a:path>
                <a:path w="50800" h="50800">
                  <a:moveTo>
                    <a:pt x="0" y="38100"/>
                  </a:moveTo>
                  <a:lnTo>
                    <a:pt x="38100" y="38100"/>
                  </a:lnTo>
                </a:path>
                <a:path w="50800" h="50800">
                  <a:moveTo>
                    <a:pt x="12700" y="50800"/>
                  </a:moveTo>
                  <a:lnTo>
                    <a:pt x="50800" y="50800"/>
                  </a:lnTo>
                </a:path>
              </a:pathLst>
            </a:custGeom>
            <a:ln w="7591">
              <a:solidFill>
                <a:srgbClr val="CCCCCC"/>
              </a:solidFill>
            </a:ln>
          </p:spPr>
          <p:txBody>
            <a:bodyPr wrap="square" lIns="0" tIns="0" rIns="0" bIns="0" rtlCol="0"/>
            <a:lstStyle/>
            <a:p>
              <a:endParaRPr/>
            </a:p>
          </p:txBody>
        </p:sp>
      </p:grpSp>
      <p:grpSp>
        <p:nvGrpSpPr>
          <p:cNvPr id="12" name="object 12"/>
          <p:cNvGrpSpPr/>
          <p:nvPr/>
        </p:nvGrpSpPr>
        <p:grpSpPr>
          <a:xfrm>
            <a:off x="4954409" y="3047518"/>
            <a:ext cx="203200" cy="58419"/>
            <a:chOff x="4954409" y="3047518"/>
            <a:chExt cx="203200" cy="58419"/>
          </a:xfrm>
        </p:grpSpPr>
        <p:sp>
          <p:nvSpPr>
            <p:cNvPr id="13" name="object 13"/>
            <p:cNvSpPr/>
            <p:nvPr/>
          </p:nvSpPr>
          <p:spPr>
            <a:xfrm>
              <a:off x="5030610" y="3051314"/>
              <a:ext cx="50800" cy="25400"/>
            </a:xfrm>
            <a:custGeom>
              <a:avLst/>
              <a:gdLst/>
              <a:ahLst/>
              <a:cxnLst/>
              <a:rect l="l" t="t" r="r" b="b"/>
              <a:pathLst>
                <a:path w="50800" h="25400">
                  <a:moveTo>
                    <a:pt x="0" y="0"/>
                  </a:moveTo>
                  <a:lnTo>
                    <a:pt x="38100" y="0"/>
                  </a:lnTo>
                </a:path>
                <a:path w="50800" h="25400">
                  <a:moveTo>
                    <a:pt x="12700" y="12700"/>
                  </a:moveTo>
                  <a:lnTo>
                    <a:pt x="50800" y="12700"/>
                  </a:lnTo>
                </a:path>
                <a:path w="50800" h="25400">
                  <a:moveTo>
                    <a:pt x="12700" y="25400"/>
                  </a:moveTo>
                  <a:lnTo>
                    <a:pt x="50800" y="25400"/>
                  </a:lnTo>
                </a:path>
              </a:pathLst>
            </a:custGeom>
            <a:ln w="7591">
              <a:solidFill>
                <a:srgbClr val="999999"/>
              </a:solidFill>
            </a:ln>
          </p:spPr>
          <p:txBody>
            <a:bodyPr wrap="square" lIns="0" tIns="0" rIns="0" bIns="0" rtlCol="0"/>
            <a:lstStyle/>
            <a:p>
              <a:endParaRPr/>
            </a:p>
          </p:txBody>
        </p:sp>
        <p:sp>
          <p:nvSpPr>
            <p:cNvPr id="14" name="object 14"/>
            <p:cNvSpPr/>
            <p:nvPr/>
          </p:nvSpPr>
          <p:spPr>
            <a:xfrm>
              <a:off x="4954409" y="3057664"/>
              <a:ext cx="203200" cy="38100"/>
            </a:xfrm>
            <a:custGeom>
              <a:avLst/>
              <a:gdLst/>
              <a:ahLst/>
              <a:cxnLst/>
              <a:rect l="l" t="t" r="r" b="b"/>
              <a:pathLst>
                <a:path w="203200" h="38100">
                  <a:moveTo>
                    <a:pt x="25400" y="0"/>
                  </a:moveTo>
                  <a:lnTo>
                    <a:pt x="0" y="19050"/>
                  </a:lnTo>
                  <a:lnTo>
                    <a:pt x="25400" y="38100"/>
                  </a:lnTo>
                  <a:lnTo>
                    <a:pt x="25400" y="0"/>
                  </a:lnTo>
                  <a:close/>
                </a:path>
                <a:path w="203200" h="38100">
                  <a:moveTo>
                    <a:pt x="177802" y="0"/>
                  </a:moveTo>
                  <a:lnTo>
                    <a:pt x="177802" y="38100"/>
                  </a:lnTo>
                  <a:lnTo>
                    <a:pt x="203202" y="19050"/>
                  </a:lnTo>
                  <a:lnTo>
                    <a:pt x="177802" y="0"/>
                  </a:lnTo>
                  <a:close/>
                </a:path>
              </a:pathLst>
            </a:custGeom>
            <a:solidFill>
              <a:srgbClr val="CCCCCC"/>
            </a:solidFill>
          </p:spPr>
          <p:txBody>
            <a:bodyPr wrap="square" lIns="0" tIns="0" rIns="0" bIns="0" rtlCol="0"/>
            <a:lstStyle/>
            <a:p>
              <a:endParaRPr/>
            </a:p>
          </p:txBody>
        </p:sp>
        <p:sp>
          <p:nvSpPr>
            <p:cNvPr id="15" name="object 15"/>
            <p:cNvSpPr/>
            <p:nvPr/>
          </p:nvSpPr>
          <p:spPr>
            <a:xfrm>
              <a:off x="5030610" y="3089414"/>
              <a:ext cx="50800" cy="12700"/>
            </a:xfrm>
            <a:custGeom>
              <a:avLst/>
              <a:gdLst/>
              <a:ahLst/>
              <a:cxnLst/>
              <a:rect l="l" t="t" r="r" b="b"/>
              <a:pathLst>
                <a:path w="50800" h="12700">
                  <a:moveTo>
                    <a:pt x="0" y="0"/>
                  </a:moveTo>
                  <a:lnTo>
                    <a:pt x="38100" y="0"/>
                  </a:lnTo>
                </a:path>
                <a:path w="50800" h="12700">
                  <a:moveTo>
                    <a:pt x="12700" y="12700"/>
                  </a:moveTo>
                  <a:lnTo>
                    <a:pt x="50800" y="12700"/>
                  </a:lnTo>
                </a:path>
              </a:pathLst>
            </a:custGeom>
            <a:ln w="7591">
              <a:solidFill>
                <a:srgbClr val="CCCCCC"/>
              </a:solidFill>
            </a:ln>
          </p:spPr>
          <p:txBody>
            <a:bodyPr wrap="square" lIns="0" tIns="0" rIns="0" bIns="0" rtlCol="0"/>
            <a:lstStyle/>
            <a:p>
              <a:endParaRPr/>
            </a:p>
          </p:txBody>
        </p:sp>
      </p:grpSp>
      <p:sp>
        <p:nvSpPr>
          <p:cNvPr id="16" name="object 16"/>
          <p:cNvSpPr/>
          <p:nvPr/>
        </p:nvSpPr>
        <p:spPr>
          <a:xfrm>
            <a:off x="5301577" y="3051313"/>
            <a:ext cx="50800" cy="50800"/>
          </a:xfrm>
          <a:custGeom>
            <a:avLst/>
            <a:gdLst/>
            <a:ahLst/>
            <a:cxnLst/>
            <a:rect l="l" t="t" r="r" b="b"/>
            <a:pathLst>
              <a:path w="50800" h="50800">
                <a:moveTo>
                  <a:pt x="0" y="0"/>
                </a:moveTo>
                <a:lnTo>
                  <a:pt x="38100" y="0"/>
                </a:lnTo>
              </a:path>
              <a:path w="50800" h="50800">
                <a:moveTo>
                  <a:pt x="12700" y="12700"/>
                </a:moveTo>
                <a:lnTo>
                  <a:pt x="50800" y="12700"/>
                </a:lnTo>
              </a:path>
              <a:path w="50800" h="50800">
                <a:moveTo>
                  <a:pt x="12700" y="25400"/>
                </a:moveTo>
                <a:lnTo>
                  <a:pt x="50800" y="25400"/>
                </a:lnTo>
              </a:path>
              <a:path w="50800" h="50800">
                <a:moveTo>
                  <a:pt x="0" y="38100"/>
                </a:moveTo>
                <a:lnTo>
                  <a:pt x="38100" y="38100"/>
                </a:lnTo>
              </a:path>
              <a:path w="50800" h="50800">
                <a:moveTo>
                  <a:pt x="12700" y="50800"/>
                </a:moveTo>
                <a:lnTo>
                  <a:pt x="50800" y="50800"/>
                </a:lnTo>
              </a:path>
            </a:pathLst>
          </a:custGeom>
          <a:ln w="7591">
            <a:solidFill>
              <a:srgbClr val="999999"/>
            </a:solidFill>
          </a:ln>
        </p:spPr>
        <p:txBody>
          <a:bodyPr wrap="square" lIns="0" tIns="0" rIns="0" bIns="0" rtlCol="0"/>
          <a:lstStyle/>
          <a:p>
            <a:endParaRPr/>
          </a:p>
        </p:txBody>
      </p:sp>
      <p:grpSp>
        <p:nvGrpSpPr>
          <p:cNvPr id="17" name="object 17"/>
          <p:cNvGrpSpPr/>
          <p:nvPr/>
        </p:nvGrpSpPr>
        <p:grpSpPr>
          <a:xfrm>
            <a:off x="5478573" y="3048783"/>
            <a:ext cx="238760" cy="57150"/>
            <a:chOff x="5478573" y="3048783"/>
            <a:chExt cx="238760" cy="57150"/>
          </a:xfrm>
        </p:grpSpPr>
        <p:sp>
          <p:nvSpPr>
            <p:cNvPr id="18" name="object 18"/>
            <p:cNvSpPr/>
            <p:nvPr/>
          </p:nvSpPr>
          <p:spPr>
            <a:xfrm>
              <a:off x="5603025" y="3081794"/>
              <a:ext cx="20320" cy="20320"/>
            </a:xfrm>
            <a:custGeom>
              <a:avLst/>
              <a:gdLst/>
              <a:ahLst/>
              <a:cxnLst/>
              <a:rect l="l" t="t" r="r" b="b"/>
              <a:pathLst>
                <a:path w="20320" h="20319">
                  <a:moveTo>
                    <a:pt x="0" y="0"/>
                  </a:moveTo>
                  <a:lnTo>
                    <a:pt x="20320" y="20320"/>
                  </a:lnTo>
                </a:path>
              </a:pathLst>
            </a:custGeom>
            <a:ln w="7591">
              <a:solidFill>
                <a:srgbClr val="999999"/>
              </a:solidFill>
            </a:ln>
          </p:spPr>
          <p:txBody>
            <a:bodyPr wrap="square" lIns="0" tIns="0" rIns="0" bIns="0" rtlCol="0"/>
            <a:lstStyle/>
            <a:p>
              <a:endParaRPr/>
            </a:p>
          </p:txBody>
        </p:sp>
        <p:sp>
          <p:nvSpPr>
            <p:cNvPr id="19" name="object 19"/>
            <p:cNvSpPr/>
            <p:nvPr/>
          </p:nvSpPr>
          <p:spPr>
            <a:xfrm>
              <a:off x="5575961" y="3055299"/>
              <a:ext cx="30480" cy="30480"/>
            </a:xfrm>
            <a:custGeom>
              <a:avLst/>
              <a:gdLst/>
              <a:ahLst/>
              <a:cxnLst/>
              <a:rect l="l" t="t" r="r" b="b"/>
              <a:pathLst>
                <a:path w="30479" h="30480">
                  <a:moveTo>
                    <a:pt x="30366" y="15183"/>
                  </a:moveTo>
                  <a:lnTo>
                    <a:pt x="30366" y="6797"/>
                  </a:lnTo>
                  <a:lnTo>
                    <a:pt x="23568" y="0"/>
                  </a:lnTo>
                  <a:lnTo>
                    <a:pt x="15183" y="0"/>
                  </a:lnTo>
                  <a:lnTo>
                    <a:pt x="6797" y="0"/>
                  </a:lnTo>
                  <a:lnTo>
                    <a:pt x="0" y="6797"/>
                  </a:lnTo>
                  <a:lnTo>
                    <a:pt x="0" y="15183"/>
                  </a:lnTo>
                  <a:lnTo>
                    <a:pt x="0" y="23568"/>
                  </a:lnTo>
                  <a:lnTo>
                    <a:pt x="6797" y="30366"/>
                  </a:lnTo>
                  <a:lnTo>
                    <a:pt x="15183" y="30366"/>
                  </a:lnTo>
                  <a:lnTo>
                    <a:pt x="23568" y="30366"/>
                  </a:lnTo>
                  <a:lnTo>
                    <a:pt x="30366" y="23568"/>
                  </a:lnTo>
                  <a:lnTo>
                    <a:pt x="30366" y="15183"/>
                  </a:lnTo>
                  <a:close/>
                </a:path>
              </a:pathLst>
            </a:custGeom>
            <a:ln w="5060">
              <a:solidFill>
                <a:srgbClr val="999999"/>
              </a:solidFill>
            </a:ln>
          </p:spPr>
          <p:txBody>
            <a:bodyPr wrap="square" lIns="0" tIns="0" rIns="0" bIns="0" rtlCol="0"/>
            <a:lstStyle/>
            <a:p>
              <a:endParaRPr/>
            </a:p>
          </p:txBody>
        </p:sp>
        <p:sp>
          <p:nvSpPr>
            <p:cNvPr id="20" name="object 20"/>
            <p:cNvSpPr/>
            <p:nvPr/>
          </p:nvSpPr>
          <p:spPr>
            <a:xfrm>
              <a:off x="5481104" y="3051313"/>
              <a:ext cx="233679" cy="50800"/>
            </a:xfrm>
            <a:custGeom>
              <a:avLst/>
              <a:gdLst/>
              <a:ahLst/>
              <a:cxnLst/>
              <a:rect l="l" t="t" r="r" b="b"/>
              <a:pathLst>
                <a:path w="233679" h="50800">
                  <a:moveTo>
                    <a:pt x="40640" y="50800"/>
                  </a:moveTo>
                  <a:lnTo>
                    <a:pt x="50400" y="48796"/>
                  </a:lnTo>
                  <a:lnTo>
                    <a:pt x="58488" y="43339"/>
                  </a:lnTo>
                  <a:lnTo>
                    <a:pt x="64002" y="35262"/>
                  </a:lnTo>
                  <a:lnTo>
                    <a:pt x="66040" y="25400"/>
                  </a:lnTo>
                  <a:lnTo>
                    <a:pt x="64036" y="15537"/>
                  </a:lnTo>
                  <a:lnTo>
                    <a:pt x="58579" y="7461"/>
                  </a:lnTo>
                  <a:lnTo>
                    <a:pt x="50502" y="2004"/>
                  </a:lnTo>
                  <a:lnTo>
                    <a:pt x="40640" y="0"/>
                  </a:lnTo>
                  <a:lnTo>
                    <a:pt x="30778" y="2004"/>
                  </a:lnTo>
                  <a:lnTo>
                    <a:pt x="22701" y="7461"/>
                  </a:lnTo>
                  <a:lnTo>
                    <a:pt x="17244" y="15537"/>
                  </a:lnTo>
                  <a:lnTo>
                    <a:pt x="15240" y="25400"/>
                  </a:lnTo>
                </a:path>
                <a:path w="233679" h="50800">
                  <a:moveTo>
                    <a:pt x="30480" y="17780"/>
                  </a:moveTo>
                  <a:lnTo>
                    <a:pt x="15240" y="30480"/>
                  </a:lnTo>
                  <a:lnTo>
                    <a:pt x="0" y="17780"/>
                  </a:lnTo>
                </a:path>
                <a:path w="233679" h="50800">
                  <a:moveTo>
                    <a:pt x="193042" y="50800"/>
                  </a:moveTo>
                  <a:lnTo>
                    <a:pt x="183179" y="48796"/>
                  </a:lnTo>
                  <a:lnTo>
                    <a:pt x="175103" y="43339"/>
                  </a:lnTo>
                  <a:lnTo>
                    <a:pt x="169646" y="35262"/>
                  </a:lnTo>
                  <a:lnTo>
                    <a:pt x="167642" y="25400"/>
                  </a:lnTo>
                  <a:lnTo>
                    <a:pt x="169646" y="15537"/>
                  </a:lnTo>
                  <a:lnTo>
                    <a:pt x="175103" y="7461"/>
                  </a:lnTo>
                  <a:lnTo>
                    <a:pt x="183179" y="2004"/>
                  </a:lnTo>
                  <a:lnTo>
                    <a:pt x="193042" y="0"/>
                  </a:lnTo>
                  <a:lnTo>
                    <a:pt x="202904" y="2004"/>
                  </a:lnTo>
                  <a:lnTo>
                    <a:pt x="210981" y="7461"/>
                  </a:lnTo>
                  <a:lnTo>
                    <a:pt x="216438" y="15537"/>
                  </a:lnTo>
                  <a:lnTo>
                    <a:pt x="218442" y="25400"/>
                  </a:lnTo>
                </a:path>
                <a:path w="233679" h="50800">
                  <a:moveTo>
                    <a:pt x="233682" y="17780"/>
                  </a:moveTo>
                  <a:lnTo>
                    <a:pt x="218442" y="30480"/>
                  </a:lnTo>
                  <a:lnTo>
                    <a:pt x="203202" y="17780"/>
                  </a:lnTo>
                </a:path>
              </a:pathLst>
            </a:custGeom>
            <a:ln w="5060">
              <a:solidFill>
                <a:srgbClr val="999999"/>
              </a:solidFill>
            </a:ln>
          </p:spPr>
          <p:txBody>
            <a:bodyPr wrap="square" lIns="0" tIns="0" rIns="0" bIns="0" rtlCol="0"/>
            <a:lstStyle/>
            <a:p>
              <a:endParaRPr/>
            </a:p>
          </p:txBody>
        </p:sp>
      </p:grpSp>
      <p:grpSp>
        <p:nvGrpSpPr>
          <p:cNvPr id="21" name="object 21"/>
          <p:cNvGrpSpPr/>
          <p:nvPr/>
        </p:nvGrpSpPr>
        <p:grpSpPr>
          <a:xfrm>
            <a:off x="0" y="25"/>
            <a:ext cx="5760085" cy="191770"/>
            <a:chOff x="0" y="25"/>
            <a:chExt cx="5760085" cy="191770"/>
          </a:xfrm>
        </p:grpSpPr>
        <p:sp>
          <p:nvSpPr>
            <p:cNvPr id="22" name="object 22"/>
            <p:cNvSpPr/>
            <p:nvPr/>
          </p:nvSpPr>
          <p:spPr>
            <a:xfrm>
              <a:off x="0" y="25"/>
              <a:ext cx="5760085" cy="191770"/>
            </a:xfrm>
            <a:custGeom>
              <a:avLst/>
              <a:gdLst/>
              <a:ahLst/>
              <a:cxnLst/>
              <a:rect l="l" t="t" r="r" b="b"/>
              <a:pathLst>
                <a:path w="5760085" h="191770">
                  <a:moveTo>
                    <a:pt x="5759996" y="0"/>
                  </a:moveTo>
                  <a:lnTo>
                    <a:pt x="0" y="0"/>
                  </a:lnTo>
                  <a:lnTo>
                    <a:pt x="0" y="191325"/>
                  </a:lnTo>
                  <a:lnTo>
                    <a:pt x="5759996" y="191325"/>
                  </a:lnTo>
                  <a:lnTo>
                    <a:pt x="5759996" y="0"/>
                  </a:lnTo>
                  <a:close/>
                </a:path>
              </a:pathLst>
            </a:custGeom>
            <a:solidFill>
              <a:srgbClr val="B2B2B2"/>
            </a:solidFill>
          </p:spPr>
          <p:txBody>
            <a:bodyPr wrap="square" lIns="0" tIns="0" rIns="0" bIns="0" rtlCol="0"/>
            <a:lstStyle/>
            <a:p>
              <a:endParaRPr/>
            </a:p>
          </p:txBody>
        </p:sp>
        <p:sp>
          <p:nvSpPr>
            <p:cNvPr id="23" name="object 23"/>
            <p:cNvSpPr/>
            <p:nvPr/>
          </p:nvSpPr>
          <p:spPr>
            <a:xfrm>
              <a:off x="12065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4" name="object 24"/>
            <p:cNvSpPr/>
            <p:nvPr/>
          </p:nvSpPr>
          <p:spPr>
            <a:xfrm>
              <a:off x="1710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5" name="object 25"/>
            <p:cNvSpPr/>
            <p:nvPr/>
          </p:nvSpPr>
          <p:spPr>
            <a:xfrm>
              <a:off x="221449" y="130050"/>
              <a:ext cx="36195" cy="36195"/>
            </a:xfrm>
            <a:custGeom>
              <a:avLst/>
              <a:gdLst/>
              <a:ahLst/>
              <a:cxnLst/>
              <a:rect l="l" t="t" r="r" b="b"/>
              <a:pathLst>
                <a:path w="36195"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p>
          </p:txBody>
        </p:sp>
        <p:sp>
          <p:nvSpPr>
            <p:cNvPr id="26" name="object 26"/>
            <p:cNvSpPr/>
            <p:nvPr/>
          </p:nvSpPr>
          <p:spPr>
            <a:xfrm>
              <a:off x="2214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7" name="object 27"/>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8" name="object 28"/>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9" name="object 29"/>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grpSp>
      <p:sp>
        <p:nvSpPr>
          <p:cNvPr id="30" name="object 30"/>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latin typeface="Arial"/>
                <a:cs typeface="Arial"/>
                <a:hlinkClick r:id="rId3" action="ppaction://hlinksldjump"/>
              </a:rPr>
              <a:t>Preliminaries</a:t>
            </a:r>
            <a:endParaRPr sz="500">
              <a:latin typeface="Arial"/>
              <a:cs typeface="Arial"/>
            </a:endParaRPr>
          </a:p>
        </p:txBody>
      </p:sp>
      <p:grpSp>
        <p:nvGrpSpPr>
          <p:cNvPr id="31" name="object 31"/>
          <p:cNvGrpSpPr/>
          <p:nvPr/>
        </p:nvGrpSpPr>
        <p:grpSpPr>
          <a:xfrm>
            <a:off x="1169682" y="127510"/>
            <a:ext cx="243204" cy="41275"/>
            <a:chOff x="1169682" y="127510"/>
            <a:chExt cx="243204" cy="41275"/>
          </a:xfrm>
        </p:grpSpPr>
        <p:sp>
          <p:nvSpPr>
            <p:cNvPr id="32" name="object 32"/>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3" name="object 33"/>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4" name="object 34"/>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5" name="object 35"/>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6" name="object 36"/>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37" name="object 37"/>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4" action="ppaction://hlinksldjump"/>
              </a:rPr>
              <a:t>Distribution</a:t>
            </a:r>
            <a:endParaRPr sz="500">
              <a:latin typeface="Arial"/>
              <a:cs typeface="Arial"/>
            </a:endParaRPr>
          </a:p>
        </p:txBody>
      </p:sp>
      <p:grpSp>
        <p:nvGrpSpPr>
          <p:cNvPr id="38" name="object 38"/>
          <p:cNvGrpSpPr/>
          <p:nvPr/>
        </p:nvGrpSpPr>
        <p:grpSpPr>
          <a:xfrm>
            <a:off x="2196020" y="127510"/>
            <a:ext cx="243204" cy="41275"/>
            <a:chOff x="2196020" y="127510"/>
            <a:chExt cx="243204" cy="41275"/>
          </a:xfrm>
        </p:grpSpPr>
        <p:sp>
          <p:nvSpPr>
            <p:cNvPr id="39" name="object 39"/>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0" name="object 40"/>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1" name="object 41"/>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2" name="object 42"/>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3" name="object 43"/>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44" name="object 44"/>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5" action="ppaction://hlinksldjump"/>
              </a:rPr>
              <a:t>Forms</a:t>
            </a:r>
            <a:r>
              <a:rPr sz="500" spc="25" dirty="0">
                <a:solidFill>
                  <a:srgbClr val="595959"/>
                </a:solidFill>
                <a:latin typeface="Arial"/>
                <a:cs typeface="Arial"/>
                <a:hlinkClick r:id="rId5" action="ppaction://hlinksldjump"/>
              </a:rPr>
              <a:t> </a:t>
            </a:r>
            <a:r>
              <a:rPr sz="500" spc="60" dirty="0">
                <a:solidFill>
                  <a:srgbClr val="595959"/>
                </a:solidFill>
                <a:latin typeface="Arial"/>
                <a:cs typeface="Arial"/>
                <a:hlinkClick r:id="rId5" action="ppaction://hlinksldjump"/>
              </a:rPr>
              <a:t>&amp;</a:t>
            </a:r>
            <a:r>
              <a:rPr sz="500" spc="30" dirty="0">
                <a:solidFill>
                  <a:srgbClr val="595959"/>
                </a:solidFill>
                <a:latin typeface="Arial"/>
                <a:cs typeface="Arial"/>
                <a:hlinkClick r:id="rId5" action="ppaction://hlinksldjump"/>
              </a:rPr>
              <a:t> </a:t>
            </a:r>
            <a:r>
              <a:rPr sz="500" spc="-10" dirty="0">
                <a:solidFill>
                  <a:srgbClr val="595959"/>
                </a:solidFill>
                <a:latin typeface="Arial"/>
                <a:cs typeface="Arial"/>
                <a:hlinkClick r:id="rId5" action="ppaction://hlinksldjump"/>
              </a:rPr>
              <a:t>functions</a:t>
            </a:r>
            <a:endParaRPr sz="500">
              <a:latin typeface="Arial"/>
              <a:cs typeface="Arial"/>
            </a:endParaRPr>
          </a:p>
        </p:txBody>
      </p:sp>
      <p:grpSp>
        <p:nvGrpSpPr>
          <p:cNvPr id="45" name="object 45"/>
          <p:cNvGrpSpPr/>
          <p:nvPr/>
        </p:nvGrpSpPr>
        <p:grpSpPr>
          <a:xfrm>
            <a:off x="3411118" y="127510"/>
            <a:ext cx="92075" cy="41275"/>
            <a:chOff x="3411118" y="127510"/>
            <a:chExt cx="92075" cy="41275"/>
          </a:xfrm>
        </p:grpSpPr>
        <p:sp>
          <p:nvSpPr>
            <p:cNvPr id="46" name="object 46"/>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7" name="object 47"/>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48" name="object 48"/>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6" action="ppaction://hlinksldjump"/>
              </a:rPr>
              <a:t>Wrap-</a:t>
            </a:r>
            <a:r>
              <a:rPr sz="500" spc="-25" dirty="0">
                <a:solidFill>
                  <a:srgbClr val="595959"/>
                </a:solidFill>
                <a:latin typeface="Arial"/>
                <a:cs typeface="Arial"/>
                <a:hlinkClick r:id="rId6" action="ppaction://hlinksldjump"/>
              </a:rPr>
              <a:t>up</a:t>
            </a:r>
            <a:endParaRPr sz="500">
              <a:latin typeface="Arial"/>
              <a:cs typeface="Arial"/>
            </a:endParaRPr>
          </a:p>
        </p:txBody>
      </p:sp>
      <p:sp>
        <p:nvSpPr>
          <p:cNvPr id="49" name="object 49"/>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solidFill>
                  <a:srgbClr val="595959"/>
                </a:solidFill>
                <a:latin typeface="Arial"/>
                <a:cs typeface="Arial"/>
                <a:hlinkClick r:id="rId7" action="ppaction://hlinksldjump"/>
              </a:rPr>
              <a:t>References</a:t>
            </a:r>
            <a:endParaRPr sz="500">
              <a:latin typeface="Arial"/>
              <a:cs typeface="Arial"/>
            </a:endParaRPr>
          </a:p>
        </p:txBody>
      </p:sp>
      <p:grpSp>
        <p:nvGrpSpPr>
          <p:cNvPr id="50" name="object 50"/>
          <p:cNvGrpSpPr/>
          <p:nvPr/>
        </p:nvGrpSpPr>
        <p:grpSpPr>
          <a:xfrm>
            <a:off x="5340803" y="127519"/>
            <a:ext cx="243204" cy="41275"/>
            <a:chOff x="5340803" y="127519"/>
            <a:chExt cx="243204" cy="41275"/>
          </a:xfrm>
        </p:grpSpPr>
        <p:sp>
          <p:nvSpPr>
            <p:cNvPr id="51" name="object 51"/>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2" name="object 52"/>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3" name="object 53"/>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4" name="object 54"/>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5" name="object 55"/>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56" name="object 56"/>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8" action="ppaction://hlinksldjump"/>
              </a:rPr>
              <a:t>Extra</a:t>
            </a:r>
            <a:r>
              <a:rPr sz="500" spc="55" dirty="0">
                <a:solidFill>
                  <a:srgbClr val="595959"/>
                </a:solidFill>
                <a:latin typeface="Arial"/>
                <a:cs typeface="Arial"/>
                <a:hlinkClick r:id="rId8" action="ppaction://hlinksldjump"/>
              </a:rPr>
              <a:t> </a:t>
            </a:r>
            <a:r>
              <a:rPr sz="500" spc="-10" dirty="0">
                <a:solidFill>
                  <a:srgbClr val="595959"/>
                </a:solidFill>
                <a:latin typeface="Arial"/>
                <a:cs typeface="Arial"/>
                <a:hlinkClick r:id="rId8" action="ppaction://hlinksldjump"/>
              </a:rPr>
              <a:t>slides</a:t>
            </a:r>
            <a:endParaRPr sz="500">
              <a:latin typeface="Arial"/>
              <a:cs typeface="Arial"/>
            </a:endParaRPr>
          </a:p>
        </p:txBody>
      </p:sp>
      <p:sp>
        <p:nvSpPr>
          <p:cNvPr id="57" name="object 57"/>
          <p:cNvSpPr txBox="1"/>
          <p:nvPr/>
        </p:nvSpPr>
        <p:spPr>
          <a:xfrm>
            <a:off x="95299" y="251305"/>
            <a:ext cx="3293009" cy="232756"/>
          </a:xfrm>
          <a:prstGeom prst="rect">
            <a:avLst/>
          </a:prstGeom>
        </p:spPr>
        <p:txBody>
          <a:bodyPr vert="horz" wrap="square" lIns="0" tIns="17145" rIns="0" bIns="0" rtlCol="0">
            <a:spAutoFit/>
          </a:bodyPr>
          <a:lstStyle/>
          <a:p>
            <a:pPr marL="12700">
              <a:lnSpc>
                <a:spcPct val="100000"/>
              </a:lnSpc>
              <a:spcBef>
                <a:spcPts val="135"/>
              </a:spcBef>
            </a:pPr>
            <a:r>
              <a:rPr sz="1400" dirty="0">
                <a:solidFill>
                  <a:srgbClr val="1F457C"/>
                </a:solidFill>
                <a:latin typeface="Arial" panose="020B0604020202020204" pitchFamily="34" charset="0"/>
                <a:cs typeface="Arial" panose="020B0604020202020204" pitchFamily="34" charset="0"/>
              </a:rPr>
              <a:t>LV</a:t>
            </a:r>
            <a:r>
              <a:rPr sz="1400" spc="-15" dirty="0">
                <a:solidFill>
                  <a:srgbClr val="1F457C"/>
                </a:solidFill>
                <a:latin typeface="Arial" panose="020B0604020202020204" pitchFamily="34" charset="0"/>
                <a:cs typeface="Arial" panose="020B0604020202020204" pitchFamily="34" charset="0"/>
              </a:rPr>
              <a:t> </a:t>
            </a:r>
            <a:r>
              <a:rPr sz="1400" spc="-30" dirty="0">
                <a:solidFill>
                  <a:srgbClr val="1F457C"/>
                </a:solidFill>
                <a:latin typeface="Arial" panose="020B0604020202020204" pitchFamily="34" charset="0"/>
                <a:cs typeface="Arial" panose="020B0604020202020204" pitchFamily="34" charset="0"/>
              </a:rPr>
              <a:t>and</a:t>
            </a:r>
            <a:r>
              <a:rPr sz="1400" spc="-5" dirty="0">
                <a:solidFill>
                  <a:srgbClr val="1F457C"/>
                </a:solidFill>
                <a:latin typeface="Arial" panose="020B0604020202020204" pitchFamily="34" charset="0"/>
                <a:cs typeface="Arial" panose="020B0604020202020204" pitchFamily="34" charset="0"/>
              </a:rPr>
              <a:t> </a:t>
            </a:r>
            <a:r>
              <a:rPr sz="1400" spc="75" dirty="0">
                <a:solidFill>
                  <a:srgbClr val="1F457C"/>
                </a:solidFill>
                <a:latin typeface="Arial" panose="020B0604020202020204" pitchFamily="34" charset="0"/>
                <a:cs typeface="Arial" panose="020B0604020202020204" pitchFamily="34" charset="0"/>
              </a:rPr>
              <a:t>CV</a:t>
            </a:r>
            <a:r>
              <a:rPr sz="1400" spc="-5" dirty="0">
                <a:solidFill>
                  <a:srgbClr val="1F457C"/>
                </a:solidFill>
                <a:latin typeface="Arial" panose="020B0604020202020204" pitchFamily="34" charset="0"/>
                <a:cs typeface="Arial" panose="020B0604020202020204" pitchFamily="34" charset="0"/>
              </a:rPr>
              <a:t> </a:t>
            </a:r>
            <a:r>
              <a:rPr sz="1400" dirty="0">
                <a:solidFill>
                  <a:srgbClr val="1F457C"/>
                </a:solidFill>
                <a:latin typeface="Arial" panose="020B0604020202020204" pitchFamily="34" charset="0"/>
                <a:cs typeface="Arial" panose="020B0604020202020204" pitchFamily="34" charset="0"/>
              </a:rPr>
              <a:t>in</a:t>
            </a:r>
            <a:r>
              <a:rPr sz="1400" spc="-5" dirty="0">
                <a:solidFill>
                  <a:srgbClr val="1F457C"/>
                </a:solidFill>
                <a:latin typeface="Arial" panose="020B0604020202020204" pitchFamily="34" charset="0"/>
                <a:cs typeface="Arial" panose="020B0604020202020204" pitchFamily="34" charset="0"/>
              </a:rPr>
              <a:t> </a:t>
            </a:r>
            <a:r>
              <a:rPr sz="1400" spc="-20" dirty="0">
                <a:solidFill>
                  <a:srgbClr val="1F457C"/>
                </a:solidFill>
                <a:latin typeface="Arial" panose="020B0604020202020204" pitchFamily="34" charset="0"/>
                <a:cs typeface="Arial" panose="020B0604020202020204" pitchFamily="34" charset="0"/>
              </a:rPr>
              <a:t>Tatana</a:t>
            </a:r>
            <a:r>
              <a:rPr sz="1400" spc="-10" dirty="0">
                <a:solidFill>
                  <a:srgbClr val="1F457C"/>
                </a:solidFill>
                <a:latin typeface="Arial" panose="020B0604020202020204" pitchFamily="34" charset="0"/>
                <a:cs typeface="Arial" panose="020B0604020202020204" pitchFamily="34" charset="0"/>
              </a:rPr>
              <a:t> </a:t>
            </a:r>
            <a:r>
              <a:rPr sz="1400" spc="-25" dirty="0">
                <a:solidFill>
                  <a:srgbClr val="1F457C"/>
                </a:solidFill>
                <a:latin typeface="Arial" panose="020B0604020202020204" pitchFamily="34" charset="0"/>
                <a:cs typeface="Arial" panose="020B0604020202020204" pitchFamily="34" charset="0"/>
              </a:rPr>
              <a:t>(Pivot-</a:t>
            </a:r>
            <a:r>
              <a:rPr sz="1400" spc="-10" dirty="0">
                <a:solidFill>
                  <a:srgbClr val="1F457C"/>
                </a:solidFill>
                <a:latin typeface="Arial" panose="020B0604020202020204" pitchFamily="34" charset="0"/>
                <a:cs typeface="Arial" panose="020B0604020202020204" pitchFamily="34" charset="0"/>
              </a:rPr>
              <a:t>Selecting)</a:t>
            </a:r>
            <a:endParaRPr sz="1400" dirty="0">
              <a:latin typeface="Arial" panose="020B0604020202020204" pitchFamily="34" charset="0"/>
              <a:cs typeface="Arial" panose="020B0604020202020204" pitchFamily="34" charset="0"/>
            </a:endParaRPr>
          </a:p>
        </p:txBody>
      </p:sp>
      <p:sp>
        <p:nvSpPr>
          <p:cNvPr id="58" name="object 58"/>
          <p:cNvSpPr txBox="1"/>
          <p:nvPr/>
        </p:nvSpPr>
        <p:spPr>
          <a:xfrm>
            <a:off x="347294" y="684619"/>
            <a:ext cx="3450006" cy="490134"/>
          </a:xfrm>
          <a:prstGeom prst="rect">
            <a:avLst/>
          </a:prstGeom>
        </p:spPr>
        <p:txBody>
          <a:bodyPr vert="horz" wrap="square" lIns="0" tIns="67310" rIns="0" bIns="0" rtlCol="0">
            <a:spAutoFit/>
          </a:bodyPr>
          <a:lstStyle/>
          <a:p>
            <a:pPr marL="277495" indent="-264795">
              <a:lnSpc>
                <a:spcPct val="100000"/>
              </a:lnSpc>
              <a:spcBef>
                <a:spcPts val="530"/>
              </a:spcBef>
              <a:buAutoNum type="arabicParenBoth" startAt="2"/>
              <a:tabLst>
                <a:tab pos="277495" algn="l"/>
              </a:tabLst>
            </a:pPr>
            <a:r>
              <a:rPr sz="800" dirty="0">
                <a:latin typeface="Arial" panose="020B0604020202020204" pitchFamily="34" charset="0"/>
                <a:cs typeface="Arial" panose="020B0604020202020204" pitchFamily="34" charset="0"/>
              </a:rPr>
              <a:t>Tatana,</a:t>
            </a:r>
            <a:r>
              <a:rPr sz="800" spc="2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Philippine-</a:t>
            </a:r>
            <a:r>
              <a:rPr sz="800" spc="-10" dirty="0">
                <a:latin typeface="Arial" panose="020B0604020202020204" pitchFamily="34" charset="0"/>
                <a:cs typeface="Arial" panose="020B0604020202020204" pitchFamily="34" charset="0"/>
              </a:rPr>
              <a:t>type</a:t>
            </a:r>
            <a:r>
              <a:rPr sz="800" spc="2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voice</a:t>
            </a:r>
            <a:r>
              <a:rPr sz="800" spc="2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alternations</a:t>
            </a:r>
            <a:endParaRPr sz="800" dirty="0">
              <a:latin typeface="Arial" panose="020B0604020202020204" pitchFamily="34" charset="0"/>
              <a:cs typeface="Arial" panose="020B0604020202020204" pitchFamily="34" charset="0"/>
            </a:endParaRPr>
          </a:p>
          <a:p>
            <a:pPr marL="494030" lvl="1" indent="-217804">
              <a:lnSpc>
                <a:spcPts val="955"/>
              </a:lnSpc>
              <a:spcBef>
                <a:spcPts val="425"/>
              </a:spcBef>
              <a:buFont typeface="Arial"/>
              <a:buAutoNum type="alphaLcPeriod"/>
              <a:tabLst>
                <a:tab pos="494030" algn="l"/>
                <a:tab pos="1334135" algn="l"/>
                <a:tab pos="1798955" algn="l"/>
                <a:tab pos="2038350" algn="l"/>
                <a:tab pos="2872105" algn="l"/>
              </a:tabLst>
            </a:pPr>
            <a:r>
              <a:rPr sz="800" i="1" u="sng" spc="-20" dirty="0">
                <a:uFill>
                  <a:solidFill>
                    <a:srgbClr val="000000"/>
                  </a:solidFill>
                </a:uFill>
                <a:latin typeface="Arial" panose="020B0604020202020204" pitchFamily="34" charset="0"/>
                <a:cs typeface="Arial" panose="020B0604020202020204" pitchFamily="34" charset="0"/>
              </a:rPr>
              <a:t>Naka</a:t>
            </a:r>
            <a:r>
              <a:rPr sz="800" i="1" spc="-20" dirty="0">
                <a:latin typeface="Arial" panose="020B0604020202020204" pitchFamily="34" charset="0"/>
                <a:cs typeface="Arial" panose="020B0604020202020204" pitchFamily="34" charset="0"/>
              </a:rPr>
              <a:t>-bali</a:t>
            </a:r>
            <a:r>
              <a:rPr sz="800" i="1" dirty="0">
                <a:latin typeface="Arial" panose="020B0604020202020204" pitchFamily="34" charset="0"/>
                <a:cs typeface="Arial" panose="020B0604020202020204" pitchFamily="34" charset="0"/>
              </a:rPr>
              <a:t>	</a:t>
            </a:r>
            <a:r>
              <a:rPr lang="en-US" sz="800" i="1" dirty="0">
                <a:latin typeface="Arial" panose="020B0604020202020204" pitchFamily="34" charset="0"/>
                <a:cs typeface="Arial" panose="020B0604020202020204" pitchFamily="34" charset="0"/>
              </a:rPr>
              <a:t>  </a:t>
            </a:r>
            <a:r>
              <a:rPr sz="800" i="1" spc="-25" dirty="0" err="1">
                <a:solidFill>
                  <a:srgbClr val="EB7946"/>
                </a:solidFill>
                <a:latin typeface="Arial" panose="020B0604020202020204" pitchFamily="34" charset="0"/>
                <a:cs typeface="Arial" panose="020B0604020202020204" pitchFamily="34" charset="0"/>
              </a:rPr>
              <a:t>aku</a:t>
            </a:r>
            <a:r>
              <a:rPr sz="800" i="1" dirty="0">
                <a:solidFill>
                  <a:srgbClr val="EB7946"/>
                </a:solidFill>
                <a:latin typeface="Arial" panose="020B0604020202020204" pitchFamily="34" charset="0"/>
                <a:cs typeface="Arial" panose="020B0604020202020204" pitchFamily="34" charset="0"/>
              </a:rPr>
              <a:t>	</a:t>
            </a:r>
            <a:r>
              <a:rPr lang="en-US" sz="800" i="1" dirty="0">
                <a:solidFill>
                  <a:srgbClr val="EB7946"/>
                </a:solidFill>
                <a:latin typeface="Arial" panose="020B0604020202020204" pitchFamily="34" charset="0"/>
                <a:cs typeface="Arial" panose="020B0604020202020204" pitchFamily="34" charset="0"/>
              </a:rPr>
              <a:t> </a:t>
            </a:r>
            <a:r>
              <a:rPr sz="800" i="1" spc="-25" dirty="0">
                <a:latin typeface="Arial" panose="020B0604020202020204" pitchFamily="34" charset="0"/>
                <a:cs typeface="Arial" panose="020B0604020202020204" pitchFamily="34" charset="0"/>
              </a:rPr>
              <a:t>do</a:t>
            </a:r>
            <a:r>
              <a:rPr sz="800" i="1" dirty="0">
                <a:latin typeface="Arial" panose="020B0604020202020204" pitchFamily="34" charset="0"/>
                <a:cs typeface="Arial" panose="020B0604020202020204" pitchFamily="34" charset="0"/>
              </a:rPr>
              <a:t>	</a:t>
            </a:r>
            <a:r>
              <a:rPr lang="en-US" sz="800" i="1"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kana’</a:t>
            </a:r>
            <a:r>
              <a:rPr sz="800" i="1" spc="22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sino</a:t>
            </a:r>
            <a:r>
              <a:rPr sz="800" i="1" spc="185" dirty="0">
                <a:latin typeface="Arial" panose="020B0604020202020204" pitchFamily="34" charset="0"/>
                <a:cs typeface="Arial" panose="020B0604020202020204" pitchFamily="34" charset="0"/>
              </a:rPr>
              <a:t>  </a:t>
            </a:r>
            <a:r>
              <a:rPr sz="800" i="1" spc="-25" dirty="0">
                <a:latin typeface="Arial" panose="020B0604020202020204" pitchFamily="34" charset="0"/>
                <a:cs typeface="Arial" panose="020B0604020202020204" pitchFamily="34" charset="0"/>
              </a:rPr>
              <a:t>do</a:t>
            </a:r>
            <a:r>
              <a:rPr sz="800" i="1" dirty="0">
                <a:latin typeface="Arial" panose="020B0604020202020204" pitchFamily="34" charset="0"/>
                <a:cs typeface="Arial" panose="020B0604020202020204" pitchFamily="34" charset="0"/>
              </a:rPr>
              <a:t>	</a:t>
            </a:r>
            <a:r>
              <a:rPr lang="en-US" sz="800" i="1"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pasar.</a:t>
            </a:r>
            <a:endParaRPr sz="800" dirty="0">
              <a:latin typeface="Arial" panose="020B0604020202020204" pitchFamily="34" charset="0"/>
              <a:cs typeface="Arial" panose="020B0604020202020204" pitchFamily="34" charset="0"/>
            </a:endParaRPr>
          </a:p>
          <a:p>
            <a:pPr marL="494030">
              <a:lnSpc>
                <a:spcPts val="955"/>
              </a:lnSpc>
              <a:tabLst>
                <a:tab pos="2342515" algn="l"/>
              </a:tabLst>
            </a:pPr>
            <a:r>
              <a:rPr sz="800" cap="small" spc="50" dirty="0">
                <a:latin typeface="Arial" panose="020B0604020202020204" pitchFamily="34" charset="0"/>
                <a:cs typeface="Arial" panose="020B0604020202020204" pitchFamily="34" charset="0"/>
              </a:rPr>
              <a:t>av.nvol.pst</a:t>
            </a:r>
            <a:r>
              <a:rPr sz="800" spc="50" dirty="0">
                <a:latin typeface="Arial" panose="020B0604020202020204" pitchFamily="34" charset="0"/>
                <a:cs typeface="Arial" panose="020B0604020202020204" pitchFamily="34" charset="0"/>
              </a:rPr>
              <a:t>-</a:t>
            </a:r>
            <a:r>
              <a:rPr sz="800" dirty="0">
                <a:latin typeface="Arial" panose="020B0604020202020204" pitchFamily="34" charset="0"/>
                <a:cs typeface="Arial" panose="020B0604020202020204" pitchFamily="34" charset="0"/>
              </a:rPr>
              <a:t>buy</a:t>
            </a:r>
            <a:r>
              <a:rPr sz="800" spc="33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1</a:t>
            </a:r>
            <a:r>
              <a:rPr sz="800" cap="small" dirty="0">
                <a:latin typeface="Arial" panose="020B0604020202020204" pitchFamily="34" charset="0"/>
                <a:cs typeface="Arial" panose="020B0604020202020204" pitchFamily="34" charset="0"/>
              </a:rPr>
              <a:t>sg.nom</a:t>
            </a:r>
            <a:r>
              <a:rPr sz="800" spc="350" dirty="0">
                <a:latin typeface="Arial" panose="020B0604020202020204" pitchFamily="34" charset="0"/>
                <a:cs typeface="Arial" panose="020B0604020202020204" pitchFamily="34" charset="0"/>
              </a:rPr>
              <a:t> </a:t>
            </a:r>
            <a:r>
              <a:rPr sz="800" cap="small" spc="75" dirty="0">
                <a:latin typeface="Arial" panose="020B0604020202020204" pitchFamily="34" charset="0"/>
                <a:cs typeface="Arial" panose="020B0604020202020204" pitchFamily="34" charset="0"/>
              </a:rPr>
              <a:t>dat</a:t>
            </a:r>
            <a:r>
              <a:rPr sz="800" spc="355"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fish</a:t>
            </a:r>
            <a:r>
              <a:rPr sz="800" dirty="0">
                <a:latin typeface="Arial" panose="020B0604020202020204" pitchFamily="34" charset="0"/>
                <a:cs typeface="Arial" panose="020B0604020202020204" pitchFamily="34" charset="0"/>
              </a:rPr>
              <a:t>	</a:t>
            </a:r>
            <a:r>
              <a:rPr lang="en-US" sz="80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there</a:t>
            </a:r>
            <a:r>
              <a:rPr sz="800" spc="245" dirty="0">
                <a:latin typeface="Arial" panose="020B0604020202020204" pitchFamily="34" charset="0"/>
                <a:cs typeface="Arial" panose="020B0604020202020204" pitchFamily="34" charset="0"/>
              </a:rPr>
              <a:t> </a:t>
            </a:r>
            <a:r>
              <a:rPr sz="800" cap="small" spc="75" dirty="0">
                <a:latin typeface="Arial" panose="020B0604020202020204" pitchFamily="34" charset="0"/>
                <a:cs typeface="Arial" panose="020B0604020202020204" pitchFamily="34" charset="0"/>
              </a:rPr>
              <a:t>dat</a:t>
            </a:r>
            <a:r>
              <a:rPr sz="800" spc="27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market</a:t>
            </a:r>
            <a:endParaRPr sz="800" dirty="0">
              <a:latin typeface="Arial" panose="020B0604020202020204" pitchFamily="34" charset="0"/>
              <a:cs typeface="Arial" panose="020B0604020202020204" pitchFamily="34" charset="0"/>
            </a:endParaRPr>
          </a:p>
        </p:txBody>
      </p:sp>
      <p:sp>
        <p:nvSpPr>
          <p:cNvPr id="59" name="object 59"/>
          <p:cNvSpPr txBox="1"/>
          <p:nvPr/>
        </p:nvSpPr>
        <p:spPr>
          <a:xfrm>
            <a:off x="828802" y="1240572"/>
            <a:ext cx="2023110" cy="135293"/>
          </a:xfrm>
          <a:prstGeom prst="rect">
            <a:avLst/>
          </a:prstGeom>
        </p:spPr>
        <p:txBody>
          <a:bodyPr vert="horz" wrap="square" lIns="0" tIns="12065" rIns="0" bIns="0" rtlCol="0">
            <a:spAutoFit/>
          </a:bodyPr>
          <a:lstStyle/>
          <a:p>
            <a:pPr marL="12700">
              <a:lnSpc>
                <a:spcPct val="100000"/>
              </a:lnSpc>
              <a:spcBef>
                <a:spcPts val="95"/>
              </a:spcBef>
            </a:pPr>
            <a:r>
              <a:rPr sz="800" dirty="0">
                <a:latin typeface="Arial" panose="020B0604020202020204" pitchFamily="34" charset="0"/>
                <a:cs typeface="Arial" panose="020B0604020202020204" pitchFamily="34" charset="0"/>
              </a:rPr>
              <a:t>‘</a:t>
            </a:r>
            <a:r>
              <a:rPr sz="800" dirty="0">
                <a:solidFill>
                  <a:srgbClr val="EB7946"/>
                </a:solidFill>
                <a:latin typeface="Arial" panose="020B0604020202020204" pitchFamily="34" charset="0"/>
                <a:cs typeface="Arial" panose="020B0604020202020204" pitchFamily="34" charset="0"/>
              </a:rPr>
              <a:t>I</a:t>
            </a:r>
            <a:r>
              <a:rPr sz="800" spc="40" dirty="0">
                <a:solidFill>
                  <a:srgbClr val="EB7946"/>
                </a:solidFill>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bought</a:t>
            </a:r>
            <a:r>
              <a:rPr sz="800" spc="4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the</a:t>
            </a:r>
            <a:r>
              <a:rPr sz="800" spc="4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fish</a:t>
            </a:r>
            <a:r>
              <a:rPr sz="800" spc="4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there</a:t>
            </a:r>
            <a:r>
              <a:rPr sz="800" spc="4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at</a:t>
            </a:r>
            <a:r>
              <a:rPr sz="800" spc="4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the</a:t>
            </a:r>
            <a:r>
              <a:rPr sz="800" spc="4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market.’</a:t>
            </a:r>
            <a:r>
              <a:rPr sz="800" spc="140"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(AV)</a:t>
            </a:r>
            <a:endParaRPr sz="800" dirty="0">
              <a:latin typeface="Arial" panose="020B0604020202020204" pitchFamily="34" charset="0"/>
              <a:cs typeface="Arial" panose="020B0604020202020204" pitchFamily="34" charset="0"/>
            </a:endParaRPr>
          </a:p>
        </p:txBody>
      </p:sp>
      <p:sp>
        <p:nvSpPr>
          <p:cNvPr id="60" name="object 60"/>
          <p:cNvSpPr txBox="1"/>
          <p:nvPr/>
        </p:nvSpPr>
        <p:spPr>
          <a:xfrm>
            <a:off x="4603953" y="1240572"/>
            <a:ext cx="808990" cy="135293"/>
          </a:xfrm>
          <a:prstGeom prst="rect">
            <a:avLst/>
          </a:prstGeom>
        </p:spPr>
        <p:txBody>
          <a:bodyPr vert="horz" wrap="square" lIns="0" tIns="12065" rIns="0" bIns="0" rtlCol="0">
            <a:spAutoFit/>
          </a:bodyPr>
          <a:lstStyle/>
          <a:p>
            <a:pPr marL="12700">
              <a:lnSpc>
                <a:spcPct val="100000"/>
              </a:lnSpc>
              <a:spcBef>
                <a:spcPts val="95"/>
              </a:spcBef>
            </a:pPr>
            <a:r>
              <a:rPr sz="800" dirty="0">
                <a:latin typeface="Arial" panose="020B0604020202020204" pitchFamily="34" charset="0"/>
                <a:cs typeface="Arial" panose="020B0604020202020204" pitchFamily="34" charset="0"/>
              </a:rPr>
              <a:t>(</a:t>
            </a:r>
            <a:r>
              <a:rPr sz="800" dirty="0">
                <a:latin typeface="Arial" panose="020B0604020202020204" pitchFamily="34" charset="0"/>
                <a:cs typeface="Arial" panose="020B0604020202020204" pitchFamily="34" charset="0"/>
                <a:hlinkClick r:id="rId7" action="ppaction://hlinksldjump"/>
              </a:rPr>
              <a:t>Dillon</a:t>
            </a:r>
            <a:r>
              <a:rPr sz="800" spc="65" dirty="0">
                <a:latin typeface="Arial" panose="020B0604020202020204" pitchFamily="34" charset="0"/>
                <a:cs typeface="Arial" panose="020B0604020202020204" pitchFamily="34" charset="0"/>
                <a:hlinkClick r:id="rId7" action="ppaction://hlinksldjump"/>
              </a:rPr>
              <a:t> </a:t>
            </a:r>
            <a:r>
              <a:rPr sz="800" dirty="0">
                <a:latin typeface="Arial" panose="020B0604020202020204" pitchFamily="34" charset="0"/>
                <a:cs typeface="Arial" panose="020B0604020202020204" pitchFamily="34" charset="0"/>
                <a:hlinkClick r:id="rId7" action="ppaction://hlinksldjump"/>
              </a:rPr>
              <a:t>1994</a:t>
            </a:r>
            <a:r>
              <a:rPr sz="800" dirty="0">
                <a:latin typeface="Arial" panose="020B0604020202020204" pitchFamily="34" charset="0"/>
                <a:cs typeface="Arial" panose="020B0604020202020204" pitchFamily="34" charset="0"/>
              </a:rPr>
              <a:t>:</a:t>
            </a:r>
            <a:r>
              <a:rPr sz="800" spc="170" dirty="0">
                <a:latin typeface="Arial" panose="020B0604020202020204" pitchFamily="34" charset="0"/>
                <a:cs typeface="Arial" panose="020B0604020202020204" pitchFamily="34" charset="0"/>
              </a:rPr>
              <a:t> </a:t>
            </a:r>
            <a:r>
              <a:rPr sz="800" spc="-25" dirty="0">
                <a:latin typeface="Arial" panose="020B0604020202020204" pitchFamily="34" charset="0"/>
                <a:cs typeface="Arial" panose="020B0604020202020204" pitchFamily="34" charset="0"/>
              </a:rPr>
              <a:t>69)</a:t>
            </a:r>
            <a:endParaRPr sz="800">
              <a:latin typeface="Arial" panose="020B0604020202020204" pitchFamily="34" charset="0"/>
              <a:cs typeface="Arial" panose="020B0604020202020204" pitchFamily="34" charset="0"/>
            </a:endParaRPr>
          </a:p>
        </p:txBody>
      </p:sp>
      <p:sp>
        <p:nvSpPr>
          <p:cNvPr id="61" name="object 61"/>
          <p:cNvSpPr txBox="1"/>
          <p:nvPr/>
        </p:nvSpPr>
        <p:spPr>
          <a:xfrm>
            <a:off x="611187" y="1429612"/>
            <a:ext cx="1715770" cy="267335"/>
          </a:xfrm>
          <a:prstGeom prst="rect">
            <a:avLst/>
          </a:prstGeom>
        </p:spPr>
        <p:txBody>
          <a:bodyPr vert="horz" wrap="square" lIns="0" tIns="12065" rIns="0" bIns="0" rtlCol="0">
            <a:spAutoFit/>
          </a:bodyPr>
          <a:lstStyle/>
          <a:p>
            <a:pPr marR="20320" algn="r">
              <a:lnSpc>
                <a:spcPts val="955"/>
              </a:lnSpc>
              <a:spcBef>
                <a:spcPts val="95"/>
              </a:spcBef>
              <a:tabLst>
                <a:tab pos="217170" algn="l"/>
                <a:tab pos="1048385" algn="l"/>
              </a:tabLst>
            </a:pPr>
            <a:r>
              <a:rPr sz="800" spc="-25" dirty="0">
                <a:latin typeface="Arial" panose="020B0604020202020204" pitchFamily="34" charset="0"/>
                <a:cs typeface="Arial" panose="020B0604020202020204" pitchFamily="34" charset="0"/>
              </a:rPr>
              <a:t>b.</a:t>
            </a:r>
            <a:r>
              <a:rPr sz="800"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Boli-</a:t>
            </a:r>
            <a:r>
              <a:rPr sz="800" i="1" u="sng" dirty="0">
                <a:uFill>
                  <a:solidFill>
                    <a:srgbClr val="000000"/>
                  </a:solidFill>
                </a:uFill>
                <a:latin typeface="Arial" panose="020B0604020202020204" pitchFamily="34" charset="0"/>
                <a:cs typeface="Arial" panose="020B0604020202020204" pitchFamily="34" charset="0"/>
              </a:rPr>
              <a:t>on</a:t>
            </a:r>
            <a:r>
              <a:rPr sz="800" i="1" spc="290" dirty="0">
                <a:latin typeface="Arial" panose="020B0604020202020204" pitchFamily="34" charset="0"/>
                <a:cs typeface="Arial" panose="020B0604020202020204" pitchFamily="34" charset="0"/>
              </a:rPr>
              <a:t> </a:t>
            </a:r>
            <a:r>
              <a:rPr sz="800" i="1" spc="-25" dirty="0">
                <a:latin typeface="Arial" panose="020B0604020202020204" pitchFamily="34" charset="0"/>
                <a:cs typeface="Arial" panose="020B0604020202020204" pitchFamily="34" charset="0"/>
              </a:rPr>
              <a:t>ku</a:t>
            </a:r>
            <a:r>
              <a:rPr sz="800" i="1" dirty="0">
                <a:latin typeface="Arial" panose="020B0604020202020204" pitchFamily="34" charset="0"/>
                <a:cs typeface="Arial" panose="020B0604020202020204" pitchFamily="34" charset="0"/>
              </a:rPr>
              <a:t>	</a:t>
            </a:r>
            <a:r>
              <a:rPr sz="800" i="1" dirty="0">
                <a:solidFill>
                  <a:srgbClr val="EB7946"/>
                </a:solidFill>
                <a:latin typeface="Arial" panose="020B0604020202020204" pitchFamily="34" charset="0"/>
                <a:cs typeface="Arial" panose="020B0604020202020204" pitchFamily="34" charset="0"/>
              </a:rPr>
              <a:t>dudungu’</a:t>
            </a:r>
            <a:r>
              <a:rPr sz="800" i="1" spc="204" dirty="0">
                <a:solidFill>
                  <a:srgbClr val="EB7946"/>
                </a:solidFill>
                <a:latin typeface="Arial" panose="020B0604020202020204" pitchFamily="34" charset="0"/>
                <a:cs typeface="Arial" panose="020B0604020202020204" pitchFamily="34" charset="0"/>
              </a:rPr>
              <a:t> </a:t>
            </a:r>
            <a:r>
              <a:rPr sz="800" i="1" spc="-20" dirty="0">
                <a:solidFill>
                  <a:srgbClr val="EB7946"/>
                </a:solidFill>
                <a:latin typeface="Arial" panose="020B0604020202020204" pitchFamily="34" charset="0"/>
                <a:cs typeface="Arial" panose="020B0604020202020204" pitchFamily="34" charset="0"/>
              </a:rPr>
              <a:t>diti</a:t>
            </a:r>
            <a:endParaRPr sz="800" dirty="0">
              <a:latin typeface="Arial" panose="020B0604020202020204" pitchFamily="34" charset="0"/>
              <a:cs typeface="Arial" panose="020B0604020202020204" pitchFamily="34" charset="0"/>
            </a:endParaRPr>
          </a:p>
          <a:p>
            <a:pPr marR="5080" algn="r">
              <a:lnSpc>
                <a:spcPts val="955"/>
              </a:lnSpc>
              <a:tabLst>
                <a:tab pos="1311275" algn="l"/>
              </a:tabLst>
            </a:pPr>
            <a:r>
              <a:rPr sz="800" cap="small" spc="-10" dirty="0">
                <a:latin typeface="Arial" panose="020B0604020202020204" pitchFamily="34" charset="0"/>
                <a:cs typeface="Arial" panose="020B0604020202020204" pitchFamily="34" charset="0"/>
              </a:rPr>
              <a:t>buy-</a:t>
            </a:r>
            <a:r>
              <a:rPr sz="800" cap="small" dirty="0">
                <a:latin typeface="Arial" panose="020B0604020202020204" pitchFamily="34" charset="0"/>
                <a:cs typeface="Arial" panose="020B0604020202020204" pitchFamily="34" charset="0"/>
              </a:rPr>
              <a:t>pv</a:t>
            </a:r>
            <a:r>
              <a:rPr sz="800" spc="165" dirty="0">
                <a:latin typeface="Arial" panose="020B0604020202020204" pitchFamily="34" charset="0"/>
                <a:cs typeface="Arial" panose="020B0604020202020204" pitchFamily="34" charset="0"/>
              </a:rPr>
              <a:t>  </a:t>
            </a:r>
            <a:r>
              <a:rPr sz="800" cap="small" dirty="0">
                <a:latin typeface="Arial" panose="020B0604020202020204" pitchFamily="34" charset="0"/>
                <a:cs typeface="Arial" panose="020B0604020202020204" pitchFamily="34" charset="0"/>
              </a:rPr>
              <a:t>1sg.gen</a:t>
            </a:r>
            <a:r>
              <a:rPr sz="800" cap="small" spc="459"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banana</a:t>
            </a:r>
            <a:r>
              <a:rPr sz="800"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this</a:t>
            </a:r>
            <a:endParaRPr sz="800" dirty="0">
              <a:latin typeface="Arial" panose="020B0604020202020204" pitchFamily="34" charset="0"/>
              <a:cs typeface="Arial" panose="020B0604020202020204" pitchFamily="34" charset="0"/>
            </a:endParaRPr>
          </a:p>
        </p:txBody>
      </p:sp>
      <p:sp>
        <p:nvSpPr>
          <p:cNvPr id="62" name="object 62"/>
          <p:cNvSpPr txBox="1"/>
          <p:nvPr/>
        </p:nvSpPr>
        <p:spPr>
          <a:xfrm>
            <a:off x="828802" y="1754275"/>
            <a:ext cx="1572260" cy="135293"/>
          </a:xfrm>
          <a:prstGeom prst="rect">
            <a:avLst/>
          </a:prstGeom>
        </p:spPr>
        <p:txBody>
          <a:bodyPr vert="horz" wrap="square" lIns="0" tIns="12065" rIns="0" bIns="0" rtlCol="0">
            <a:spAutoFit/>
          </a:bodyPr>
          <a:lstStyle/>
          <a:p>
            <a:pPr marL="12700">
              <a:lnSpc>
                <a:spcPct val="100000"/>
              </a:lnSpc>
              <a:spcBef>
                <a:spcPts val="95"/>
              </a:spcBef>
            </a:pPr>
            <a:r>
              <a:rPr sz="800" dirty="0">
                <a:latin typeface="Arial" panose="020B0604020202020204" pitchFamily="34" charset="0"/>
                <a:cs typeface="Arial" panose="020B0604020202020204" pitchFamily="34" charset="0"/>
              </a:rPr>
              <a:t>‘I</a:t>
            </a:r>
            <a:r>
              <a:rPr sz="800" spc="2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am</a:t>
            </a:r>
            <a:r>
              <a:rPr sz="800" spc="3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buying</a:t>
            </a:r>
            <a:r>
              <a:rPr sz="800" spc="25" dirty="0">
                <a:latin typeface="Arial" panose="020B0604020202020204" pitchFamily="34" charset="0"/>
                <a:cs typeface="Arial" panose="020B0604020202020204" pitchFamily="34" charset="0"/>
              </a:rPr>
              <a:t> </a:t>
            </a:r>
            <a:r>
              <a:rPr sz="800" spc="-20" dirty="0">
                <a:solidFill>
                  <a:srgbClr val="EB7946"/>
                </a:solidFill>
                <a:latin typeface="Arial" panose="020B0604020202020204" pitchFamily="34" charset="0"/>
                <a:cs typeface="Arial" panose="020B0604020202020204" pitchFamily="34" charset="0"/>
              </a:rPr>
              <a:t>these</a:t>
            </a:r>
            <a:r>
              <a:rPr sz="800" spc="30" dirty="0">
                <a:solidFill>
                  <a:srgbClr val="EB7946"/>
                </a:solidFill>
                <a:latin typeface="Arial" panose="020B0604020202020204" pitchFamily="34" charset="0"/>
                <a:cs typeface="Arial" panose="020B0604020202020204" pitchFamily="34" charset="0"/>
              </a:rPr>
              <a:t> </a:t>
            </a:r>
            <a:r>
              <a:rPr sz="800" spc="-25" dirty="0">
                <a:solidFill>
                  <a:srgbClr val="EB7946"/>
                </a:solidFill>
                <a:latin typeface="Arial" panose="020B0604020202020204" pitchFamily="34" charset="0"/>
                <a:cs typeface="Arial" panose="020B0604020202020204" pitchFamily="34" charset="0"/>
              </a:rPr>
              <a:t>bananas</a:t>
            </a:r>
            <a:r>
              <a:rPr sz="800" spc="-25" dirty="0">
                <a:latin typeface="Arial" panose="020B0604020202020204" pitchFamily="34" charset="0"/>
                <a:cs typeface="Arial" panose="020B0604020202020204" pitchFamily="34" charset="0"/>
              </a:rPr>
              <a:t>.’</a:t>
            </a:r>
            <a:r>
              <a:rPr sz="800" spc="114"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(PV)</a:t>
            </a:r>
            <a:endParaRPr sz="800">
              <a:latin typeface="Arial" panose="020B0604020202020204" pitchFamily="34" charset="0"/>
              <a:cs typeface="Arial" panose="020B0604020202020204" pitchFamily="34" charset="0"/>
            </a:endParaRPr>
          </a:p>
        </p:txBody>
      </p:sp>
      <p:sp>
        <p:nvSpPr>
          <p:cNvPr id="63" name="object 63"/>
          <p:cNvSpPr txBox="1"/>
          <p:nvPr/>
        </p:nvSpPr>
        <p:spPr>
          <a:xfrm>
            <a:off x="4603953" y="1754275"/>
            <a:ext cx="808990" cy="135293"/>
          </a:xfrm>
          <a:prstGeom prst="rect">
            <a:avLst/>
          </a:prstGeom>
        </p:spPr>
        <p:txBody>
          <a:bodyPr vert="horz" wrap="square" lIns="0" tIns="12065" rIns="0" bIns="0" rtlCol="0">
            <a:spAutoFit/>
          </a:bodyPr>
          <a:lstStyle/>
          <a:p>
            <a:pPr marL="12700">
              <a:lnSpc>
                <a:spcPct val="100000"/>
              </a:lnSpc>
              <a:spcBef>
                <a:spcPts val="95"/>
              </a:spcBef>
            </a:pPr>
            <a:r>
              <a:rPr sz="800" dirty="0">
                <a:latin typeface="Arial" panose="020B0604020202020204" pitchFamily="34" charset="0"/>
                <a:cs typeface="Arial" panose="020B0604020202020204" pitchFamily="34" charset="0"/>
              </a:rPr>
              <a:t>(</a:t>
            </a:r>
            <a:r>
              <a:rPr sz="800" dirty="0">
                <a:latin typeface="Arial" panose="020B0604020202020204" pitchFamily="34" charset="0"/>
                <a:cs typeface="Arial" panose="020B0604020202020204" pitchFamily="34" charset="0"/>
                <a:hlinkClick r:id="rId7" action="ppaction://hlinksldjump"/>
              </a:rPr>
              <a:t>Dillon</a:t>
            </a:r>
            <a:r>
              <a:rPr sz="800" spc="65" dirty="0">
                <a:latin typeface="Arial" panose="020B0604020202020204" pitchFamily="34" charset="0"/>
                <a:cs typeface="Arial" panose="020B0604020202020204" pitchFamily="34" charset="0"/>
                <a:hlinkClick r:id="rId7" action="ppaction://hlinksldjump"/>
              </a:rPr>
              <a:t> </a:t>
            </a:r>
            <a:r>
              <a:rPr sz="800" dirty="0">
                <a:latin typeface="Arial" panose="020B0604020202020204" pitchFamily="34" charset="0"/>
                <a:cs typeface="Arial" panose="020B0604020202020204" pitchFamily="34" charset="0"/>
                <a:hlinkClick r:id="rId7" action="ppaction://hlinksldjump"/>
              </a:rPr>
              <a:t>1994</a:t>
            </a:r>
            <a:r>
              <a:rPr sz="800" dirty="0">
                <a:latin typeface="Arial" panose="020B0604020202020204" pitchFamily="34" charset="0"/>
                <a:cs typeface="Arial" panose="020B0604020202020204" pitchFamily="34" charset="0"/>
              </a:rPr>
              <a:t>:</a:t>
            </a:r>
            <a:r>
              <a:rPr sz="800" spc="170" dirty="0">
                <a:latin typeface="Arial" panose="020B0604020202020204" pitchFamily="34" charset="0"/>
                <a:cs typeface="Arial" panose="020B0604020202020204" pitchFamily="34" charset="0"/>
              </a:rPr>
              <a:t> </a:t>
            </a:r>
            <a:r>
              <a:rPr sz="800" spc="-25" dirty="0">
                <a:latin typeface="Arial" panose="020B0604020202020204" pitchFamily="34" charset="0"/>
                <a:cs typeface="Arial" panose="020B0604020202020204" pitchFamily="34" charset="0"/>
              </a:rPr>
              <a:t>44)</a:t>
            </a:r>
            <a:endParaRPr sz="800">
              <a:latin typeface="Arial" panose="020B0604020202020204" pitchFamily="34" charset="0"/>
              <a:cs typeface="Arial" panose="020B0604020202020204" pitchFamily="34" charset="0"/>
            </a:endParaRPr>
          </a:p>
        </p:txBody>
      </p:sp>
      <p:sp>
        <p:nvSpPr>
          <p:cNvPr id="64" name="object 64"/>
          <p:cNvSpPr/>
          <p:nvPr/>
        </p:nvSpPr>
        <p:spPr>
          <a:xfrm>
            <a:off x="1643169" y="1961668"/>
            <a:ext cx="263525" cy="121920"/>
          </a:xfrm>
          <a:custGeom>
            <a:avLst/>
            <a:gdLst/>
            <a:ahLst/>
            <a:cxnLst/>
            <a:rect l="l" t="t" r="r" b="b"/>
            <a:pathLst>
              <a:path w="263525" h="121919">
                <a:moveTo>
                  <a:pt x="227175" y="0"/>
                </a:moveTo>
                <a:lnTo>
                  <a:pt x="36000" y="0"/>
                </a:lnTo>
                <a:lnTo>
                  <a:pt x="21987" y="2829"/>
                </a:lnTo>
                <a:lnTo>
                  <a:pt x="10544" y="10544"/>
                </a:lnTo>
                <a:lnTo>
                  <a:pt x="2829" y="21987"/>
                </a:lnTo>
                <a:lnTo>
                  <a:pt x="0" y="36000"/>
                </a:lnTo>
                <a:lnTo>
                  <a:pt x="0" y="85870"/>
                </a:lnTo>
                <a:lnTo>
                  <a:pt x="2829" y="99883"/>
                </a:lnTo>
                <a:lnTo>
                  <a:pt x="10544" y="111326"/>
                </a:lnTo>
                <a:lnTo>
                  <a:pt x="21987" y="119041"/>
                </a:lnTo>
                <a:lnTo>
                  <a:pt x="36000" y="121870"/>
                </a:lnTo>
                <a:lnTo>
                  <a:pt x="227175" y="121870"/>
                </a:lnTo>
                <a:lnTo>
                  <a:pt x="241188" y="119041"/>
                </a:lnTo>
                <a:lnTo>
                  <a:pt x="252632" y="111326"/>
                </a:lnTo>
                <a:lnTo>
                  <a:pt x="260347" y="99883"/>
                </a:lnTo>
                <a:lnTo>
                  <a:pt x="263176" y="85870"/>
                </a:lnTo>
                <a:lnTo>
                  <a:pt x="263176" y="36000"/>
                </a:lnTo>
                <a:lnTo>
                  <a:pt x="260347" y="21987"/>
                </a:lnTo>
                <a:lnTo>
                  <a:pt x="252632" y="10544"/>
                </a:lnTo>
                <a:lnTo>
                  <a:pt x="241188" y="2829"/>
                </a:lnTo>
                <a:lnTo>
                  <a:pt x="227175" y="0"/>
                </a:lnTo>
                <a:close/>
              </a:path>
            </a:pathLst>
          </a:custGeom>
          <a:solidFill>
            <a:srgbClr val="CCE5E5"/>
          </a:solidFill>
        </p:spPr>
        <p:txBody>
          <a:bodyPr wrap="square" lIns="0" tIns="0" rIns="0" bIns="0" rtlCol="0"/>
          <a:lstStyle/>
          <a:p>
            <a:endParaRPr>
              <a:latin typeface="Arial" panose="020B0604020202020204" pitchFamily="34" charset="0"/>
              <a:cs typeface="Arial" panose="020B0604020202020204" pitchFamily="34" charset="0"/>
            </a:endParaRPr>
          </a:p>
        </p:txBody>
      </p:sp>
      <p:sp>
        <p:nvSpPr>
          <p:cNvPr id="65" name="object 65"/>
          <p:cNvSpPr txBox="1"/>
          <p:nvPr/>
        </p:nvSpPr>
        <p:spPr>
          <a:xfrm>
            <a:off x="611187" y="1943301"/>
            <a:ext cx="2191385" cy="481542"/>
          </a:xfrm>
          <a:prstGeom prst="rect">
            <a:avLst/>
          </a:prstGeom>
        </p:spPr>
        <p:txBody>
          <a:bodyPr vert="horz" wrap="square" lIns="0" tIns="12065" rIns="0" bIns="0" rtlCol="0">
            <a:spAutoFit/>
          </a:bodyPr>
          <a:lstStyle/>
          <a:p>
            <a:pPr marL="12700">
              <a:lnSpc>
                <a:spcPts val="955"/>
              </a:lnSpc>
              <a:spcBef>
                <a:spcPts val="95"/>
              </a:spcBef>
              <a:tabLst>
                <a:tab pos="229870" algn="l"/>
                <a:tab pos="1056640" algn="l"/>
                <a:tab pos="1521460" algn="l"/>
                <a:tab pos="1760855" algn="l"/>
              </a:tabLst>
            </a:pPr>
            <a:r>
              <a:rPr sz="800" spc="-25" dirty="0">
                <a:latin typeface="Arial" panose="020B0604020202020204" pitchFamily="34" charset="0"/>
                <a:cs typeface="Arial" panose="020B0604020202020204" pitchFamily="34" charset="0"/>
              </a:rPr>
              <a:t>c.</a:t>
            </a:r>
            <a:r>
              <a:rPr sz="800"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Bali-</a:t>
            </a:r>
            <a:r>
              <a:rPr sz="800" i="1" u="sng" dirty="0">
                <a:uFill>
                  <a:solidFill>
                    <a:srgbClr val="000000"/>
                  </a:solidFill>
                </a:uFill>
                <a:latin typeface="Arial" panose="020B0604020202020204" pitchFamily="34" charset="0"/>
                <a:cs typeface="Arial" panose="020B0604020202020204" pitchFamily="34" charset="0"/>
              </a:rPr>
              <a:t>an</a:t>
            </a:r>
            <a:r>
              <a:rPr sz="800" i="1" spc="260" dirty="0">
                <a:latin typeface="Arial" panose="020B0604020202020204" pitchFamily="34" charset="0"/>
                <a:cs typeface="Arial" panose="020B0604020202020204" pitchFamily="34" charset="0"/>
              </a:rPr>
              <a:t> </a:t>
            </a:r>
            <a:r>
              <a:rPr lang="en-US" sz="800" i="1" spc="260" dirty="0">
                <a:latin typeface="Arial" panose="020B0604020202020204" pitchFamily="34" charset="0"/>
                <a:cs typeface="Arial" panose="020B0604020202020204" pitchFamily="34" charset="0"/>
              </a:rPr>
              <a:t> </a:t>
            </a:r>
            <a:r>
              <a:rPr sz="800" i="1" spc="-25" dirty="0" err="1">
                <a:latin typeface="Arial" panose="020B0604020202020204" pitchFamily="34" charset="0"/>
                <a:cs typeface="Arial" panose="020B0604020202020204" pitchFamily="34" charset="0"/>
              </a:rPr>
              <a:t>ku</a:t>
            </a:r>
            <a:r>
              <a:rPr sz="800" i="1" dirty="0">
                <a:latin typeface="Arial" panose="020B0604020202020204" pitchFamily="34" charset="0"/>
                <a:cs typeface="Arial" panose="020B0604020202020204" pitchFamily="34" charset="0"/>
              </a:rPr>
              <a:t>	</a:t>
            </a:r>
            <a:r>
              <a:rPr sz="800" i="1" spc="-20" dirty="0" err="1">
                <a:solidFill>
                  <a:srgbClr val="EB7946"/>
                </a:solidFill>
                <a:latin typeface="Arial" panose="020B0604020202020204" pitchFamily="34" charset="0"/>
                <a:cs typeface="Arial" panose="020B0604020202020204" pitchFamily="34" charset="0"/>
              </a:rPr>
              <a:t>okou</a:t>
            </a:r>
            <a:r>
              <a:rPr sz="800" i="1" dirty="0">
                <a:solidFill>
                  <a:srgbClr val="EB7946"/>
                </a:solidFill>
                <a:latin typeface="Arial" panose="020B0604020202020204" pitchFamily="34" charset="0"/>
                <a:cs typeface="Arial" panose="020B0604020202020204" pitchFamily="34" charset="0"/>
              </a:rPr>
              <a:t>	</a:t>
            </a:r>
            <a:r>
              <a:rPr sz="800" i="1" spc="-25" dirty="0">
                <a:latin typeface="Arial" panose="020B0604020202020204" pitchFamily="34" charset="0"/>
                <a:cs typeface="Arial" panose="020B0604020202020204" pitchFamily="34" charset="0"/>
              </a:rPr>
              <a:t>do</a:t>
            </a:r>
            <a:r>
              <a:rPr sz="800" i="1"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dudungu.</a:t>
            </a:r>
            <a:endParaRPr sz="800" dirty="0">
              <a:latin typeface="Arial" panose="020B0604020202020204" pitchFamily="34" charset="0"/>
              <a:cs typeface="Arial" panose="020B0604020202020204" pitchFamily="34" charset="0"/>
            </a:endParaRPr>
          </a:p>
          <a:p>
            <a:pPr marL="229870">
              <a:lnSpc>
                <a:spcPts val="955"/>
              </a:lnSpc>
            </a:pPr>
            <a:r>
              <a:rPr sz="800" spc="-10" dirty="0">
                <a:latin typeface="Arial" panose="020B0604020202020204" pitchFamily="34" charset="0"/>
                <a:cs typeface="Arial" panose="020B0604020202020204" pitchFamily="34" charset="0"/>
              </a:rPr>
              <a:t>buy-</a:t>
            </a:r>
            <a:r>
              <a:rPr lang="en-US" sz="800" cap="small" spc="60" dirty="0">
                <a:latin typeface="Arial" panose="020B0604020202020204" pitchFamily="34" charset="0"/>
                <a:cs typeface="Arial" panose="020B0604020202020204" pitchFamily="34" charset="0"/>
              </a:rPr>
              <a:t>cv</a:t>
            </a:r>
            <a:r>
              <a:rPr sz="800" spc="484" dirty="0">
                <a:latin typeface="Arial" panose="020B0604020202020204" pitchFamily="34" charset="0"/>
                <a:cs typeface="Arial" panose="020B0604020202020204" pitchFamily="34" charset="0"/>
              </a:rPr>
              <a:t> </a:t>
            </a:r>
            <a:r>
              <a:rPr sz="800" cap="small" dirty="0">
                <a:latin typeface="Arial" panose="020B0604020202020204" pitchFamily="34" charset="0"/>
                <a:cs typeface="Arial" panose="020B0604020202020204" pitchFamily="34" charset="0"/>
              </a:rPr>
              <a:t>1sg.gen</a:t>
            </a:r>
            <a:r>
              <a:rPr lang="en-US" sz="800" cap="small" dirty="0">
                <a:latin typeface="Arial" panose="020B0604020202020204" pitchFamily="34" charset="0"/>
                <a:cs typeface="Arial" panose="020B0604020202020204" pitchFamily="34" charset="0"/>
              </a:rPr>
              <a:t> </a:t>
            </a:r>
            <a:r>
              <a:rPr sz="800" cap="small" dirty="0">
                <a:latin typeface="Arial" panose="020B0604020202020204" pitchFamily="34" charset="0"/>
                <a:cs typeface="Arial" panose="020B0604020202020204" pitchFamily="34" charset="0"/>
              </a:rPr>
              <a:t>2sg.nom</a:t>
            </a:r>
            <a:r>
              <a:rPr lang="en-US" sz="800" cap="small" dirty="0">
                <a:latin typeface="Arial" panose="020B0604020202020204" pitchFamily="34" charset="0"/>
                <a:cs typeface="Arial" panose="020B0604020202020204" pitchFamily="34" charset="0"/>
              </a:rPr>
              <a:t>  </a:t>
            </a:r>
            <a:r>
              <a:rPr sz="800" cap="small" spc="75" dirty="0" err="1">
                <a:latin typeface="Arial" panose="020B0604020202020204" pitchFamily="34" charset="0"/>
                <a:cs typeface="Arial" panose="020B0604020202020204" pitchFamily="34" charset="0"/>
              </a:rPr>
              <a:t>dat</a:t>
            </a:r>
            <a:r>
              <a:rPr sz="800" cap="small" spc="42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banana</a:t>
            </a:r>
            <a:endParaRPr sz="800" dirty="0">
              <a:latin typeface="Arial" panose="020B0604020202020204" pitchFamily="34" charset="0"/>
              <a:cs typeface="Arial" panose="020B0604020202020204" pitchFamily="34" charset="0"/>
            </a:endParaRPr>
          </a:p>
          <a:p>
            <a:pPr marL="229870">
              <a:lnSpc>
                <a:spcPct val="100000"/>
              </a:lnSpc>
              <a:spcBef>
                <a:spcPts val="650"/>
              </a:spcBef>
            </a:pPr>
            <a:r>
              <a:rPr sz="800" dirty="0">
                <a:latin typeface="Arial" panose="020B0604020202020204" pitchFamily="34" charset="0"/>
                <a:cs typeface="Arial" panose="020B0604020202020204" pitchFamily="34" charset="0"/>
              </a:rPr>
              <a:t>‘I</a:t>
            </a:r>
            <a:r>
              <a:rPr sz="800" spc="3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am</a:t>
            </a:r>
            <a:r>
              <a:rPr sz="800" spc="3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buying</a:t>
            </a:r>
            <a:r>
              <a:rPr sz="800" spc="35" dirty="0">
                <a:latin typeface="Arial" panose="020B0604020202020204" pitchFamily="34" charset="0"/>
                <a:cs typeface="Arial" panose="020B0604020202020204" pitchFamily="34" charset="0"/>
              </a:rPr>
              <a:t> </a:t>
            </a:r>
            <a:r>
              <a:rPr sz="800" spc="-30" dirty="0">
                <a:latin typeface="Arial" panose="020B0604020202020204" pitchFamily="34" charset="0"/>
                <a:cs typeface="Arial" panose="020B0604020202020204" pitchFamily="34" charset="0"/>
              </a:rPr>
              <a:t>bananas</a:t>
            </a:r>
            <a:r>
              <a:rPr sz="800" spc="35" dirty="0">
                <a:latin typeface="Arial" panose="020B0604020202020204" pitchFamily="34" charset="0"/>
                <a:cs typeface="Arial" panose="020B0604020202020204" pitchFamily="34" charset="0"/>
              </a:rPr>
              <a:t> </a:t>
            </a:r>
            <a:r>
              <a:rPr sz="800" dirty="0">
                <a:solidFill>
                  <a:srgbClr val="EB7946"/>
                </a:solidFill>
                <a:latin typeface="Arial" panose="020B0604020202020204" pitchFamily="34" charset="0"/>
                <a:cs typeface="Arial" panose="020B0604020202020204" pitchFamily="34" charset="0"/>
              </a:rPr>
              <a:t>for</a:t>
            </a:r>
            <a:r>
              <a:rPr sz="800" spc="35" dirty="0">
                <a:solidFill>
                  <a:srgbClr val="EB7946"/>
                </a:solidFill>
                <a:latin typeface="Arial" panose="020B0604020202020204" pitchFamily="34" charset="0"/>
                <a:cs typeface="Arial" panose="020B0604020202020204" pitchFamily="34" charset="0"/>
              </a:rPr>
              <a:t> </a:t>
            </a:r>
            <a:r>
              <a:rPr sz="800" spc="-10" dirty="0">
                <a:solidFill>
                  <a:srgbClr val="EB7946"/>
                </a:solidFill>
                <a:latin typeface="Arial" panose="020B0604020202020204" pitchFamily="34" charset="0"/>
                <a:cs typeface="Arial" panose="020B0604020202020204" pitchFamily="34" charset="0"/>
              </a:rPr>
              <a:t>you</a:t>
            </a:r>
            <a:r>
              <a:rPr sz="800" spc="-10" dirty="0">
                <a:latin typeface="Arial" panose="020B0604020202020204" pitchFamily="34" charset="0"/>
                <a:cs typeface="Arial" panose="020B0604020202020204" pitchFamily="34" charset="0"/>
              </a:rPr>
              <a:t>.’</a:t>
            </a:r>
            <a:r>
              <a:rPr sz="800" spc="125"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(CV)</a:t>
            </a:r>
            <a:endParaRPr sz="800" dirty="0">
              <a:latin typeface="Arial" panose="020B0604020202020204" pitchFamily="34" charset="0"/>
              <a:cs typeface="Arial" panose="020B0604020202020204" pitchFamily="34" charset="0"/>
            </a:endParaRPr>
          </a:p>
        </p:txBody>
      </p:sp>
      <p:sp>
        <p:nvSpPr>
          <p:cNvPr id="66" name="object 66"/>
          <p:cNvSpPr txBox="1"/>
          <p:nvPr/>
        </p:nvSpPr>
        <p:spPr>
          <a:xfrm>
            <a:off x="4603953" y="2267964"/>
            <a:ext cx="808990" cy="135293"/>
          </a:xfrm>
          <a:prstGeom prst="rect">
            <a:avLst/>
          </a:prstGeom>
        </p:spPr>
        <p:txBody>
          <a:bodyPr vert="horz" wrap="square" lIns="0" tIns="12065" rIns="0" bIns="0" rtlCol="0">
            <a:spAutoFit/>
          </a:bodyPr>
          <a:lstStyle/>
          <a:p>
            <a:pPr marL="12700">
              <a:lnSpc>
                <a:spcPct val="100000"/>
              </a:lnSpc>
              <a:spcBef>
                <a:spcPts val="95"/>
              </a:spcBef>
            </a:pPr>
            <a:r>
              <a:rPr sz="800" dirty="0">
                <a:latin typeface="Arial" panose="020B0604020202020204" pitchFamily="34" charset="0"/>
                <a:cs typeface="Arial" panose="020B0604020202020204" pitchFamily="34" charset="0"/>
              </a:rPr>
              <a:t>(</a:t>
            </a:r>
            <a:r>
              <a:rPr sz="800" dirty="0">
                <a:latin typeface="Arial" panose="020B0604020202020204" pitchFamily="34" charset="0"/>
                <a:cs typeface="Arial" panose="020B0604020202020204" pitchFamily="34" charset="0"/>
                <a:hlinkClick r:id="rId7" action="ppaction://hlinksldjump"/>
              </a:rPr>
              <a:t>Dillon</a:t>
            </a:r>
            <a:r>
              <a:rPr sz="800" spc="65" dirty="0">
                <a:latin typeface="Arial" panose="020B0604020202020204" pitchFamily="34" charset="0"/>
                <a:cs typeface="Arial" panose="020B0604020202020204" pitchFamily="34" charset="0"/>
                <a:hlinkClick r:id="rId7" action="ppaction://hlinksldjump"/>
              </a:rPr>
              <a:t> </a:t>
            </a:r>
            <a:r>
              <a:rPr sz="800" dirty="0">
                <a:latin typeface="Arial" panose="020B0604020202020204" pitchFamily="34" charset="0"/>
                <a:cs typeface="Arial" panose="020B0604020202020204" pitchFamily="34" charset="0"/>
                <a:hlinkClick r:id="rId7" action="ppaction://hlinksldjump"/>
              </a:rPr>
              <a:t>1994</a:t>
            </a:r>
            <a:r>
              <a:rPr sz="800" dirty="0">
                <a:latin typeface="Arial" panose="020B0604020202020204" pitchFamily="34" charset="0"/>
                <a:cs typeface="Arial" panose="020B0604020202020204" pitchFamily="34" charset="0"/>
              </a:rPr>
              <a:t>:</a:t>
            </a:r>
            <a:r>
              <a:rPr sz="800" spc="170" dirty="0">
                <a:latin typeface="Arial" panose="020B0604020202020204" pitchFamily="34" charset="0"/>
                <a:cs typeface="Arial" panose="020B0604020202020204" pitchFamily="34" charset="0"/>
              </a:rPr>
              <a:t> </a:t>
            </a:r>
            <a:r>
              <a:rPr sz="800" spc="-25" dirty="0">
                <a:latin typeface="Arial" panose="020B0604020202020204" pitchFamily="34" charset="0"/>
                <a:cs typeface="Arial" panose="020B0604020202020204" pitchFamily="34" charset="0"/>
              </a:rPr>
              <a:t>52)</a:t>
            </a:r>
            <a:endParaRPr sz="800">
              <a:latin typeface="Arial" panose="020B0604020202020204" pitchFamily="34" charset="0"/>
              <a:cs typeface="Arial" panose="020B0604020202020204" pitchFamily="34" charset="0"/>
            </a:endParaRPr>
          </a:p>
        </p:txBody>
      </p:sp>
      <p:grpSp>
        <p:nvGrpSpPr>
          <p:cNvPr id="67" name="object 67"/>
          <p:cNvGrpSpPr/>
          <p:nvPr/>
        </p:nvGrpSpPr>
        <p:grpSpPr>
          <a:xfrm>
            <a:off x="816196" y="2475358"/>
            <a:ext cx="518795" cy="121920"/>
            <a:chOff x="816196" y="2475358"/>
            <a:chExt cx="518795" cy="121920"/>
          </a:xfrm>
        </p:grpSpPr>
        <p:sp>
          <p:nvSpPr>
            <p:cNvPr id="68" name="object 68"/>
            <p:cNvSpPr/>
            <p:nvPr/>
          </p:nvSpPr>
          <p:spPr>
            <a:xfrm>
              <a:off x="816196" y="2475358"/>
              <a:ext cx="309880" cy="121920"/>
            </a:xfrm>
            <a:custGeom>
              <a:avLst/>
              <a:gdLst/>
              <a:ahLst/>
              <a:cxnLst/>
              <a:rect l="l" t="t" r="r" b="b"/>
              <a:pathLst>
                <a:path w="309880" h="121919">
                  <a:moveTo>
                    <a:pt x="273737" y="0"/>
                  </a:moveTo>
                  <a:lnTo>
                    <a:pt x="36000" y="0"/>
                  </a:lnTo>
                  <a:lnTo>
                    <a:pt x="21987" y="2829"/>
                  </a:lnTo>
                  <a:lnTo>
                    <a:pt x="10544" y="10544"/>
                  </a:lnTo>
                  <a:lnTo>
                    <a:pt x="2829" y="21987"/>
                  </a:lnTo>
                  <a:lnTo>
                    <a:pt x="0" y="36000"/>
                  </a:lnTo>
                  <a:lnTo>
                    <a:pt x="0" y="85870"/>
                  </a:lnTo>
                  <a:lnTo>
                    <a:pt x="2829" y="99883"/>
                  </a:lnTo>
                  <a:lnTo>
                    <a:pt x="10544" y="111326"/>
                  </a:lnTo>
                  <a:lnTo>
                    <a:pt x="21987" y="119041"/>
                  </a:lnTo>
                  <a:lnTo>
                    <a:pt x="36000" y="121870"/>
                  </a:lnTo>
                  <a:lnTo>
                    <a:pt x="273737" y="121870"/>
                  </a:lnTo>
                  <a:lnTo>
                    <a:pt x="287750" y="119041"/>
                  </a:lnTo>
                  <a:lnTo>
                    <a:pt x="299193" y="111326"/>
                  </a:lnTo>
                  <a:lnTo>
                    <a:pt x="306908" y="99883"/>
                  </a:lnTo>
                  <a:lnTo>
                    <a:pt x="309738" y="85870"/>
                  </a:lnTo>
                  <a:lnTo>
                    <a:pt x="309738" y="36000"/>
                  </a:lnTo>
                  <a:lnTo>
                    <a:pt x="306908" y="21987"/>
                  </a:lnTo>
                  <a:lnTo>
                    <a:pt x="299193" y="10544"/>
                  </a:lnTo>
                  <a:lnTo>
                    <a:pt x="287750" y="2829"/>
                  </a:lnTo>
                  <a:lnTo>
                    <a:pt x="273737" y="0"/>
                  </a:lnTo>
                  <a:close/>
                </a:path>
              </a:pathLst>
            </a:custGeom>
            <a:solidFill>
              <a:srgbClr val="CCE5E5"/>
            </a:solidFill>
          </p:spPr>
          <p:txBody>
            <a:bodyPr wrap="square" lIns="0" tIns="0" rIns="0" bIns="0" rtlCol="0"/>
            <a:lstStyle/>
            <a:p>
              <a:endParaRPr>
                <a:latin typeface="Arial" panose="020B0604020202020204" pitchFamily="34" charset="0"/>
                <a:cs typeface="Arial" panose="020B0604020202020204" pitchFamily="34" charset="0"/>
              </a:endParaRPr>
            </a:p>
          </p:txBody>
        </p:sp>
        <p:pic>
          <p:nvPicPr>
            <p:cNvPr id="69" name="object 69"/>
            <p:cNvPicPr/>
            <p:nvPr/>
          </p:nvPicPr>
          <p:blipFill>
            <a:blip r:embed="rId9" cstate="print"/>
            <a:stretch>
              <a:fillRect/>
            </a:stretch>
          </p:blipFill>
          <p:spPr>
            <a:xfrm>
              <a:off x="1138586" y="2475358"/>
              <a:ext cx="196268" cy="121870"/>
            </a:xfrm>
            <a:prstGeom prst="rect">
              <a:avLst/>
            </a:prstGeom>
          </p:spPr>
        </p:pic>
      </p:grpSp>
      <p:sp>
        <p:nvSpPr>
          <p:cNvPr id="70" name="object 70"/>
          <p:cNvSpPr txBox="1"/>
          <p:nvPr/>
        </p:nvSpPr>
        <p:spPr>
          <a:xfrm>
            <a:off x="611187" y="2456991"/>
            <a:ext cx="2596515" cy="481542"/>
          </a:xfrm>
          <a:prstGeom prst="rect">
            <a:avLst/>
          </a:prstGeom>
        </p:spPr>
        <p:txBody>
          <a:bodyPr vert="horz" wrap="square" lIns="0" tIns="12065" rIns="0" bIns="0" rtlCol="0">
            <a:spAutoFit/>
          </a:bodyPr>
          <a:lstStyle/>
          <a:p>
            <a:pPr marL="12700">
              <a:lnSpc>
                <a:spcPts val="955"/>
              </a:lnSpc>
              <a:spcBef>
                <a:spcPts val="95"/>
              </a:spcBef>
              <a:tabLst>
                <a:tab pos="229870" algn="l"/>
              </a:tabLst>
            </a:pPr>
            <a:r>
              <a:rPr sz="800" spc="-25" dirty="0">
                <a:latin typeface="Arial" panose="020B0604020202020204" pitchFamily="34" charset="0"/>
                <a:cs typeface="Arial" panose="020B0604020202020204" pitchFamily="34" charset="0"/>
              </a:rPr>
              <a:t>d.</a:t>
            </a:r>
            <a:r>
              <a:rPr sz="800" dirty="0">
                <a:latin typeface="Arial" panose="020B0604020202020204" pitchFamily="34" charset="0"/>
                <a:cs typeface="Arial" panose="020B0604020202020204" pitchFamily="34" charset="0"/>
              </a:rPr>
              <a:t>	</a:t>
            </a:r>
            <a:r>
              <a:rPr sz="800" i="1" dirty="0">
                <a:solidFill>
                  <a:srgbClr val="EB7946"/>
                </a:solidFill>
                <a:latin typeface="Arial" panose="020B0604020202020204" pitchFamily="34" charset="0"/>
                <a:cs typeface="Arial" panose="020B0604020202020204" pitchFamily="34" charset="0"/>
              </a:rPr>
              <a:t>Kadai</a:t>
            </a:r>
            <a:r>
              <a:rPr sz="800" i="1" spc="295" dirty="0">
                <a:solidFill>
                  <a:srgbClr val="EB7946"/>
                </a:solidFill>
                <a:latin typeface="Arial" panose="020B0604020202020204" pitchFamily="34" charset="0"/>
                <a:cs typeface="Arial" panose="020B0604020202020204" pitchFamily="34" charset="0"/>
              </a:rPr>
              <a:t> </a:t>
            </a:r>
            <a:r>
              <a:rPr sz="800" i="1" dirty="0">
                <a:solidFill>
                  <a:srgbClr val="EB7946"/>
                </a:solidFill>
                <a:latin typeface="Arial" panose="020B0604020202020204" pitchFamily="34" charset="0"/>
                <a:cs typeface="Arial" panose="020B0604020202020204" pitchFamily="34" charset="0"/>
              </a:rPr>
              <a:t>diti</a:t>
            </a:r>
            <a:r>
              <a:rPr sz="800" i="1" spc="425" dirty="0">
                <a:solidFill>
                  <a:srgbClr val="EB7946"/>
                </a:solidFill>
                <a:latin typeface="Arial" panose="020B0604020202020204" pitchFamily="34" charset="0"/>
                <a:cs typeface="Arial" panose="020B0604020202020204" pitchFamily="34" charset="0"/>
              </a:rPr>
              <a:t> </a:t>
            </a:r>
            <a:r>
              <a:rPr sz="800" i="1" spc="-30" dirty="0">
                <a:latin typeface="Arial" panose="020B0604020202020204" pitchFamily="34" charset="0"/>
                <a:cs typeface="Arial" panose="020B0604020202020204" pitchFamily="34" charset="0"/>
              </a:rPr>
              <a:t>andang-</a:t>
            </a:r>
            <a:r>
              <a:rPr sz="800" i="1" dirty="0">
                <a:latin typeface="Arial" panose="020B0604020202020204" pitchFamily="34" charset="0"/>
                <a:cs typeface="Arial" panose="020B0604020202020204" pitchFamily="34" charset="0"/>
              </a:rPr>
              <a:t>andang</a:t>
            </a:r>
            <a:r>
              <a:rPr sz="800" i="1" spc="295" dirty="0">
                <a:latin typeface="Arial" panose="020B0604020202020204" pitchFamily="34" charset="0"/>
                <a:cs typeface="Arial" panose="020B0604020202020204" pitchFamily="34" charset="0"/>
              </a:rPr>
              <a:t> </a:t>
            </a:r>
            <a:r>
              <a:rPr sz="800" i="1" u="sng" spc="-10" dirty="0">
                <a:uFill>
                  <a:solidFill>
                    <a:srgbClr val="000000"/>
                  </a:solidFill>
                </a:uFill>
                <a:latin typeface="Arial" panose="020B0604020202020204" pitchFamily="34" charset="0"/>
                <a:cs typeface="Arial" panose="020B0604020202020204" pitchFamily="34" charset="0"/>
              </a:rPr>
              <a:t>pam</a:t>
            </a:r>
            <a:r>
              <a:rPr sz="800" i="1" spc="-10" dirty="0">
                <a:latin typeface="Arial" panose="020B0604020202020204" pitchFamily="34" charset="0"/>
                <a:cs typeface="Arial" panose="020B0604020202020204" pitchFamily="34" charset="0"/>
              </a:rPr>
              <a:t>-</a:t>
            </a:r>
            <a:r>
              <a:rPr sz="800" i="1" dirty="0">
                <a:latin typeface="Arial" panose="020B0604020202020204" pitchFamily="34" charset="0"/>
                <a:cs typeface="Arial" panose="020B0604020202020204" pitchFamily="34" charset="0"/>
              </a:rPr>
              <a:t>(b)ali-</a:t>
            </a:r>
            <a:r>
              <a:rPr sz="800" i="1" u="sng" dirty="0">
                <a:uFill>
                  <a:solidFill>
                    <a:srgbClr val="000000"/>
                  </a:solidFill>
                </a:uFill>
                <a:latin typeface="Arial" panose="020B0604020202020204" pitchFamily="34" charset="0"/>
                <a:cs typeface="Arial" panose="020B0604020202020204" pitchFamily="34" charset="0"/>
              </a:rPr>
              <a:t>an</a:t>
            </a:r>
            <a:r>
              <a:rPr sz="800" i="1" spc="295" dirty="0">
                <a:latin typeface="Arial" panose="020B0604020202020204" pitchFamily="34" charset="0"/>
                <a:cs typeface="Arial" panose="020B0604020202020204" pitchFamily="34" charset="0"/>
              </a:rPr>
              <a:t> </a:t>
            </a:r>
            <a:r>
              <a:rPr sz="800" i="1" spc="-25" dirty="0">
                <a:latin typeface="Arial" panose="020B0604020202020204" pitchFamily="34" charset="0"/>
                <a:cs typeface="Arial" panose="020B0604020202020204" pitchFamily="34" charset="0"/>
              </a:rPr>
              <a:t>ku</a:t>
            </a:r>
            <a:endParaRPr sz="800" dirty="0">
              <a:latin typeface="Arial" panose="020B0604020202020204" pitchFamily="34" charset="0"/>
              <a:cs typeface="Arial" panose="020B0604020202020204" pitchFamily="34" charset="0"/>
            </a:endParaRPr>
          </a:p>
          <a:p>
            <a:pPr marL="229870">
              <a:lnSpc>
                <a:spcPts val="955"/>
              </a:lnSpc>
              <a:tabLst>
                <a:tab pos="1523365" algn="l"/>
                <a:tab pos="2200275" algn="l"/>
              </a:tabLst>
            </a:pPr>
            <a:r>
              <a:rPr sz="800" dirty="0">
                <a:latin typeface="Arial" panose="020B0604020202020204" pitchFamily="34" charset="0"/>
                <a:cs typeface="Arial" panose="020B0604020202020204" pitchFamily="34" charset="0"/>
              </a:rPr>
              <a:t>shop</a:t>
            </a:r>
            <a:r>
              <a:rPr sz="800" spc="23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this</a:t>
            </a:r>
            <a:r>
              <a:rPr sz="800" spc="270" dirty="0">
                <a:latin typeface="Arial" panose="020B0604020202020204" pitchFamily="34" charset="0"/>
                <a:cs typeface="Arial" panose="020B0604020202020204" pitchFamily="34" charset="0"/>
              </a:rPr>
              <a:t> </a:t>
            </a:r>
            <a:r>
              <a:rPr sz="800" cap="small" dirty="0">
                <a:latin typeface="Arial" panose="020B0604020202020204" pitchFamily="34" charset="0"/>
                <a:cs typeface="Arial" panose="020B0604020202020204" pitchFamily="34" charset="0"/>
              </a:rPr>
              <a:t>rdp</a:t>
            </a:r>
            <a:r>
              <a:rPr sz="800" dirty="0">
                <a:latin typeface="Arial" panose="020B0604020202020204" pitchFamily="34" charset="0"/>
                <a:cs typeface="Arial" panose="020B0604020202020204" pitchFamily="34" charset="0"/>
              </a:rPr>
              <a:t>-</a:t>
            </a:r>
            <a:r>
              <a:rPr sz="800" spc="-10" dirty="0">
                <a:latin typeface="Arial" panose="020B0604020202020204" pitchFamily="34" charset="0"/>
                <a:cs typeface="Arial" panose="020B0604020202020204" pitchFamily="34" charset="0"/>
              </a:rPr>
              <a:t>usual</a:t>
            </a:r>
            <a:r>
              <a:rPr sz="800" dirty="0">
                <a:latin typeface="Arial" panose="020B0604020202020204" pitchFamily="34" charset="0"/>
                <a:cs typeface="Arial" panose="020B0604020202020204" pitchFamily="34" charset="0"/>
              </a:rPr>
              <a:t>	</a:t>
            </a:r>
            <a:r>
              <a:rPr sz="800" cap="small" dirty="0">
                <a:latin typeface="Arial" panose="020B0604020202020204" pitchFamily="34" charset="0"/>
                <a:cs typeface="Arial" panose="020B0604020202020204" pitchFamily="34" charset="0"/>
              </a:rPr>
              <a:t>lv</a:t>
            </a:r>
            <a:r>
              <a:rPr sz="800" dirty="0">
                <a:latin typeface="Arial" panose="020B0604020202020204" pitchFamily="34" charset="0"/>
                <a:cs typeface="Arial" panose="020B0604020202020204" pitchFamily="34" charset="0"/>
              </a:rPr>
              <a:t>-buy-</a:t>
            </a:r>
            <a:r>
              <a:rPr sz="800" cap="small" spc="40" dirty="0">
                <a:latin typeface="Arial" panose="020B0604020202020204" pitchFamily="34" charset="0"/>
                <a:cs typeface="Arial" panose="020B0604020202020204" pitchFamily="34" charset="0"/>
              </a:rPr>
              <a:t>lv</a:t>
            </a:r>
            <a:r>
              <a:rPr sz="800" dirty="0">
                <a:latin typeface="Arial" panose="020B0604020202020204" pitchFamily="34" charset="0"/>
                <a:cs typeface="Arial" panose="020B0604020202020204" pitchFamily="34" charset="0"/>
              </a:rPr>
              <a:t>	</a:t>
            </a:r>
            <a:r>
              <a:rPr sz="800" cap="small" spc="-10" dirty="0">
                <a:latin typeface="Arial" panose="020B0604020202020204" pitchFamily="34" charset="0"/>
                <a:cs typeface="Arial" panose="020B0604020202020204" pitchFamily="34" charset="0"/>
              </a:rPr>
              <a:t>1sg.gen</a:t>
            </a:r>
            <a:endParaRPr sz="800" cap="small" dirty="0">
              <a:latin typeface="Arial" panose="020B0604020202020204" pitchFamily="34" charset="0"/>
              <a:cs typeface="Arial" panose="020B0604020202020204" pitchFamily="34" charset="0"/>
            </a:endParaRPr>
          </a:p>
          <a:p>
            <a:pPr marL="229870">
              <a:lnSpc>
                <a:spcPct val="100000"/>
              </a:lnSpc>
              <a:spcBef>
                <a:spcPts val="650"/>
              </a:spcBef>
            </a:pPr>
            <a:r>
              <a:rPr sz="800" dirty="0">
                <a:latin typeface="Arial" panose="020B0604020202020204" pitchFamily="34" charset="0"/>
                <a:cs typeface="Arial" panose="020B0604020202020204" pitchFamily="34" charset="0"/>
              </a:rPr>
              <a:t>‘</a:t>
            </a:r>
            <a:r>
              <a:rPr sz="800" dirty="0">
                <a:solidFill>
                  <a:srgbClr val="EB7946"/>
                </a:solidFill>
                <a:latin typeface="Arial" panose="020B0604020202020204" pitchFamily="34" charset="0"/>
                <a:cs typeface="Arial" panose="020B0604020202020204" pitchFamily="34" charset="0"/>
              </a:rPr>
              <a:t>This</a:t>
            </a:r>
            <a:r>
              <a:rPr sz="800" spc="20" dirty="0">
                <a:solidFill>
                  <a:srgbClr val="EB7946"/>
                </a:solidFill>
                <a:latin typeface="Arial" panose="020B0604020202020204" pitchFamily="34" charset="0"/>
                <a:cs typeface="Arial" panose="020B0604020202020204" pitchFamily="34" charset="0"/>
              </a:rPr>
              <a:t> </a:t>
            </a:r>
            <a:r>
              <a:rPr sz="800" spc="-20" dirty="0">
                <a:solidFill>
                  <a:srgbClr val="EB7946"/>
                </a:solidFill>
                <a:latin typeface="Arial" panose="020B0604020202020204" pitchFamily="34" charset="0"/>
                <a:cs typeface="Arial" panose="020B0604020202020204" pitchFamily="34" charset="0"/>
              </a:rPr>
              <a:t>shop</a:t>
            </a:r>
            <a:r>
              <a:rPr sz="800" spc="25" dirty="0">
                <a:solidFill>
                  <a:srgbClr val="EB7946"/>
                </a:solidFill>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is</a:t>
            </a:r>
            <a:r>
              <a:rPr sz="800" spc="2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where</a:t>
            </a:r>
            <a:r>
              <a:rPr sz="800" spc="2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I</a:t>
            </a:r>
            <a:r>
              <a:rPr sz="800" spc="2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usually</a:t>
            </a:r>
            <a:r>
              <a:rPr sz="800" spc="2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buy</a:t>
            </a:r>
            <a:r>
              <a:rPr sz="800" spc="2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things.’</a:t>
            </a:r>
            <a:r>
              <a:rPr sz="800" spc="110"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(LV)</a:t>
            </a:r>
            <a:endParaRPr sz="800" dirty="0">
              <a:latin typeface="Arial" panose="020B0604020202020204" pitchFamily="34" charset="0"/>
              <a:cs typeface="Arial" panose="020B0604020202020204" pitchFamily="34" charset="0"/>
            </a:endParaRPr>
          </a:p>
        </p:txBody>
      </p:sp>
      <p:sp>
        <p:nvSpPr>
          <p:cNvPr id="72" name="object 72"/>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4</a:t>
            </a:fld>
            <a:r>
              <a:rPr spc="-55" dirty="0"/>
              <a:t> </a:t>
            </a:r>
            <a:r>
              <a:rPr spc="125" dirty="0"/>
              <a:t>/</a:t>
            </a:r>
            <a:r>
              <a:rPr spc="-50" dirty="0"/>
              <a:t> </a:t>
            </a:r>
            <a:r>
              <a:rPr spc="-25" dirty="0"/>
              <a:t>27</a:t>
            </a:r>
          </a:p>
        </p:txBody>
      </p:sp>
      <p:sp>
        <p:nvSpPr>
          <p:cNvPr id="71" name="object 71"/>
          <p:cNvSpPr txBox="1"/>
          <p:nvPr/>
        </p:nvSpPr>
        <p:spPr>
          <a:xfrm>
            <a:off x="4603953" y="2781654"/>
            <a:ext cx="808990" cy="135293"/>
          </a:xfrm>
          <a:prstGeom prst="rect">
            <a:avLst/>
          </a:prstGeom>
        </p:spPr>
        <p:txBody>
          <a:bodyPr vert="horz" wrap="square" lIns="0" tIns="12065" rIns="0" bIns="0" rtlCol="0">
            <a:spAutoFit/>
          </a:bodyPr>
          <a:lstStyle/>
          <a:p>
            <a:pPr marL="12700">
              <a:lnSpc>
                <a:spcPct val="100000"/>
              </a:lnSpc>
              <a:spcBef>
                <a:spcPts val="95"/>
              </a:spcBef>
            </a:pPr>
            <a:r>
              <a:rPr sz="800" dirty="0">
                <a:latin typeface="Arial" panose="020B0604020202020204" pitchFamily="34" charset="0"/>
                <a:cs typeface="Arial" panose="020B0604020202020204" pitchFamily="34" charset="0"/>
              </a:rPr>
              <a:t>(</a:t>
            </a:r>
            <a:r>
              <a:rPr sz="800" dirty="0">
                <a:latin typeface="Arial" panose="020B0604020202020204" pitchFamily="34" charset="0"/>
                <a:cs typeface="Arial" panose="020B0604020202020204" pitchFamily="34" charset="0"/>
                <a:hlinkClick r:id="rId7" action="ppaction://hlinksldjump"/>
              </a:rPr>
              <a:t>Dillon</a:t>
            </a:r>
            <a:r>
              <a:rPr sz="800" spc="65" dirty="0">
                <a:latin typeface="Arial" panose="020B0604020202020204" pitchFamily="34" charset="0"/>
                <a:cs typeface="Arial" panose="020B0604020202020204" pitchFamily="34" charset="0"/>
                <a:hlinkClick r:id="rId7" action="ppaction://hlinksldjump"/>
              </a:rPr>
              <a:t> </a:t>
            </a:r>
            <a:r>
              <a:rPr sz="800" dirty="0">
                <a:latin typeface="Arial" panose="020B0604020202020204" pitchFamily="34" charset="0"/>
                <a:cs typeface="Arial" panose="020B0604020202020204" pitchFamily="34" charset="0"/>
                <a:hlinkClick r:id="rId7" action="ppaction://hlinksldjump"/>
              </a:rPr>
              <a:t>1994</a:t>
            </a:r>
            <a:r>
              <a:rPr sz="800" dirty="0">
                <a:latin typeface="Arial" panose="020B0604020202020204" pitchFamily="34" charset="0"/>
                <a:cs typeface="Arial" panose="020B0604020202020204" pitchFamily="34" charset="0"/>
              </a:rPr>
              <a:t>:</a:t>
            </a:r>
            <a:r>
              <a:rPr sz="800" spc="170" dirty="0">
                <a:latin typeface="Arial" panose="020B0604020202020204" pitchFamily="34" charset="0"/>
                <a:cs typeface="Arial" panose="020B0604020202020204" pitchFamily="34" charset="0"/>
              </a:rPr>
              <a:t> </a:t>
            </a:r>
            <a:r>
              <a:rPr sz="800" spc="-25" dirty="0">
                <a:latin typeface="Arial" panose="020B0604020202020204" pitchFamily="34" charset="0"/>
                <a:cs typeface="Arial" panose="020B0604020202020204" pitchFamily="34" charset="0"/>
              </a:rPr>
              <a:t>60)</a:t>
            </a:r>
            <a:endParaRPr sz="800">
              <a:latin typeface="Arial" panose="020B0604020202020204" pitchFamily="34" charset="0"/>
              <a:cs typeface="Arial" panose="020B0604020202020204" pitchFamily="34" charset="0"/>
            </a:endParaRPr>
          </a:p>
        </p:txBody>
      </p:sp>
    </p:spTree>
  </p:cSld>
  <p:clrMapOvr>
    <a:masterClrMapping/>
  </p:clrMapOvr>
  <p:transition>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p>
          </p:txBody>
        </p:sp>
        <p:sp>
          <p:nvSpPr>
            <p:cNvPr id="4" name="object 4"/>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5" name="object 5"/>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6" name="object 6"/>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grpSp>
      <p:sp>
        <p:nvSpPr>
          <p:cNvPr id="7" name="object 7"/>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latin typeface="Arial"/>
                <a:cs typeface="Arial"/>
                <a:hlinkClick r:id="rId3" action="ppaction://hlinksldjump"/>
              </a:rPr>
              <a:t>Preliminaries</a:t>
            </a:r>
            <a:endParaRPr sz="500">
              <a:latin typeface="Arial"/>
              <a:cs typeface="Arial"/>
            </a:endParaRPr>
          </a:p>
        </p:txBody>
      </p:sp>
      <p:grpSp>
        <p:nvGrpSpPr>
          <p:cNvPr id="8" name="object 8"/>
          <p:cNvGrpSpPr/>
          <p:nvPr/>
        </p:nvGrpSpPr>
        <p:grpSpPr>
          <a:xfrm>
            <a:off x="1169682" y="127510"/>
            <a:ext cx="243204" cy="41275"/>
            <a:chOff x="1169682" y="127510"/>
            <a:chExt cx="243204" cy="41275"/>
          </a:xfrm>
        </p:grpSpPr>
        <p:sp>
          <p:nvSpPr>
            <p:cNvPr id="9" name="object 9"/>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0" name="object 10"/>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1" name="object 11"/>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2" name="object 12"/>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3" name="object 13"/>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14" name="object 14"/>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4" action="ppaction://hlinksldjump"/>
              </a:rPr>
              <a:t>Distribution</a:t>
            </a:r>
            <a:endParaRPr sz="500">
              <a:latin typeface="Arial"/>
              <a:cs typeface="Arial"/>
            </a:endParaRPr>
          </a:p>
        </p:txBody>
      </p:sp>
      <p:grpSp>
        <p:nvGrpSpPr>
          <p:cNvPr id="15" name="object 15"/>
          <p:cNvGrpSpPr/>
          <p:nvPr/>
        </p:nvGrpSpPr>
        <p:grpSpPr>
          <a:xfrm>
            <a:off x="2196020" y="127510"/>
            <a:ext cx="243204" cy="41275"/>
            <a:chOff x="2196020" y="127510"/>
            <a:chExt cx="243204" cy="41275"/>
          </a:xfrm>
        </p:grpSpPr>
        <p:sp>
          <p:nvSpPr>
            <p:cNvPr id="16" name="object 16"/>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7" name="object 17"/>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8" name="object 18"/>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9" name="object 19"/>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0" name="object 20"/>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1" name="object 21"/>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5" action="ppaction://hlinksldjump"/>
              </a:rPr>
              <a:t>Forms</a:t>
            </a:r>
            <a:r>
              <a:rPr sz="500" spc="25" dirty="0">
                <a:solidFill>
                  <a:srgbClr val="595959"/>
                </a:solidFill>
                <a:latin typeface="Arial"/>
                <a:cs typeface="Arial"/>
                <a:hlinkClick r:id="rId5" action="ppaction://hlinksldjump"/>
              </a:rPr>
              <a:t> </a:t>
            </a:r>
            <a:r>
              <a:rPr sz="500" spc="60" dirty="0">
                <a:solidFill>
                  <a:srgbClr val="595959"/>
                </a:solidFill>
                <a:latin typeface="Arial"/>
                <a:cs typeface="Arial"/>
                <a:hlinkClick r:id="rId5" action="ppaction://hlinksldjump"/>
              </a:rPr>
              <a:t>&amp;</a:t>
            </a:r>
            <a:r>
              <a:rPr sz="500" spc="30" dirty="0">
                <a:solidFill>
                  <a:srgbClr val="595959"/>
                </a:solidFill>
                <a:latin typeface="Arial"/>
                <a:cs typeface="Arial"/>
                <a:hlinkClick r:id="rId5" action="ppaction://hlinksldjump"/>
              </a:rPr>
              <a:t> </a:t>
            </a:r>
            <a:r>
              <a:rPr sz="500" spc="-10" dirty="0">
                <a:solidFill>
                  <a:srgbClr val="595959"/>
                </a:solidFill>
                <a:latin typeface="Arial"/>
                <a:cs typeface="Arial"/>
                <a:hlinkClick r:id="rId5" action="ppaction://hlinksldjump"/>
              </a:rPr>
              <a:t>functions</a:t>
            </a:r>
            <a:endParaRPr sz="500">
              <a:latin typeface="Arial"/>
              <a:cs typeface="Arial"/>
            </a:endParaRPr>
          </a:p>
        </p:txBody>
      </p:sp>
      <p:grpSp>
        <p:nvGrpSpPr>
          <p:cNvPr id="22" name="object 22"/>
          <p:cNvGrpSpPr/>
          <p:nvPr/>
        </p:nvGrpSpPr>
        <p:grpSpPr>
          <a:xfrm>
            <a:off x="3411118" y="127510"/>
            <a:ext cx="92075" cy="41275"/>
            <a:chOff x="3411118" y="127510"/>
            <a:chExt cx="92075" cy="41275"/>
          </a:xfrm>
        </p:grpSpPr>
        <p:sp>
          <p:nvSpPr>
            <p:cNvPr id="23" name="object 23"/>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4" name="object 24"/>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5" name="object 25"/>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6" action="ppaction://hlinksldjump"/>
              </a:rPr>
              <a:t>Wrap-</a:t>
            </a:r>
            <a:r>
              <a:rPr sz="500" spc="-25" dirty="0">
                <a:solidFill>
                  <a:srgbClr val="595959"/>
                </a:solidFill>
                <a:latin typeface="Arial"/>
                <a:cs typeface="Arial"/>
                <a:hlinkClick r:id="rId6" action="ppaction://hlinksldjump"/>
              </a:rPr>
              <a:t>up</a:t>
            </a:r>
            <a:endParaRPr sz="500">
              <a:latin typeface="Arial"/>
              <a:cs typeface="Arial"/>
            </a:endParaRPr>
          </a:p>
        </p:txBody>
      </p:sp>
      <p:sp>
        <p:nvSpPr>
          <p:cNvPr id="26" name="object 26"/>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solidFill>
                  <a:srgbClr val="595959"/>
                </a:solidFill>
                <a:latin typeface="Arial"/>
                <a:cs typeface="Arial"/>
                <a:hlinkClick r:id="rId7" action="ppaction://hlinksldjump"/>
              </a:rPr>
              <a:t>References</a:t>
            </a:r>
            <a:endParaRPr sz="500">
              <a:latin typeface="Arial"/>
              <a:cs typeface="Arial"/>
            </a:endParaRPr>
          </a:p>
        </p:txBody>
      </p:sp>
      <p:grpSp>
        <p:nvGrpSpPr>
          <p:cNvPr id="27" name="object 27"/>
          <p:cNvGrpSpPr/>
          <p:nvPr/>
        </p:nvGrpSpPr>
        <p:grpSpPr>
          <a:xfrm>
            <a:off x="5340803" y="127519"/>
            <a:ext cx="243204" cy="41275"/>
            <a:chOff x="5340803" y="127519"/>
            <a:chExt cx="243204" cy="41275"/>
          </a:xfrm>
        </p:grpSpPr>
        <p:sp>
          <p:nvSpPr>
            <p:cNvPr id="28" name="object 28"/>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9" name="object 29"/>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0" name="object 30"/>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1" name="object 31"/>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2" name="object 32"/>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33" name="object 33"/>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8" action="ppaction://hlinksldjump"/>
              </a:rPr>
              <a:t>Extra</a:t>
            </a:r>
            <a:r>
              <a:rPr sz="500" spc="55" dirty="0">
                <a:solidFill>
                  <a:srgbClr val="595959"/>
                </a:solidFill>
                <a:latin typeface="Arial"/>
                <a:cs typeface="Arial"/>
                <a:hlinkClick r:id="rId8" action="ppaction://hlinksldjump"/>
              </a:rPr>
              <a:t> </a:t>
            </a:r>
            <a:r>
              <a:rPr sz="500" spc="-10" dirty="0">
                <a:solidFill>
                  <a:srgbClr val="595959"/>
                </a:solidFill>
                <a:latin typeface="Arial"/>
                <a:cs typeface="Arial"/>
                <a:hlinkClick r:id="rId8" action="ppaction://hlinksldjump"/>
              </a:rPr>
              <a:t>slides</a:t>
            </a:r>
            <a:endParaRPr sz="500">
              <a:latin typeface="Arial"/>
              <a:cs typeface="Arial"/>
            </a:endParaRPr>
          </a:p>
        </p:txBody>
      </p:sp>
      <p:sp>
        <p:nvSpPr>
          <p:cNvPr id="34" name="object 34"/>
          <p:cNvSpPr txBox="1"/>
          <p:nvPr/>
        </p:nvSpPr>
        <p:spPr>
          <a:xfrm>
            <a:off x="95299" y="251305"/>
            <a:ext cx="3056205" cy="232756"/>
          </a:xfrm>
          <a:prstGeom prst="rect">
            <a:avLst/>
          </a:prstGeom>
        </p:spPr>
        <p:txBody>
          <a:bodyPr vert="horz" wrap="square" lIns="0" tIns="17145" rIns="0" bIns="0" rtlCol="0">
            <a:spAutoFit/>
          </a:bodyPr>
          <a:lstStyle/>
          <a:p>
            <a:pPr marL="12700">
              <a:lnSpc>
                <a:spcPct val="100000"/>
              </a:lnSpc>
              <a:spcBef>
                <a:spcPts val="135"/>
              </a:spcBef>
            </a:pPr>
            <a:r>
              <a:rPr sz="1400" spc="-30" dirty="0">
                <a:solidFill>
                  <a:srgbClr val="1F457C"/>
                </a:solidFill>
                <a:latin typeface="Arial" panose="020B0604020202020204" pitchFamily="34" charset="0"/>
                <a:cs typeface="Arial" panose="020B0604020202020204" pitchFamily="34" charset="0"/>
              </a:rPr>
              <a:t>Pivot-</a:t>
            </a:r>
            <a:r>
              <a:rPr sz="1400" spc="-10" dirty="0">
                <a:solidFill>
                  <a:srgbClr val="1F457C"/>
                </a:solidFill>
                <a:latin typeface="Arial" panose="020B0604020202020204" pitchFamily="34" charset="0"/>
                <a:cs typeface="Arial" panose="020B0604020202020204" pitchFamily="34" charset="0"/>
              </a:rPr>
              <a:t>neutral</a:t>
            </a:r>
            <a:r>
              <a:rPr sz="1400" spc="-20" dirty="0">
                <a:solidFill>
                  <a:srgbClr val="1F457C"/>
                </a:solidFill>
                <a:latin typeface="Arial" panose="020B0604020202020204" pitchFamily="34" charset="0"/>
                <a:cs typeface="Arial" panose="020B0604020202020204" pitchFamily="34" charset="0"/>
              </a:rPr>
              <a:t> </a:t>
            </a:r>
            <a:r>
              <a:rPr sz="1400" spc="-40" dirty="0">
                <a:solidFill>
                  <a:srgbClr val="1F457C"/>
                </a:solidFill>
                <a:latin typeface="Arial" panose="020B0604020202020204" pitchFamily="34" charset="0"/>
                <a:cs typeface="Arial" panose="020B0604020202020204" pitchFamily="34" charset="0"/>
              </a:rPr>
              <a:t>applicatives</a:t>
            </a:r>
            <a:r>
              <a:rPr sz="1400" spc="-15" dirty="0">
                <a:solidFill>
                  <a:srgbClr val="1F457C"/>
                </a:solidFill>
                <a:latin typeface="Arial" panose="020B0604020202020204" pitchFamily="34" charset="0"/>
                <a:cs typeface="Arial" panose="020B0604020202020204" pitchFamily="34" charset="0"/>
              </a:rPr>
              <a:t> </a:t>
            </a:r>
            <a:r>
              <a:rPr sz="1400" dirty="0">
                <a:solidFill>
                  <a:srgbClr val="1F457C"/>
                </a:solidFill>
                <a:latin typeface="Arial" panose="020B0604020202020204" pitchFamily="34" charset="0"/>
                <a:cs typeface="Arial" panose="020B0604020202020204" pitchFamily="34" charset="0"/>
              </a:rPr>
              <a:t>in</a:t>
            </a:r>
            <a:r>
              <a:rPr sz="1400" spc="-20" dirty="0">
                <a:solidFill>
                  <a:srgbClr val="1F457C"/>
                </a:solidFill>
                <a:latin typeface="Arial" panose="020B0604020202020204" pitchFamily="34" charset="0"/>
                <a:cs typeface="Arial" panose="020B0604020202020204" pitchFamily="34" charset="0"/>
              </a:rPr>
              <a:t> </a:t>
            </a:r>
            <a:r>
              <a:rPr sz="1400" spc="-25" dirty="0">
                <a:solidFill>
                  <a:srgbClr val="1F457C"/>
                </a:solidFill>
                <a:latin typeface="Arial" panose="020B0604020202020204" pitchFamily="34" charset="0"/>
                <a:cs typeface="Arial" panose="020B0604020202020204" pitchFamily="34" charset="0"/>
              </a:rPr>
              <a:t>Balinese</a:t>
            </a:r>
            <a:endParaRPr sz="1400" dirty="0">
              <a:latin typeface="Arial" panose="020B0604020202020204" pitchFamily="34" charset="0"/>
              <a:cs typeface="Arial" panose="020B0604020202020204" pitchFamily="34" charset="0"/>
            </a:endParaRPr>
          </a:p>
        </p:txBody>
      </p:sp>
      <p:sp>
        <p:nvSpPr>
          <p:cNvPr id="35" name="object 35"/>
          <p:cNvSpPr txBox="1"/>
          <p:nvPr/>
        </p:nvSpPr>
        <p:spPr>
          <a:xfrm>
            <a:off x="94246" y="1033435"/>
            <a:ext cx="1524000" cy="135293"/>
          </a:xfrm>
          <a:prstGeom prst="rect">
            <a:avLst/>
          </a:prstGeom>
        </p:spPr>
        <p:txBody>
          <a:bodyPr vert="horz" wrap="square" lIns="0" tIns="12065" rIns="0" bIns="0" rtlCol="0">
            <a:spAutoFit/>
          </a:bodyPr>
          <a:lstStyle/>
          <a:p>
            <a:pPr marL="12700">
              <a:lnSpc>
                <a:spcPct val="100000"/>
              </a:lnSpc>
              <a:spcBef>
                <a:spcPts val="95"/>
              </a:spcBef>
            </a:pPr>
            <a:r>
              <a:rPr sz="800" dirty="0">
                <a:latin typeface="Arial" panose="020B0604020202020204" pitchFamily="34" charset="0"/>
                <a:cs typeface="Arial" panose="020B0604020202020204" pitchFamily="34" charset="0"/>
              </a:rPr>
              <a:t>(3)</a:t>
            </a:r>
            <a:r>
              <a:rPr sz="800" spc="280"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Balinese,</a:t>
            </a:r>
            <a:r>
              <a:rPr sz="800" spc="6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Voice</a:t>
            </a:r>
            <a:r>
              <a:rPr sz="800" spc="6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alternations</a:t>
            </a:r>
            <a:endParaRPr sz="800" dirty="0">
              <a:latin typeface="Arial" panose="020B0604020202020204" pitchFamily="34" charset="0"/>
              <a:cs typeface="Arial" panose="020B0604020202020204" pitchFamily="34" charset="0"/>
            </a:endParaRPr>
          </a:p>
        </p:txBody>
      </p:sp>
      <p:sp>
        <p:nvSpPr>
          <p:cNvPr id="36" name="object 36"/>
          <p:cNvSpPr txBox="1"/>
          <p:nvPr/>
        </p:nvSpPr>
        <p:spPr>
          <a:xfrm>
            <a:off x="218947" y="1209813"/>
            <a:ext cx="1750695" cy="267335"/>
          </a:xfrm>
          <a:prstGeom prst="rect">
            <a:avLst/>
          </a:prstGeom>
        </p:spPr>
        <p:txBody>
          <a:bodyPr vert="horz" wrap="square" lIns="0" tIns="12065" rIns="0" bIns="0" rtlCol="0">
            <a:spAutoFit/>
          </a:bodyPr>
          <a:lstStyle/>
          <a:p>
            <a:pPr marR="5080" algn="r">
              <a:lnSpc>
                <a:spcPts val="955"/>
              </a:lnSpc>
              <a:spcBef>
                <a:spcPts val="95"/>
              </a:spcBef>
              <a:tabLst>
                <a:tab pos="786765" algn="l"/>
              </a:tabLst>
            </a:pPr>
            <a:r>
              <a:rPr sz="800" dirty="0">
                <a:latin typeface="Arial" panose="020B0604020202020204" pitchFamily="34" charset="0"/>
                <a:cs typeface="Arial" panose="020B0604020202020204" pitchFamily="34" charset="0"/>
              </a:rPr>
              <a:t>a.</a:t>
            </a:r>
            <a:r>
              <a:rPr sz="800" spc="35" dirty="0">
                <a:latin typeface="Arial" panose="020B0604020202020204" pitchFamily="34" charset="0"/>
                <a:cs typeface="Arial" panose="020B0604020202020204" pitchFamily="34" charset="0"/>
              </a:rPr>
              <a:t> </a:t>
            </a:r>
            <a:r>
              <a:rPr sz="800" i="1" dirty="0">
                <a:solidFill>
                  <a:srgbClr val="EB7946"/>
                </a:solidFill>
                <a:latin typeface="Arial" panose="020B0604020202020204" pitchFamily="34" charset="0"/>
                <a:cs typeface="Arial" panose="020B0604020202020204" pitchFamily="34" charset="0"/>
              </a:rPr>
              <a:t>Buku</a:t>
            </a:r>
            <a:r>
              <a:rPr sz="800" i="1" spc="254" dirty="0">
                <a:solidFill>
                  <a:srgbClr val="EB7946"/>
                </a:solidFill>
                <a:latin typeface="Arial" panose="020B0604020202020204" pitchFamily="34" charset="0"/>
                <a:cs typeface="Arial" panose="020B0604020202020204" pitchFamily="34" charset="0"/>
              </a:rPr>
              <a:t> </a:t>
            </a:r>
            <a:r>
              <a:rPr sz="800" i="1" spc="-20" dirty="0">
                <a:latin typeface="Arial" panose="020B0604020202020204" pitchFamily="34" charset="0"/>
                <a:cs typeface="Arial" panose="020B0604020202020204" pitchFamily="34" charset="0"/>
              </a:rPr>
              <a:t>beli</a:t>
            </a:r>
            <a:r>
              <a:rPr sz="800" i="1" dirty="0">
                <a:latin typeface="Arial" panose="020B0604020202020204" pitchFamily="34" charset="0"/>
                <a:cs typeface="Arial" panose="020B0604020202020204" pitchFamily="34" charset="0"/>
              </a:rPr>
              <a:t>	tiang</a:t>
            </a:r>
            <a:r>
              <a:rPr sz="800" i="1" spc="28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di</a:t>
            </a:r>
            <a:r>
              <a:rPr sz="800" i="1" spc="36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toko</a:t>
            </a:r>
            <a:r>
              <a:rPr sz="800" i="1" spc="375" dirty="0">
                <a:latin typeface="Arial" panose="020B0604020202020204" pitchFamily="34" charset="0"/>
                <a:cs typeface="Arial" panose="020B0604020202020204" pitchFamily="34" charset="0"/>
              </a:rPr>
              <a:t> </a:t>
            </a:r>
            <a:r>
              <a:rPr sz="800" i="1" spc="-20" dirty="0">
                <a:latin typeface="Arial" panose="020B0604020202020204" pitchFamily="34" charset="0"/>
                <a:cs typeface="Arial" panose="020B0604020202020204" pitchFamily="34" charset="0"/>
              </a:rPr>
              <a:t>ento.</a:t>
            </a:r>
            <a:endParaRPr sz="800" dirty="0">
              <a:latin typeface="Arial" panose="020B0604020202020204" pitchFamily="34" charset="0"/>
              <a:cs typeface="Arial" panose="020B0604020202020204" pitchFamily="34" charset="0"/>
            </a:endParaRPr>
          </a:p>
          <a:p>
            <a:pPr marR="30480" algn="r">
              <a:lnSpc>
                <a:spcPts val="955"/>
              </a:lnSpc>
            </a:pPr>
            <a:r>
              <a:rPr sz="800" dirty="0">
                <a:latin typeface="Arial" panose="020B0604020202020204" pitchFamily="34" charset="0"/>
                <a:cs typeface="Arial" panose="020B0604020202020204" pitchFamily="34" charset="0"/>
              </a:rPr>
              <a:t>book</a:t>
            </a:r>
            <a:r>
              <a:rPr sz="800" spc="375" dirty="0">
                <a:latin typeface="Arial" panose="020B0604020202020204" pitchFamily="34" charset="0"/>
                <a:cs typeface="Arial" panose="020B0604020202020204" pitchFamily="34" charset="0"/>
              </a:rPr>
              <a:t> </a:t>
            </a:r>
            <a:r>
              <a:rPr sz="800" cap="small" dirty="0">
                <a:latin typeface="Arial" panose="020B0604020202020204" pitchFamily="34" charset="0"/>
                <a:cs typeface="Arial" panose="020B0604020202020204" pitchFamily="34" charset="0"/>
              </a:rPr>
              <a:t>pv</a:t>
            </a:r>
            <a:r>
              <a:rPr sz="800" dirty="0">
                <a:latin typeface="Arial" panose="020B0604020202020204" pitchFamily="34" charset="0"/>
                <a:cs typeface="Arial" panose="020B0604020202020204" pitchFamily="34" charset="0"/>
              </a:rPr>
              <a:t>.buy</a:t>
            </a:r>
            <a:r>
              <a:rPr sz="800" spc="270" dirty="0">
                <a:latin typeface="Arial" panose="020B0604020202020204" pitchFamily="34" charset="0"/>
                <a:cs typeface="Arial" panose="020B0604020202020204" pitchFamily="34" charset="0"/>
              </a:rPr>
              <a:t> </a:t>
            </a:r>
            <a:r>
              <a:rPr sz="800" cap="small" dirty="0">
                <a:latin typeface="Arial" panose="020B0604020202020204" pitchFamily="34" charset="0"/>
                <a:cs typeface="Arial" panose="020B0604020202020204" pitchFamily="34" charset="0"/>
              </a:rPr>
              <a:t>1sg</a:t>
            </a:r>
            <a:r>
              <a:rPr sz="800" spc="27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at</a:t>
            </a:r>
            <a:r>
              <a:rPr sz="800" spc="27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shop</a:t>
            </a:r>
            <a:r>
              <a:rPr sz="800" spc="265" dirty="0">
                <a:latin typeface="Arial" panose="020B0604020202020204" pitchFamily="34" charset="0"/>
                <a:cs typeface="Arial" panose="020B0604020202020204" pitchFamily="34" charset="0"/>
              </a:rPr>
              <a:t> </a:t>
            </a:r>
            <a:r>
              <a:rPr sz="800" cap="small" spc="35" dirty="0">
                <a:latin typeface="Arial" panose="020B0604020202020204" pitchFamily="34" charset="0"/>
                <a:cs typeface="Arial" panose="020B0604020202020204" pitchFamily="34" charset="0"/>
              </a:rPr>
              <a:t>dist</a:t>
            </a:r>
            <a:endParaRPr sz="800" cap="small" dirty="0">
              <a:latin typeface="Arial" panose="020B0604020202020204" pitchFamily="34" charset="0"/>
              <a:cs typeface="Arial" panose="020B0604020202020204" pitchFamily="34" charset="0"/>
            </a:endParaRPr>
          </a:p>
        </p:txBody>
      </p:sp>
      <p:sp>
        <p:nvSpPr>
          <p:cNvPr id="37" name="object 37"/>
          <p:cNvSpPr txBox="1"/>
          <p:nvPr/>
        </p:nvSpPr>
        <p:spPr>
          <a:xfrm>
            <a:off x="218947" y="1534476"/>
            <a:ext cx="2421255" cy="919098"/>
          </a:xfrm>
          <a:prstGeom prst="rect">
            <a:avLst/>
          </a:prstGeom>
        </p:spPr>
        <p:txBody>
          <a:bodyPr vert="horz" wrap="square" lIns="0" tIns="17145" rIns="0" bIns="0" rtlCol="0">
            <a:spAutoFit/>
          </a:bodyPr>
          <a:lstStyle/>
          <a:p>
            <a:pPr marL="128905" marR="812165">
              <a:lnSpc>
                <a:spcPts val="950"/>
              </a:lnSpc>
              <a:spcBef>
                <a:spcPts val="135"/>
              </a:spcBef>
            </a:pPr>
            <a:r>
              <a:rPr sz="800" dirty="0">
                <a:latin typeface="Arial" panose="020B0604020202020204" pitchFamily="34" charset="0"/>
                <a:cs typeface="Arial" panose="020B0604020202020204" pitchFamily="34" charset="0"/>
              </a:rPr>
              <a:t>‘I</a:t>
            </a:r>
            <a:r>
              <a:rPr sz="800" spc="8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bought</a:t>
            </a:r>
            <a:r>
              <a:rPr sz="800" spc="80" dirty="0">
                <a:latin typeface="Arial" panose="020B0604020202020204" pitchFamily="34" charset="0"/>
                <a:cs typeface="Arial" panose="020B0604020202020204" pitchFamily="34" charset="0"/>
              </a:rPr>
              <a:t> </a:t>
            </a:r>
            <a:r>
              <a:rPr sz="800" dirty="0">
                <a:solidFill>
                  <a:srgbClr val="EB7946"/>
                </a:solidFill>
                <a:latin typeface="Arial" panose="020B0604020202020204" pitchFamily="34" charset="0"/>
                <a:cs typeface="Arial" panose="020B0604020202020204" pitchFamily="34" charset="0"/>
              </a:rPr>
              <a:t>the</a:t>
            </a:r>
            <a:r>
              <a:rPr sz="800" spc="80" dirty="0">
                <a:solidFill>
                  <a:srgbClr val="EB7946"/>
                </a:solidFill>
                <a:latin typeface="Arial" panose="020B0604020202020204" pitchFamily="34" charset="0"/>
                <a:cs typeface="Arial" panose="020B0604020202020204" pitchFamily="34" charset="0"/>
              </a:rPr>
              <a:t> </a:t>
            </a:r>
            <a:r>
              <a:rPr sz="800" dirty="0">
                <a:solidFill>
                  <a:srgbClr val="EB7946"/>
                </a:solidFill>
                <a:latin typeface="Arial" panose="020B0604020202020204" pitchFamily="34" charset="0"/>
                <a:cs typeface="Arial" panose="020B0604020202020204" pitchFamily="34" charset="0"/>
              </a:rPr>
              <a:t>book</a:t>
            </a:r>
            <a:r>
              <a:rPr sz="800" spc="85" dirty="0">
                <a:solidFill>
                  <a:srgbClr val="EB7946"/>
                </a:solidFill>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in</a:t>
            </a:r>
            <a:r>
              <a:rPr sz="800" spc="8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that</a:t>
            </a:r>
            <a:r>
              <a:rPr sz="800" spc="80" dirty="0">
                <a:latin typeface="Arial" panose="020B0604020202020204" pitchFamily="34" charset="0"/>
                <a:cs typeface="Arial" panose="020B0604020202020204" pitchFamily="34" charset="0"/>
              </a:rPr>
              <a:t> </a:t>
            </a:r>
            <a:r>
              <a:rPr sz="800" spc="-35" dirty="0">
                <a:latin typeface="Arial" panose="020B0604020202020204" pitchFamily="34" charset="0"/>
                <a:cs typeface="Arial" panose="020B0604020202020204" pitchFamily="34" charset="0"/>
              </a:rPr>
              <a:t>shop.’</a:t>
            </a:r>
            <a:r>
              <a:rPr sz="800" dirty="0">
                <a:latin typeface="Arial" panose="020B0604020202020204" pitchFamily="34" charset="0"/>
                <a:cs typeface="Arial" panose="020B0604020202020204" pitchFamily="34" charset="0"/>
              </a:rPr>
              <a:t> (PV,</a:t>
            </a:r>
            <a:r>
              <a:rPr sz="800" spc="12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with</a:t>
            </a:r>
            <a:r>
              <a:rPr sz="800" spc="12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patient</a:t>
            </a:r>
            <a:r>
              <a:rPr sz="800" spc="12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pivot)</a:t>
            </a:r>
            <a:endParaRPr sz="800" dirty="0">
              <a:latin typeface="Arial" panose="020B0604020202020204" pitchFamily="34" charset="0"/>
              <a:cs typeface="Arial" panose="020B0604020202020204" pitchFamily="34" charset="0"/>
            </a:endParaRPr>
          </a:p>
          <a:p>
            <a:pPr marR="603885" algn="r">
              <a:lnSpc>
                <a:spcPts val="955"/>
              </a:lnSpc>
              <a:spcBef>
                <a:spcPts val="409"/>
              </a:spcBef>
            </a:pPr>
            <a:r>
              <a:rPr sz="800" dirty="0">
                <a:latin typeface="Arial" panose="020B0604020202020204" pitchFamily="34" charset="0"/>
                <a:cs typeface="Arial" panose="020B0604020202020204" pitchFamily="34" charset="0"/>
              </a:rPr>
              <a:t>b.</a:t>
            </a:r>
            <a:r>
              <a:rPr sz="800" spc="30" dirty="0">
                <a:latin typeface="Arial" panose="020B0604020202020204" pitchFamily="34" charset="0"/>
                <a:cs typeface="Arial" panose="020B0604020202020204" pitchFamily="34" charset="0"/>
              </a:rPr>
              <a:t> </a:t>
            </a:r>
            <a:r>
              <a:rPr sz="800" i="1" dirty="0">
                <a:solidFill>
                  <a:srgbClr val="EB7946"/>
                </a:solidFill>
                <a:latin typeface="Arial" panose="020B0604020202020204" pitchFamily="34" charset="0"/>
                <a:cs typeface="Arial" panose="020B0604020202020204" pitchFamily="34" charset="0"/>
              </a:rPr>
              <a:t>Tiang</a:t>
            </a:r>
            <a:r>
              <a:rPr sz="800" i="1" spc="295" dirty="0">
                <a:solidFill>
                  <a:srgbClr val="EB7946"/>
                </a:solidFill>
                <a:latin typeface="Arial" panose="020B0604020202020204" pitchFamily="34" charset="0"/>
                <a:cs typeface="Arial" panose="020B0604020202020204" pitchFamily="34" charset="0"/>
              </a:rPr>
              <a:t> </a:t>
            </a:r>
            <a:r>
              <a:rPr sz="800" i="1" u="sng" dirty="0">
                <a:uFill>
                  <a:solidFill>
                    <a:srgbClr val="000000"/>
                  </a:solidFill>
                </a:uFill>
                <a:latin typeface="Arial" panose="020B0604020202020204" pitchFamily="34" charset="0"/>
                <a:cs typeface="Arial" panose="020B0604020202020204" pitchFamily="34" charset="0"/>
              </a:rPr>
              <a:t>m-</a:t>
            </a:r>
            <a:r>
              <a:rPr sz="800" i="1" dirty="0">
                <a:latin typeface="Arial" panose="020B0604020202020204" pitchFamily="34" charset="0"/>
                <a:cs typeface="Arial" panose="020B0604020202020204" pitchFamily="34" charset="0"/>
              </a:rPr>
              <a:t>(b)eli</a:t>
            </a:r>
            <a:r>
              <a:rPr sz="800" i="1" spc="29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buku</a:t>
            </a:r>
            <a:r>
              <a:rPr sz="800" i="1" spc="31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di</a:t>
            </a:r>
            <a:r>
              <a:rPr sz="800" i="1" spc="37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toko</a:t>
            </a:r>
            <a:r>
              <a:rPr sz="800" i="1" spc="380"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ento.</a:t>
            </a:r>
            <a:endParaRPr sz="800" dirty="0">
              <a:latin typeface="Arial" panose="020B0604020202020204" pitchFamily="34" charset="0"/>
              <a:cs typeface="Arial" panose="020B0604020202020204" pitchFamily="34" charset="0"/>
            </a:endParaRPr>
          </a:p>
          <a:p>
            <a:pPr marR="629920" algn="r">
              <a:lnSpc>
                <a:spcPts val="955"/>
              </a:lnSpc>
              <a:tabLst>
                <a:tab pos="323215" algn="l"/>
              </a:tabLst>
            </a:pPr>
            <a:r>
              <a:rPr sz="800" spc="-25" dirty="0">
                <a:latin typeface="Arial" panose="020B0604020202020204" pitchFamily="34" charset="0"/>
                <a:cs typeface="Arial" panose="020B0604020202020204" pitchFamily="34" charset="0"/>
              </a:rPr>
              <a:t>1sg</a:t>
            </a:r>
            <a:r>
              <a:rPr sz="800" dirty="0">
                <a:latin typeface="Arial" panose="020B0604020202020204" pitchFamily="34" charset="0"/>
                <a:cs typeface="Arial" panose="020B0604020202020204" pitchFamily="34" charset="0"/>
              </a:rPr>
              <a:t>	</a:t>
            </a:r>
            <a:r>
              <a:rPr sz="800" u="sng" cap="small" dirty="0">
                <a:uFill>
                  <a:solidFill>
                    <a:srgbClr val="000000"/>
                  </a:solidFill>
                </a:uFill>
                <a:latin typeface="Arial" panose="020B0604020202020204" pitchFamily="34" charset="0"/>
                <a:cs typeface="Arial" panose="020B0604020202020204" pitchFamily="34" charset="0"/>
              </a:rPr>
              <a:t>av</a:t>
            </a:r>
            <a:r>
              <a:rPr sz="800" dirty="0">
                <a:latin typeface="Arial" panose="020B0604020202020204" pitchFamily="34" charset="0"/>
                <a:cs typeface="Arial" panose="020B0604020202020204" pitchFamily="34" charset="0"/>
              </a:rPr>
              <a:t>-buy</a:t>
            </a:r>
            <a:r>
              <a:rPr sz="800" spc="20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book</a:t>
            </a:r>
            <a:r>
              <a:rPr sz="800" spc="254"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at</a:t>
            </a:r>
            <a:r>
              <a:rPr sz="800" spc="254"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shop</a:t>
            </a:r>
            <a:r>
              <a:rPr sz="800" spc="254" dirty="0">
                <a:latin typeface="Arial" panose="020B0604020202020204" pitchFamily="34" charset="0"/>
                <a:cs typeface="Arial" panose="020B0604020202020204" pitchFamily="34" charset="0"/>
              </a:rPr>
              <a:t> </a:t>
            </a:r>
            <a:r>
              <a:rPr sz="800" cap="small" spc="35" dirty="0">
                <a:latin typeface="Arial" panose="020B0604020202020204" pitchFamily="34" charset="0"/>
                <a:cs typeface="Arial" panose="020B0604020202020204" pitchFamily="34" charset="0"/>
              </a:rPr>
              <a:t>dist</a:t>
            </a:r>
            <a:endParaRPr sz="800" cap="small" dirty="0">
              <a:latin typeface="Arial" panose="020B0604020202020204" pitchFamily="34" charset="0"/>
              <a:cs typeface="Arial" panose="020B0604020202020204" pitchFamily="34" charset="0"/>
            </a:endParaRPr>
          </a:p>
          <a:p>
            <a:pPr marL="128905">
              <a:lnSpc>
                <a:spcPts val="955"/>
              </a:lnSpc>
              <a:spcBef>
                <a:spcPts val="650"/>
              </a:spcBef>
            </a:pPr>
            <a:r>
              <a:rPr sz="800" dirty="0">
                <a:latin typeface="Arial" panose="020B0604020202020204" pitchFamily="34" charset="0"/>
                <a:cs typeface="Arial" panose="020B0604020202020204" pitchFamily="34" charset="0"/>
              </a:rPr>
              <a:t>‘</a:t>
            </a:r>
            <a:r>
              <a:rPr sz="800" dirty="0">
                <a:solidFill>
                  <a:srgbClr val="EB7946"/>
                </a:solidFill>
                <a:latin typeface="Arial" panose="020B0604020202020204" pitchFamily="34" charset="0"/>
                <a:cs typeface="Arial" panose="020B0604020202020204" pitchFamily="34" charset="0"/>
              </a:rPr>
              <a:t>I</a:t>
            </a:r>
            <a:r>
              <a:rPr sz="800" spc="80" dirty="0">
                <a:solidFill>
                  <a:srgbClr val="EB7946"/>
                </a:solidFill>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bought</a:t>
            </a:r>
            <a:r>
              <a:rPr sz="800" spc="8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the</a:t>
            </a:r>
            <a:r>
              <a:rPr sz="800" spc="8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book</a:t>
            </a:r>
            <a:r>
              <a:rPr sz="800" spc="8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in</a:t>
            </a:r>
            <a:r>
              <a:rPr sz="800" spc="8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that</a:t>
            </a:r>
            <a:r>
              <a:rPr sz="800" spc="8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shop.’</a:t>
            </a:r>
            <a:endParaRPr sz="800" dirty="0">
              <a:latin typeface="Arial" panose="020B0604020202020204" pitchFamily="34" charset="0"/>
              <a:cs typeface="Arial" panose="020B0604020202020204" pitchFamily="34" charset="0"/>
            </a:endParaRPr>
          </a:p>
          <a:p>
            <a:pPr marL="128905">
              <a:lnSpc>
                <a:spcPts val="955"/>
              </a:lnSpc>
              <a:tabLst>
                <a:tab pos="1570355" algn="l"/>
              </a:tabLst>
            </a:pPr>
            <a:r>
              <a:rPr sz="800" dirty="0">
                <a:latin typeface="Arial" panose="020B0604020202020204" pitchFamily="34" charset="0"/>
                <a:cs typeface="Arial" panose="020B0604020202020204" pitchFamily="34" charset="0"/>
              </a:rPr>
              <a:t>(AV,</a:t>
            </a:r>
            <a:r>
              <a:rPr sz="800" spc="6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with</a:t>
            </a:r>
            <a:r>
              <a:rPr sz="800" spc="6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agent</a:t>
            </a:r>
            <a:r>
              <a:rPr sz="800" spc="6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pivot)</a:t>
            </a:r>
            <a:r>
              <a:rPr sz="800" dirty="0">
                <a:latin typeface="Arial" panose="020B0604020202020204" pitchFamily="34" charset="0"/>
                <a:cs typeface="Arial" panose="020B0604020202020204" pitchFamily="34" charset="0"/>
              </a:rPr>
              <a:t>	</a:t>
            </a:r>
            <a:r>
              <a:rPr sz="800" dirty="0">
                <a:solidFill>
                  <a:schemeClr val="tx1"/>
                </a:solidFill>
                <a:latin typeface="Arial" panose="020B0604020202020204" pitchFamily="34" charset="0"/>
                <a:cs typeface="Arial" panose="020B0604020202020204" pitchFamily="34" charset="0"/>
              </a:rPr>
              <a:t>(</a:t>
            </a:r>
            <a:r>
              <a:rPr sz="800" dirty="0">
                <a:solidFill>
                  <a:schemeClr val="tx1"/>
                </a:solidFill>
                <a:latin typeface="Arial" panose="020B0604020202020204" pitchFamily="34" charset="0"/>
                <a:cs typeface="Arial" panose="020B0604020202020204" pitchFamily="34" charset="0"/>
                <a:hlinkClick r:id="rId7" action="ppaction://hlinksldjump">
                  <a:extLst>
                    <a:ext uri="{A12FA001-AC4F-418D-AE19-62706E023703}">
                      <ahyp:hlinkClr xmlns:ahyp="http://schemas.microsoft.com/office/drawing/2018/hyperlinkcolor" val="tx"/>
                    </a:ext>
                  </a:extLst>
                </a:hlinkClick>
              </a:rPr>
              <a:t>Artawa</a:t>
            </a:r>
            <a:r>
              <a:rPr sz="800" spc="35" dirty="0">
                <a:solidFill>
                  <a:schemeClr val="tx1"/>
                </a:solidFill>
                <a:latin typeface="Arial" panose="020B0604020202020204" pitchFamily="34" charset="0"/>
                <a:cs typeface="Arial" panose="020B0604020202020204" pitchFamily="34" charset="0"/>
                <a:hlinkClick r:id="rId7" action="ppaction://hlinksldjump">
                  <a:extLst>
                    <a:ext uri="{A12FA001-AC4F-418D-AE19-62706E023703}">
                      <ahyp:hlinkClr xmlns:ahyp="http://schemas.microsoft.com/office/drawing/2018/hyperlinkcolor" val="tx"/>
                    </a:ext>
                  </a:extLst>
                </a:hlinkClick>
              </a:rPr>
              <a:t> </a:t>
            </a:r>
            <a:r>
              <a:rPr sz="800" dirty="0">
                <a:solidFill>
                  <a:schemeClr val="tx1"/>
                </a:solidFill>
                <a:latin typeface="Arial" panose="020B0604020202020204" pitchFamily="34" charset="0"/>
                <a:cs typeface="Arial" panose="020B0604020202020204" pitchFamily="34" charset="0"/>
                <a:hlinkClick r:id="rId7" action="ppaction://hlinksldjump">
                  <a:extLst>
                    <a:ext uri="{A12FA001-AC4F-418D-AE19-62706E023703}">
                      <ahyp:hlinkClr xmlns:ahyp="http://schemas.microsoft.com/office/drawing/2018/hyperlinkcolor" val="tx"/>
                    </a:ext>
                  </a:extLst>
                </a:hlinkClick>
              </a:rPr>
              <a:t>1998</a:t>
            </a:r>
            <a:r>
              <a:rPr sz="800" dirty="0">
                <a:solidFill>
                  <a:schemeClr val="tx1"/>
                </a:solidFill>
                <a:latin typeface="Arial" panose="020B0604020202020204" pitchFamily="34" charset="0"/>
                <a:cs typeface="Arial" panose="020B0604020202020204" pitchFamily="34" charset="0"/>
              </a:rPr>
              <a:t>:</a:t>
            </a:r>
            <a:r>
              <a:rPr sz="800" spc="130" dirty="0">
                <a:solidFill>
                  <a:schemeClr val="tx1"/>
                </a:solidFill>
                <a:latin typeface="Arial" panose="020B0604020202020204" pitchFamily="34" charset="0"/>
                <a:cs typeface="Arial" panose="020B0604020202020204" pitchFamily="34" charset="0"/>
              </a:rPr>
              <a:t> </a:t>
            </a:r>
            <a:r>
              <a:rPr sz="800" spc="-25" dirty="0">
                <a:solidFill>
                  <a:schemeClr val="tx1"/>
                </a:solidFill>
                <a:latin typeface="Arial" panose="020B0604020202020204" pitchFamily="34" charset="0"/>
                <a:cs typeface="Arial" panose="020B0604020202020204" pitchFamily="34" charset="0"/>
              </a:rPr>
              <a:t>48)</a:t>
            </a:r>
            <a:endParaRPr sz="800" dirty="0">
              <a:solidFill>
                <a:schemeClr val="tx1"/>
              </a:solidFill>
              <a:latin typeface="Arial" panose="020B0604020202020204" pitchFamily="34" charset="0"/>
              <a:cs typeface="Arial" panose="020B0604020202020204" pitchFamily="34" charset="0"/>
            </a:endParaRPr>
          </a:p>
        </p:txBody>
      </p:sp>
      <p:sp>
        <p:nvSpPr>
          <p:cNvPr id="38" name="object 38"/>
          <p:cNvSpPr txBox="1"/>
          <p:nvPr/>
        </p:nvSpPr>
        <p:spPr>
          <a:xfrm>
            <a:off x="2867304" y="1033435"/>
            <a:ext cx="2150110" cy="135293"/>
          </a:xfrm>
          <a:prstGeom prst="rect">
            <a:avLst/>
          </a:prstGeom>
        </p:spPr>
        <p:txBody>
          <a:bodyPr vert="horz" wrap="square" lIns="0" tIns="12065" rIns="0" bIns="0" rtlCol="0">
            <a:spAutoFit/>
          </a:bodyPr>
          <a:lstStyle/>
          <a:p>
            <a:pPr marL="12700">
              <a:lnSpc>
                <a:spcPct val="100000"/>
              </a:lnSpc>
              <a:spcBef>
                <a:spcPts val="95"/>
              </a:spcBef>
            </a:pPr>
            <a:r>
              <a:rPr sz="800" dirty="0">
                <a:latin typeface="Arial" panose="020B0604020202020204" pitchFamily="34" charset="0"/>
                <a:cs typeface="Arial" panose="020B0604020202020204" pitchFamily="34" charset="0"/>
              </a:rPr>
              <a:t>(4)</a:t>
            </a:r>
            <a:r>
              <a:rPr sz="800" spc="270"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Balinese,</a:t>
            </a:r>
            <a:r>
              <a:rPr sz="800" spc="5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Loc.</a:t>
            </a:r>
            <a:r>
              <a:rPr sz="800" spc="15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appl.</a:t>
            </a:r>
            <a:r>
              <a:rPr sz="800" spc="155" dirty="0">
                <a:latin typeface="Arial" panose="020B0604020202020204" pitchFamily="34" charset="0"/>
                <a:cs typeface="Arial" panose="020B0604020202020204" pitchFamily="34" charset="0"/>
              </a:rPr>
              <a:t> </a:t>
            </a:r>
            <a:r>
              <a:rPr sz="800" spc="190" dirty="0">
                <a:latin typeface="Arial" panose="020B0604020202020204" pitchFamily="34" charset="0"/>
                <a:cs typeface="Arial" panose="020B0604020202020204" pitchFamily="34" charset="0"/>
              </a:rPr>
              <a:t>+</a:t>
            </a:r>
            <a:r>
              <a:rPr sz="800" spc="5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Voice</a:t>
            </a:r>
            <a:r>
              <a:rPr sz="800" spc="5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alternations</a:t>
            </a:r>
            <a:endParaRPr sz="800">
              <a:latin typeface="Arial" panose="020B0604020202020204" pitchFamily="34" charset="0"/>
              <a:cs typeface="Arial" panose="020B0604020202020204" pitchFamily="34" charset="0"/>
            </a:endParaRPr>
          </a:p>
        </p:txBody>
      </p:sp>
      <p:grpSp>
        <p:nvGrpSpPr>
          <p:cNvPr id="39" name="object 39"/>
          <p:cNvGrpSpPr/>
          <p:nvPr/>
        </p:nvGrpSpPr>
        <p:grpSpPr>
          <a:xfrm>
            <a:off x="3095795" y="1228180"/>
            <a:ext cx="531495" cy="121920"/>
            <a:chOff x="3095795" y="1228180"/>
            <a:chExt cx="531495" cy="121920"/>
          </a:xfrm>
        </p:grpSpPr>
        <p:sp>
          <p:nvSpPr>
            <p:cNvPr id="40" name="object 40"/>
            <p:cNvSpPr/>
            <p:nvPr/>
          </p:nvSpPr>
          <p:spPr>
            <a:xfrm>
              <a:off x="3095795" y="1228180"/>
              <a:ext cx="272415" cy="121920"/>
            </a:xfrm>
            <a:custGeom>
              <a:avLst/>
              <a:gdLst/>
              <a:ahLst/>
              <a:cxnLst/>
              <a:rect l="l" t="t" r="r" b="b"/>
              <a:pathLst>
                <a:path w="272414" h="121919">
                  <a:moveTo>
                    <a:pt x="236083" y="0"/>
                  </a:moveTo>
                  <a:lnTo>
                    <a:pt x="36000" y="0"/>
                  </a:lnTo>
                  <a:lnTo>
                    <a:pt x="21987" y="2829"/>
                  </a:lnTo>
                  <a:lnTo>
                    <a:pt x="10544" y="10544"/>
                  </a:lnTo>
                  <a:lnTo>
                    <a:pt x="2829" y="21987"/>
                  </a:lnTo>
                  <a:lnTo>
                    <a:pt x="0" y="36000"/>
                  </a:lnTo>
                  <a:lnTo>
                    <a:pt x="0" y="85870"/>
                  </a:lnTo>
                  <a:lnTo>
                    <a:pt x="2829" y="99883"/>
                  </a:lnTo>
                  <a:lnTo>
                    <a:pt x="10544" y="111326"/>
                  </a:lnTo>
                  <a:lnTo>
                    <a:pt x="21987" y="119041"/>
                  </a:lnTo>
                  <a:lnTo>
                    <a:pt x="36000" y="121870"/>
                  </a:lnTo>
                  <a:lnTo>
                    <a:pt x="236083" y="121870"/>
                  </a:lnTo>
                  <a:lnTo>
                    <a:pt x="250096" y="119041"/>
                  </a:lnTo>
                  <a:lnTo>
                    <a:pt x="261539" y="111326"/>
                  </a:lnTo>
                  <a:lnTo>
                    <a:pt x="269254" y="99883"/>
                  </a:lnTo>
                  <a:lnTo>
                    <a:pt x="272083" y="85870"/>
                  </a:lnTo>
                  <a:lnTo>
                    <a:pt x="272083" y="36000"/>
                  </a:lnTo>
                  <a:lnTo>
                    <a:pt x="269254" y="21987"/>
                  </a:lnTo>
                  <a:lnTo>
                    <a:pt x="261539" y="10544"/>
                  </a:lnTo>
                  <a:lnTo>
                    <a:pt x="250096" y="2829"/>
                  </a:lnTo>
                  <a:lnTo>
                    <a:pt x="236083" y="0"/>
                  </a:lnTo>
                  <a:close/>
                </a:path>
              </a:pathLst>
            </a:custGeom>
            <a:solidFill>
              <a:srgbClr val="CCE5E5"/>
            </a:solidFill>
          </p:spPr>
          <p:txBody>
            <a:bodyPr wrap="square" lIns="0" tIns="0" rIns="0" bIns="0" rtlCol="0"/>
            <a:lstStyle/>
            <a:p>
              <a:endParaRPr>
                <a:latin typeface="Arial" panose="020B0604020202020204" pitchFamily="34" charset="0"/>
                <a:cs typeface="Arial" panose="020B0604020202020204" pitchFamily="34" charset="0"/>
              </a:endParaRPr>
            </a:p>
          </p:txBody>
        </p:sp>
        <p:pic>
          <p:nvPicPr>
            <p:cNvPr id="41" name="object 41"/>
            <p:cNvPicPr/>
            <p:nvPr/>
          </p:nvPicPr>
          <p:blipFill>
            <a:blip r:embed="rId9" cstate="print"/>
            <a:stretch>
              <a:fillRect/>
            </a:stretch>
          </p:blipFill>
          <p:spPr>
            <a:xfrm>
              <a:off x="3380529" y="1240630"/>
              <a:ext cx="246575" cy="109420"/>
            </a:xfrm>
            <a:prstGeom prst="rect">
              <a:avLst/>
            </a:prstGeom>
          </p:spPr>
        </p:pic>
      </p:grpSp>
      <p:sp>
        <p:nvSpPr>
          <p:cNvPr id="42" name="object 42"/>
          <p:cNvSpPr txBox="1"/>
          <p:nvPr/>
        </p:nvSpPr>
        <p:spPr>
          <a:xfrm>
            <a:off x="2992005" y="1209813"/>
            <a:ext cx="964565" cy="135293"/>
          </a:xfrm>
          <a:prstGeom prst="rect">
            <a:avLst/>
          </a:prstGeom>
        </p:spPr>
        <p:txBody>
          <a:bodyPr vert="horz" wrap="square" lIns="0" tIns="12065" rIns="0" bIns="0" rtlCol="0">
            <a:spAutoFit/>
          </a:bodyPr>
          <a:lstStyle/>
          <a:p>
            <a:pPr marL="12700">
              <a:lnSpc>
                <a:spcPct val="100000"/>
              </a:lnSpc>
              <a:spcBef>
                <a:spcPts val="95"/>
              </a:spcBef>
            </a:pPr>
            <a:r>
              <a:rPr sz="800" dirty="0">
                <a:latin typeface="Arial" panose="020B0604020202020204" pitchFamily="34" charset="0"/>
                <a:cs typeface="Arial" panose="020B0604020202020204" pitchFamily="34" charset="0"/>
              </a:rPr>
              <a:t>a.</a:t>
            </a:r>
            <a:r>
              <a:rPr sz="800" spc="30" dirty="0">
                <a:latin typeface="Arial" panose="020B0604020202020204" pitchFamily="34" charset="0"/>
                <a:cs typeface="Arial" panose="020B0604020202020204" pitchFamily="34" charset="0"/>
              </a:rPr>
              <a:t> </a:t>
            </a:r>
            <a:r>
              <a:rPr sz="800" i="1" dirty="0">
                <a:solidFill>
                  <a:srgbClr val="EB7946"/>
                </a:solidFill>
                <a:latin typeface="Arial" panose="020B0604020202020204" pitchFamily="34" charset="0"/>
                <a:cs typeface="Arial" panose="020B0604020202020204" pitchFamily="34" charset="0"/>
              </a:rPr>
              <a:t>Toko</a:t>
            </a:r>
            <a:r>
              <a:rPr sz="800" i="1" spc="240" dirty="0">
                <a:solidFill>
                  <a:srgbClr val="EB7946"/>
                </a:solidFill>
                <a:latin typeface="Arial" panose="020B0604020202020204" pitchFamily="34" charset="0"/>
                <a:cs typeface="Arial" panose="020B0604020202020204" pitchFamily="34" charset="0"/>
              </a:rPr>
              <a:t> </a:t>
            </a:r>
            <a:r>
              <a:rPr sz="800" i="1" dirty="0">
                <a:solidFill>
                  <a:srgbClr val="EB7946"/>
                </a:solidFill>
                <a:latin typeface="Arial" panose="020B0604020202020204" pitchFamily="34" charset="0"/>
                <a:cs typeface="Arial" panose="020B0604020202020204" pitchFamily="34" charset="0"/>
              </a:rPr>
              <a:t>ento</a:t>
            </a:r>
            <a:r>
              <a:rPr sz="800" i="1" spc="265" dirty="0">
                <a:solidFill>
                  <a:srgbClr val="EB7946"/>
                </a:solidFill>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beli-</a:t>
            </a:r>
            <a:r>
              <a:rPr sz="800" i="1" spc="-25" dirty="0">
                <a:solidFill>
                  <a:srgbClr val="FF0000"/>
                </a:solidFill>
                <a:latin typeface="Arial" panose="020B0604020202020204" pitchFamily="34" charset="0"/>
                <a:cs typeface="Arial" panose="020B0604020202020204" pitchFamily="34" charset="0"/>
              </a:rPr>
              <a:t>in</a:t>
            </a:r>
            <a:endParaRPr sz="800">
              <a:latin typeface="Arial" panose="020B0604020202020204" pitchFamily="34" charset="0"/>
              <a:cs typeface="Arial" panose="020B0604020202020204" pitchFamily="34" charset="0"/>
            </a:endParaRPr>
          </a:p>
        </p:txBody>
      </p:sp>
      <p:sp>
        <p:nvSpPr>
          <p:cNvPr id="43" name="object 43"/>
          <p:cNvSpPr txBox="1"/>
          <p:nvPr/>
        </p:nvSpPr>
        <p:spPr>
          <a:xfrm>
            <a:off x="4499889" y="1209813"/>
            <a:ext cx="563245" cy="135293"/>
          </a:xfrm>
          <a:prstGeom prst="rect">
            <a:avLst/>
          </a:prstGeom>
        </p:spPr>
        <p:txBody>
          <a:bodyPr vert="horz" wrap="square" lIns="0" tIns="12065" rIns="0" bIns="0" rtlCol="0">
            <a:spAutoFit/>
          </a:bodyPr>
          <a:lstStyle/>
          <a:p>
            <a:pPr marL="12700">
              <a:lnSpc>
                <a:spcPct val="100000"/>
              </a:lnSpc>
              <a:spcBef>
                <a:spcPts val="95"/>
              </a:spcBef>
            </a:pPr>
            <a:r>
              <a:rPr sz="800" i="1" dirty="0">
                <a:latin typeface="Arial" panose="020B0604020202020204" pitchFamily="34" charset="0"/>
                <a:cs typeface="Arial" panose="020B0604020202020204" pitchFamily="34" charset="0"/>
              </a:rPr>
              <a:t>tiang</a:t>
            </a:r>
            <a:r>
              <a:rPr sz="800" i="1" spc="290"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buku.</a:t>
            </a:r>
            <a:endParaRPr sz="800">
              <a:latin typeface="Arial" panose="020B0604020202020204" pitchFamily="34" charset="0"/>
              <a:cs typeface="Arial" panose="020B0604020202020204" pitchFamily="34" charset="0"/>
            </a:endParaRPr>
          </a:p>
        </p:txBody>
      </p:sp>
      <p:sp>
        <p:nvSpPr>
          <p:cNvPr id="44" name="object 44"/>
          <p:cNvSpPr txBox="1"/>
          <p:nvPr/>
        </p:nvSpPr>
        <p:spPr>
          <a:xfrm>
            <a:off x="3108400" y="1330018"/>
            <a:ext cx="2060499" cy="135293"/>
          </a:xfrm>
          <a:prstGeom prst="rect">
            <a:avLst/>
          </a:prstGeom>
        </p:spPr>
        <p:txBody>
          <a:bodyPr vert="horz" wrap="square" lIns="0" tIns="12065" rIns="0" bIns="0" rtlCol="0">
            <a:spAutoFit/>
          </a:bodyPr>
          <a:lstStyle/>
          <a:p>
            <a:pPr marL="12700">
              <a:lnSpc>
                <a:spcPct val="100000"/>
              </a:lnSpc>
              <a:spcBef>
                <a:spcPts val="95"/>
              </a:spcBef>
            </a:pPr>
            <a:r>
              <a:rPr sz="800" dirty="0">
                <a:latin typeface="Arial" panose="020B0604020202020204" pitchFamily="34" charset="0"/>
                <a:cs typeface="Arial" panose="020B0604020202020204" pitchFamily="34" charset="0"/>
              </a:rPr>
              <a:t>shop</a:t>
            </a:r>
            <a:r>
              <a:rPr sz="800" spc="415" dirty="0">
                <a:latin typeface="Arial" panose="020B0604020202020204" pitchFamily="34" charset="0"/>
                <a:cs typeface="Arial" panose="020B0604020202020204" pitchFamily="34" charset="0"/>
              </a:rPr>
              <a:t> </a:t>
            </a:r>
            <a:r>
              <a:rPr sz="800" cap="small" spc="55" dirty="0">
                <a:latin typeface="Arial" panose="020B0604020202020204" pitchFamily="34" charset="0"/>
                <a:cs typeface="Arial" panose="020B0604020202020204" pitchFamily="34" charset="0"/>
              </a:rPr>
              <a:t>dist</a:t>
            </a:r>
            <a:r>
              <a:rPr sz="800" spc="310" dirty="0">
                <a:latin typeface="Arial" panose="020B0604020202020204" pitchFamily="34" charset="0"/>
                <a:cs typeface="Arial" panose="020B0604020202020204" pitchFamily="34" charset="0"/>
              </a:rPr>
              <a:t> </a:t>
            </a:r>
            <a:r>
              <a:rPr sz="800" cap="small" spc="-10" dirty="0">
                <a:latin typeface="Arial" panose="020B0604020202020204" pitchFamily="34" charset="0"/>
                <a:cs typeface="Arial" panose="020B0604020202020204" pitchFamily="34" charset="0"/>
              </a:rPr>
              <a:t>pv</a:t>
            </a:r>
            <a:r>
              <a:rPr sz="800" spc="-10" dirty="0">
                <a:latin typeface="Arial" panose="020B0604020202020204" pitchFamily="34" charset="0"/>
                <a:cs typeface="Arial" panose="020B0604020202020204" pitchFamily="34" charset="0"/>
              </a:rPr>
              <a:t>.</a:t>
            </a:r>
            <a:r>
              <a:rPr sz="800" dirty="0">
                <a:latin typeface="Arial" panose="020B0604020202020204" pitchFamily="34" charset="0"/>
                <a:cs typeface="Arial" panose="020B0604020202020204" pitchFamily="34" charset="0"/>
              </a:rPr>
              <a:t>buy-</a:t>
            </a:r>
            <a:r>
              <a:rPr sz="800" cap="small" dirty="0">
                <a:latin typeface="Arial" panose="020B0604020202020204" pitchFamily="34" charset="0"/>
                <a:cs typeface="Arial" panose="020B0604020202020204" pitchFamily="34" charset="0"/>
              </a:rPr>
              <a:t>loc.appl</a:t>
            </a:r>
            <a:r>
              <a:rPr sz="800" spc="315" dirty="0">
                <a:latin typeface="Arial" panose="020B0604020202020204" pitchFamily="34" charset="0"/>
                <a:cs typeface="Arial" panose="020B0604020202020204" pitchFamily="34" charset="0"/>
              </a:rPr>
              <a:t> </a:t>
            </a:r>
            <a:r>
              <a:rPr sz="800" cap="small" dirty="0">
                <a:latin typeface="Arial" panose="020B0604020202020204" pitchFamily="34" charset="0"/>
                <a:cs typeface="Arial" panose="020B0604020202020204" pitchFamily="34" charset="0"/>
              </a:rPr>
              <a:t>1sg</a:t>
            </a:r>
            <a:r>
              <a:rPr sz="800" spc="290"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book</a:t>
            </a:r>
            <a:endParaRPr sz="800" dirty="0">
              <a:latin typeface="Arial" panose="020B0604020202020204" pitchFamily="34" charset="0"/>
              <a:cs typeface="Arial" panose="020B0604020202020204" pitchFamily="34" charset="0"/>
            </a:endParaRPr>
          </a:p>
        </p:txBody>
      </p:sp>
      <p:sp>
        <p:nvSpPr>
          <p:cNvPr id="45" name="object 45"/>
          <p:cNvSpPr txBox="1"/>
          <p:nvPr/>
        </p:nvSpPr>
        <p:spPr>
          <a:xfrm>
            <a:off x="3108401" y="1534476"/>
            <a:ext cx="1497330" cy="267335"/>
          </a:xfrm>
          <a:prstGeom prst="rect">
            <a:avLst/>
          </a:prstGeom>
        </p:spPr>
        <p:txBody>
          <a:bodyPr vert="horz" wrap="square" lIns="0" tIns="17145" rIns="0" bIns="0" rtlCol="0">
            <a:spAutoFit/>
          </a:bodyPr>
          <a:lstStyle/>
          <a:p>
            <a:pPr marL="12700" marR="5080">
              <a:lnSpc>
                <a:spcPts val="950"/>
              </a:lnSpc>
              <a:spcBef>
                <a:spcPts val="135"/>
              </a:spcBef>
            </a:pPr>
            <a:r>
              <a:rPr sz="800" dirty="0">
                <a:latin typeface="Arial" panose="020B0604020202020204" pitchFamily="34" charset="0"/>
                <a:cs typeface="Arial" panose="020B0604020202020204" pitchFamily="34" charset="0"/>
              </a:rPr>
              <a:t>‘I</a:t>
            </a:r>
            <a:r>
              <a:rPr sz="800" spc="8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bought</a:t>
            </a:r>
            <a:r>
              <a:rPr sz="800" spc="8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the</a:t>
            </a:r>
            <a:r>
              <a:rPr sz="800" spc="8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book</a:t>
            </a:r>
            <a:r>
              <a:rPr sz="800" spc="8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in</a:t>
            </a:r>
            <a:r>
              <a:rPr sz="800" spc="80" dirty="0">
                <a:latin typeface="Arial" panose="020B0604020202020204" pitchFamily="34" charset="0"/>
                <a:cs typeface="Arial" panose="020B0604020202020204" pitchFamily="34" charset="0"/>
              </a:rPr>
              <a:t> </a:t>
            </a:r>
            <a:r>
              <a:rPr sz="800" dirty="0">
                <a:solidFill>
                  <a:srgbClr val="EB7946"/>
                </a:solidFill>
                <a:latin typeface="Arial" panose="020B0604020202020204" pitchFamily="34" charset="0"/>
                <a:cs typeface="Arial" panose="020B0604020202020204" pitchFamily="34" charset="0"/>
              </a:rPr>
              <a:t>that</a:t>
            </a:r>
            <a:r>
              <a:rPr sz="800" spc="80" dirty="0">
                <a:solidFill>
                  <a:srgbClr val="EB7946"/>
                </a:solidFill>
                <a:latin typeface="Arial" panose="020B0604020202020204" pitchFamily="34" charset="0"/>
                <a:cs typeface="Arial" panose="020B0604020202020204" pitchFamily="34" charset="0"/>
              </a:rPr>
              <a:t> </a:t>
            </a:r>
            <a:r>
              <a:rPr sz="800" spc="-35" dirty="0">
                <a:solidFill>
                  <a:srgbClr val="EB7946"/>
                </a:solidFill>
                <a:latin typeface="Arial" panose="020B0604020202020204" pitchFamily="34" charset="0"/>
                <a:cs typeface="Arial" panose="020B0604020202020204" pitchFamily="34" charset="0"/>
              </a:rPr>
              <a:t>shop</a:t>
            </a:r>
            <a:r>
              <a:rPr sz="800" spc="-35" dirty="0">
                <a:latin typeface="Arial" panose="020B0604020202020204" pitchFamily="34" charset="0"/>
                <a:cs typeface="Arial" panose="020B0604020202020204" pitchFamily="34" charset="0"/>
              </a:rPr>
              <a:t>.’</a:t>
            </a:r>
            <a:r>
              <a:rPr sz="800" dirty="0">
                <a:latin typeface="Arial" panose="020B0604020202020204" pitchFamily="34" charset="0"/>
                <a:cs typeface="Arial" panose="020B0604020202020204" pitchFamily="34" charset="0"/>
              </a:rPr>
              <a:t> (AC</a:t>
            </a:r>
            <a:r>
              <a:rPr sz="800" spc="9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in</a:t>
            </a:r>
            <a:r>
              <a:rPr sz="800" spc="9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PV,</a:t>
            </a:r>
            <a:r>
              <a:rPr sz="800" spc="9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with</a:t>
            </a:r>
            <a:r>
              <a:rPr sz="800" spc="9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location</a:t>
            </a:r>
            <a:r>
              <a:rPr sz="800" spc="9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pivot)</a:t>
            </a:r>
            <a:endParaRPr sz="800">
              <a:latin typeface="Arial" panose="020B0604020202020204" pitchFamily="34" charset="0"/>
              <a:cs typeface="Arial" panose="020B0604020202020204" pitchFamily="34" charset="0"/>
            </a:endParaRPr>
          </a:p>
        </p:txBody>
      </p:sp>
      <p:grpSp>
        <p:nvGrpSpPr>
          <p:cNvPr id="46" name="object 46"/>
          <p:cNvGrpSpPr/>
          <p:nvPr/>
        </p:nvGrpSpPr>
        <p:grpSpPr>
          <a:xfrm>
            <a:off x="4265198" y="1851318"/>
            <a:ext cx="516255" cy="121920"/>
            <a:chOff x="4265198" y="1851318"/>
            <a:chExt cx="516255" cy="121920"/>
          </a:xfrm>
        </p:grpSpPr>
        <p:pic>
          <p:nvPicPr>
            <p:cNvPr id="47" name="object 47"/>
            <p:cNvPicPr/>
            <p:nvPr/>
          </p:nvPicPr>
          <p:blipFill>
            <a:blip r:embed="rId10" cstate="print"/>
            <a:stretch>
              <a:fillRect/>
            </a:stretch>
          </p:blipFill>
          <p:spPr>
            <a:xfrm>
              <a:off x="4265198" y="1851318"/>
              <a:ext cx="246474" cy="121870"/>
            </a:xfrm>
            <a:prstGeom prst="rect">
              <a:avLst/>
            </a:prstGeom>
          </p:spPr>
        </p:pic>
        <p:pic>
          <p:nvPicPr>
            <p:cNvPr id="48" name="object 48"/>
            <p:cNvPicPr/>
            <p:nvPr/>
          </p:nvPicPr>
          <p:blipFill>
            <a:blip r:embed="rId9" cstate="print"/>
            <a:stretch>
              <a:fillRect/>
            </a:stretch>
          </p:blipFill>
          <p:spPr>
            <a:xfrm>
              <a:off x="4534553" y="1863769"/>
              <a:ext cx="246575" cy="109420"/>
            </a:xfrm>
            <a:prstGeom prst="rect">
              <a:avLst/>
            </a:prstGeom>
          </p:spPr>
        </p:pic>
      </p:grpSp>
      <p:sp>
        <p:nvSpPr>
          <p:cNvPr id="49" name="object 49"/>
          <p:cNvSpPr txBox="1"/>
          <p:nvPr/>
        </p:nvSpPr>
        <p:spPr>
          <a:xfrm>
            <a:off x="2992005" y="1832951"/>
            <a:ext cx="2092960" cy="267335"/>
          </a:xfrm>
          <a:prstGeom prst="rect">
            <a:avLst/>
          </a:prstGeom>
        </p:spPr>
        <p:txBody>
          <a:bodyPr vert="horz" wrap="square" lIns="0" tIns="12065" rIns="0" bIns="0" rtlCol="0">
            <a:spAutoFit/>
          </a:bodyPr>
          <a:lstStyle/>
          <a:p>
            <a:pPr marL="12700">
              <a:lnSpc>
                <a:spcPts val="955"/>
              </a:lnSpc>
              <a:spcBef>
                <a:spcPts val="95"/>
              </a:spcBef>
              <a:tabLst>
                <a:tab pos="1297940" algn="l"/>
              </a:tabLst>
            </a:pPr>
            <a:r>
              <a:rPr sz="800" dirty="0">
                <a:latin typeface="Arial" panose="020B0604020202020204" pitchFamily="34" charset="0"/>
                <a:cs typeface="Arial" panose="020B0604020202020204" pitchFamily="34" charset="0"/>
              </a:rPr>
              <a:t>b.</a:t>
            </a:r>
            <a:r>
              <a:rPr sz="800" spc="65" dirty="0">
                <a:latin typeface="Arial" panose="020B0604020202020204" pitchFamily="34" charset="0"/>
                <a:cs typeface="Arial" panose="020B0604020202020204" pitchFamily="34" charset="0"/>
              </a:rPr>
              <a:t> </a:t>
            </a:r>
            <a:r>
              <a:rPr sz="800" i="1" dirty="0">
                <a:solidFill>
                  <a:srgbClr val="EB7946"/>
                </a:solidFill>
                <a:latin typeface="Arial" panose="020B0604020202020204" pitchFamily="34" charset="0"/>
                <a:cs typeface="Arial" panose="020B0604020202020204" pitchFamily="34" charset="0"/>
              </a:rPr>
              <a:t>Tiang</a:t>
            </a:r>
            <a:r>
              <a:rPr sz="800" i="1" spc="370" dirty="0">
                <a:solidFill>
                  <a:srgbClr val="EB7946"/>
                </a:solidFill>
                <a:latin typeface="Arial" panose="020B0604020202020204" pitchFamily="34" charset="0"/>
                <a:cs typeface="Arial" panose="020B0604020202020204" pitchFamily="34" charset="0"/>
              </a:rPr>
              <a:t> </a:t>
            </a:r>
            <a:r>
              <a:rPr sz="800" i="1" u="sng" dirty="0">
                <a:uFill>
                  <a:solidFill>
                    <a:srgbClr val="000000"/>
                  </a:solidFill>
                </a:uFill>
                <a:latin typeface="Arial" panose="020B0604020202020204" pitchFamily="34" charset="0"/>
                <a:cs typeface="Arial" panose="020B0604020202020204" pitchFamily="34" charset="0"/>
              </a:rPr>
              <a:t>m-</a:t>
            </a:r>
            <a:r>
              <a:rPr sz="800" i="1" dirty="0">
                <a:latin typeface="Arial" panose="020B0604020202020204" pitchFamily="34" charset="0"/>
                <a:cs typeface="Arial" panose="020B0604020202020204" pitchFamily="34" charset="0"/>
              </a:rPr>
              <a:t>(b)eli-</a:t>
            </a:r>
            <a:r>
              <a:rPr sz="800" i="1" spc="-25" dirty="0">
                <a:solidFill>
                  <a:srgbClr val="FF0000"/>
                </a:solidFill>
                <a:latin typeface="Arial" panose="020B0604020202020204" pitchFamily="34" charset="0"/>
                <a:cs typeface="Arial" panose="020B0604020202020204" pitchFamily="34" charset="0"/>
              </a:rPr>
              <a:t>in</a:t>
            </a:r>
            <a:r>
              <a:rPr sz="800" i="1" dirty="0">
                <a:solidFill>
                  <a:srgbClr val="FF0000"/>
                </a:solidFill>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toko</a:t>
            </a:r>
            <a:r>
              <a:rPr sz="800" i="1" spc="340"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ento</a:t>
            </a:r>
            <a:r>
              <a:rPr sz="800" i="1" spc="290"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buku.</a:t>
            </a:r>
            <a:endParaRPr sz="800" dirty="0">
              <a:latin typeface="Arial" panose="020B0604020202020204" pitchFamily="34" charset="0"/>
              <a:cs typeface="Arial" panose="020B0604020202020204" pitchFamily="34" charset="0"/>
            </a:endParaRPr>
          </a:p>
          <a:p>
            <a:pPr marL="128905">
              <a:lnSpc>
                <a:spcPts val="955"/>
              </a:lnSpc>
              <a:tabLst>
                <a:tab pos="452120" algn="l"/>
              </a:tabLst>
            </a:pPr>
            <a:r>
              <a:rPr sz="800" cap="small" spc="-25" dirty="0">
                <a:latin typeface="Arial" panose="020B0604020202020204" pitchFamily="34" charset="0"/>
                <a:cs typeface="Arial" panose="020B0604020202020204" pitchFamily="34" charset="0"/>
              </a:rPr>
              <a:t>1sg</a:t>
            </a:r>
            <a:r>
              <a:rPr sz="800" dirty="0">
                <a:latin typeface="Arial" panose="020B0604020202020204" pitchFamily="34" charset="0"/>
                <a:cs typeface="Arial" panose="020B0604020202020204" pitchFamily="34" charset="0"/>
              </a:rPr>
              <a:t>	</a:t>
            </a:r>
            <a:r>
              <a:rPr sz="800" u="sng" cap="small" dirty="0">
                <a:uFill>
                  <a:solidFill>
                    <a:srgbClr val="000000"/>
                  </a:solidFill>
                </a:uFill>
                <a:latin typeface="Arial" panose="020B0604020202020204" pitchFamily="34" charset="0"/>
                <a:cs typeface="Arial" panose="020B0604020202020204" pitchFamily="34" charset="0"/>
              </a:rPr>
              <a:t>av</a:t>
            </a:r>
            <a:r>
              <a:rPr sz="800" dirty="0">
                <a:latin typeface="Arial" panose="020B0604020202020204" pitchFamily="34" charset="0"/>
                <a:cs typeface="Arial" panose="020B0604020202020204" pitchFamily="34" charset="0"/>
              </a:rPr>
              <a:t>-buy-</a:t>
            </a:r>
            <a:r>
              <a:rPr sz="800" cap="small" dirty="0">
                <a:latin typeface="Arial" panose="020B0604020202020204" pitchFamily="34" charset="0"/>
                <a:cs typeface="Arial" panose="020B0604020202020204" pitchFamily="34" charset="0"/>
              </a:rPr>
              <a:t>loc.appl</a:t>
            </a:r>
            <a:r>
              <a:rPr sz="800" spc="27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shop</a:t>
            </a:r>
            <a:r>
              <a:rPr sz="800" spc="260" dirty="0">
                <a:latin typeface="Arial" panose="020B0604020202020204" pitchFamily="34" charset="0"/>
                <a:cs typeface="Arial" panose="020B0604020202020204" pitchFamily="34" charset="0"/>
              </a:rPr>
              <a:t> </a:t>
            </a:r>
            <a:r>
              <a:rPr sz="800" cap="small" spc="55" dirty="0">
                <a:latin typeface="Arial" panose="020B0604020202020204" pitchFamily="34" charset="0"/>
                <a:cs typeface="Arial" panose="020B0604020202020204" pitchFamily="34" charset="0"/>
              </a:rPr>
              <a:t>dist</a:t>
            </a:r>
            <a:r>
              <a:rPr sz="800" spc="280"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book</a:t>
            </a:r>
            <a:endParaRPr sz="800" dirty="0">
              <a:latin typeface="Arial" panose="020B0604020202020204" pitchFamily="34" charset="0"/>
              <a:cs typeface="Arial" panose="020B0604020202020204" pitchFamily="34" charset="0"/>
            </a:endParaRPr>
          </a:p>
        </p:txBody>
      </p:sp>
      <p:sp>
        <p:nvSpPr>
          <p:cNvPr id="51" name="object 51"/>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5</a:t>
            </a:fld>
            <a:r>
              <a:rPr spc="-55" dirty="0"/>
              <a:t> </a:t>
            </a:r>
            <a:r>
              <a:rPr spc="125" dirty="0"/>
              <a:t>/</a:t>
            </a:r>
            <a:r>
              <a:rPr spc="-50" dirty="0"/>
              <a:t> </a:t>
            </a:r>
            <a:r>
              <a:rPr spc="-25" dirty="0"/>
              <a:t>27</a:t>
            </a:r>
          </a:p>
        </p:txBody>
      </p:sp>
      <p:sp>
        <p:nvSpPr>
          <p:cNvPr id="50" name="object 50"/>
          <p:cNvSpPr txBox="1"/>
          <p:nvPr/>
        </p:nvSpPr>
        <p:spPr>
          <a:xfrm>
            <a:off x="3108401" y="2157614"/>
            <a:ext cx="2304415" cy="387350"/>
          </a:xfrm>
          <a:prstGeom prst="rect">
            <a:avLst/>
          </a:prstGeom>
        </p:spPr>
        <p:txBody>
          <a:bodyPr vert="horz" wrap="square" lIns="0" tIns="17145" rIns="0" bIns="0" rtlCol="0">
            <a:spAutoFit/>
          </a:bodyPr>
          <a:lstStyle/>
          <a:p>
            <a:pPr marL="12700" marR="811530">
              <a:lnSpc>
                <a:spcPts val="950"/>
              </a:lnSpc>
              <a:spcBef>
                <a:spcPts val="135"/>
              </a:spcBef>
            </a:pPr>
            <a:r>
              <a:rPr sz="800" dirty="0">
                <a:latin typeface="Arial" panose="020B0604020202020204" pitchFamily="34" charset="0"/>
                <a:cs typeface="Arial" panose="020B0604020202020204" pitchFamily="34" charset="0"/>
              </a:rPr>
              <a:t>‘</a:t>
            </a:r>
            <a:r>
              <a:rPr sz="800" dirty="0">
                <a:solidFill>
                  <a:srgbClr val="EB7946"/>
                </a:solidFill>
                <a:latin typeface="Arial" panose="020B0604020202020204" pitchFamily="34" charset="0"/>
                <a:cs typeface="Arial" panose="020B0604020202020204" pitchFamily="34" charset="0"/>
              </a:rPr>
              <a:t>I</a:t>
            </a:r>
            <a:r>
              <a:rPr sz="800" spc="80" dirty="0">
                <a:solidFill>
                  <a:srgbClr val="EB7946"/>
                </a:solidFill>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bought</a:t>
            </a:r>
            <a:r>
              <a:rPr sz="800" spc="8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the</a:t>
            </a:r>
            <a:r>
              <a:rPr sz="800" spc="8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book</a:t>
            </a:r>
            <a:r>
              <a:rPr sz="800" spc="8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in</a:t>
            </a:r>
            <a:r>
              <a:rPr sz="800" spc="8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that</a:t>
            </a:r>
            <a:r>
              <a:rPr sz="800" spc="80" dirty="0">
                <a:latin typeface="Arial" panose="020B0604020202020204" pitchFamily="34" charset="0"/>
                <a:cs typeface="Arial" panose="020B0604020202020204" pitchFamily="34" charset="0"/>
              </a:rPr>
              <a:t> </a:t>
            </a:r>
            <a:r>
              <a:rPr sz="800" spc="-35" dirty="0">
                <a:latin typeface="Arial" panose="020B0604020202020204" pitchFamily="34" charset="0"/>
                <a:cs typeface="Arial" panose="020B0604020202020204" pitchFamily="34" charset="0"/>
              </a:rPr>
              <a:t>shop.’</a:t>
            </a:r>
            <a:r>
              <a:rPr sz="800" dirty="0">
                <a:latin typeface="Arial" panose="020B0604020202020204" pitchFamily="34" charset="0"/>
                <a:cs typeface="Arial" panose="020B0604020202020204" pitchFamily="34" charset="0"/>
              </a:rPr>
              <a:t> (AC</a:t>
            </a:r>
            <a:r>
              <a:rPr sz="800" spc="5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in</a:t>
            </a:r>
            <a:r>
              <a:rPr sz="800" spc="5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AV,</a:t>
            </a:r>
            <a:r>
              <a:rPr sz="800" spc="5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with</a:t>
            </a:r>
            <a:r>
              <a:rPr sz="800" spc="5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agent</a:t>
            </a:r>
            <a:r>
              <a:rPr sz="800" spc="5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pivot)</a:t>
            </a:r>
            <a:endParaRPr sz="800" dirty="0">
              <a:latin typeface="Arial" panose="020B0604020202020204" pitchFamily="34" charset="0"/>
              <a:cs typeface="Arial" panose="020B0604020202020204" pitchFamily="34" charset="0"/>
            </a:endParaRPr>
          </a:p>
          <a:p>
            <a:pPr marL="1453515">
              <a:lnSpc>
                <a:spcPts val="915"/>
              </a:lnSpc>
            </a:pPr>
            <a:r>
              <a:rPr sz="800" dirty="0">
                <a:solidFill>
                  <a:schemeClr val="tx1"/>
                </a:solidFill>
                <a:latin typeface="Arial" panose="020B0604020202020204" pitchFamily="34" charset="0"/>
                <a:cs typeface="Arial" panose="020B0604020202020204" pitchFamily="34" charset="0"/>
              </a:rPr>
              <a:t>(</a:t>
            </a:r>
            <a:r>
              <a:rPr sz="800" dirty="0">
                <a:solidFill>
                  <a:schemeClr val="tx1"/>
                </a:solidFill>
                <a:latin typeface="Arial" panose="020B0604020202020204" pitchFamily="34" charset="0"/>
                <a:cs typeface="Arial" panose="020B0604020202020204" pitchFamily="34" charset="0"/>
                <a:hlinkClick r:id="rId7" action="ppaction://hlinksldjump">
                  <a:extLst>
                    <a:ext uri="{A12FA001-AC4F-418D-AE19-62706E023703}">
                      <ahyp:hlinkClr xmlns:ahyp="http://schemas.microsoft.com/office/drawing/2018/hyperlinkcolor" val="tx"/>
                    </a:ext>
                  </a:extLst>
                </a:hlinkClick>
              </a:rPr>
              <a:t>Artawa</a:t>
            </a:r>
            <a:r>
              <a:rPr sz="800" spc="35" dirty="0">
                <a:solidFill>
                  <a:schemeClr val="tx1"/>
                </a:solidFill>
                <a:latin typeface="Arial" panose="020B0604020202020204" pitchFamily="34" charset="0"/>
                <a:cs typeface="Arial" panose="020B0604020202020204" pitchFamily="34" charset="0"/>
                <a:hlinkClick r:id="rId7" action="ppaction://hlinksldjump">
                  <a:extLst>
                    <a:ext uri="{A12FA001-AC4F-418D-AE19-62706E023703}">
                      <ahyp:hlinkClr xmlns:ahyp="http://schemas.microsoft.com/office/drawing/2018/hyperlinkcolor" val="tx"/>
                    </a:ext>
                  </a:extLst>
                </a:hlinkClick>
              </a:rPr>
              <a:t> </a:t>
            </a:r>
            <a:r>
              <a:rPr sz="800" dirty="0">
                <a:solidFill>
                  <a:schemeClr val="tx1"/>
                </a:solidFill>
                <a:latin typeface="Arial" panose="020B0604020202020204" pitchFamily="34" charset="0"/>
                <a:cs typeface="Arial" panose="020B0604020202020204" pitchFamily="34" charset="0"/>
                <a:hlinkClick r:id="rId7" action="ppaction://hlinksldjump">
                  <a:extLst>
                    <a:ext uri="{A12FA001-AC4F-418D-AE19-62706E023703}">
                      <ahyp:hlinkClr xmlns:ahyp="http://schemas.microsoft.com/office/drawing/2018/hyperlinkcolor" val="tx"/>
                    </a:ext>
                  </a:extLst>
                </a:hlinkClick>
              </a:rPr>
              <a:t>1998</a:t>
            </a:r>
            <a:r>
              <a:rPr sz="800" dirty="0">
                <a:solidFill>
                  <a:schemeClr val="tx1"/>
                </a:solidFill>
                <a:latin typeface="Arial" panose="020B0604020202020204" pitchFamily="34" charset="0"/>
                <a:cs typeface="Arial" panose="020B0604020202020204" pitchFamily="34" charset="0"/>
              </a:rPr>
              <a:t>:</a:t>
            </a:r>
            <a:r>
              <a:rPr sz="800" spc="135" dirty="0">
                <a:solidFill>
                  <a:schemeClr val="tx1"/>
                </a:solidFill>
                <a:latin typeface="Arial" panose="020B0604020202020204" pitchFamily="34" charset="0"/>
                <a:cs typeface="Arial" panose="020B0604020202020204" pitchFamily="34" charset="0"/>
              </a:rPr>
              <a:t> </a:t>
            </a:r>
            <a:r>
              <a:rPr sz="800" spc="-25" dirty="0">
                <a:solidFill>
                  <a:schemeClr val="tx1"/>
                </a:solidFill>
                <a:latin typeface="Arial" panose="020B0604020202020204" pitchFamily="34" charset="0"/>
                <a:cs typeface="Arial" panose="020B0604020202020204" pitchFamily="34" charset="0"/>
              </a:rPr>
              <a:t>55)</a:t>
            </a:r>
            <a:endParaRPr sz="800" dirty="0">
              <a:solidFill>
                <a:schemeClr val="tx1"/>
              </a:solidFill>
              <a:latin typeface="Arial" panose="020B0604020202020204" pitchFamily="34" charset="0"/>
              <a:cs typeface="Arial" panose="020B0604020202020204" pitchFamily="34" charset="0"/>
            </a:endParaRPr>
          </a:p>
        </p:txBody>
      </p:sp>
    </p:spTree>
  </p:cSld>
  <p:clrMapOvr>
    <a:masterClrMapping/>
  </p:clrMapOvr>
  <p:transition>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object 35"/>
          <p:cNvPicPr/>
          <p:nvPr/>
        </p:nvPicPr>
        <p:blipFill>
          <a:blip r:embed="rId3" cstate="print"/>
          <a:stretch>
            <a:fillRect/>
          </a:stretch>
        </p:blipFill>
        <p:spPr>
          <a:xfrm>
            <a:off x="0" y="202439"/>
            <a:ext cx="5092700" cy="3037583"/>
          </a:xfrm>
          <a:prstGeom prst="rect">
            <a:avLst/>
          </a:prstGeom>
        </p:spPr>
      </p:pic>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4" name="object 4"/>
            <p:cNvSpPr/>
            <p:nvPr/>
          </p:nvSpPr>
          <p:spPr>
            <a:xfrm>
              <a:off x="322249" y="130050"/>
              <a:ext cx="36195" cy="36195"/>
            </a:xfrm>
            <a:custGeom>
              <a:avLst/>
              <a:gdLst/>
              <a:ahLst/>
              <a:cxnLst/>
              <a:rect l="l" t="t" r="r" b="b"/>
              <a:pathLst>
                <a:path w="36195"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p>
          </p:txBody>
        </p:sp>
        <p:sp>
          <p:nvSpPr>
            <p:cNvPr id="5" name="object 5"/>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6" name="object 6"/>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grpSp>
      <p:sp>
        <p:nvSpPr>
          <p:cNvPr id="7" name="object 7"/>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latin typeface="Arial"/>
                <a:cs typeface="Arial"/>
                <a:hlinkClick r:id="rId4" action="ppaction://hlinksldjump"/>
              </a:rPr>
              <a:t>Preliminaries</a:t>
            </a:r>
            <a:endParaRPr sz="500">
              <a:latin typeface="Arial"/>
              <a:cs typeface="Arial"/>
            </a:endParaRPr>
          </a:p>
        </p:txBody>
      </p:sp>
      <p:grpSp>
        <p:nvGrpSpPr>
          <p:cNvPr id="8" name="object 8"/>
          <p:cNvGrpSpPr/>
          <p:nvPr/>
        </p:nvGrpSpPr>
        <p:grpSpPr>
          <a:xfrm>
            <a:off x="1169682" y="127510"/>
            <a:ext cx="243204" cy="41275"/>
            <a:chOff x="1169682" y="127510"/>
            <a:chExt cx="243204" cy="41275"/>
          </a:xfrm>
        </p:grpSpPr>
        <p:sp>
          <p:nvSpPr>
            <p:cNvPr id="9" name="object 9"/>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0" name="object 10"/>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1" name="object 11"/>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2" name="object 12"/>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3" name="object 13"/>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14" name="object 14"/>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5" action="ppaction://hlinksldjump"/>
              </a:rPr>
              <a:t>Distribution</a:t>
            </a:r>
            <a:endParaRPr sz="500">
              <a:latin typeface="Arial"/>
              <a:cs typeface="Arial"/>
            </a:endParaRPr>
          </a:p>
        </p:txBody>
      </p:sp>
      <p:grpSp>
        <p:nvGrpSpPr>
          <p:cNvPr id="15" name="object 15"/>
          <p:cNvGrpSpPr/>
          <p:nvPr/>
        </p:nvGrpSpPr>
        <p:grpSpPr>
          <a:xfrm>
            <a:off x="2196020" y="127510"/>
            <a:ext cx="243204" cy="41275"/>
            <a:chOff x="2196020" y="127510"/>
            <a:chExt cx="243204" cy="41275"/>
          </a:xfrm>
        </p:grpSpPr>
        <p:sp>
          <p:nvSpPr>
            <p:cNvPr id="16" name="object 16"/>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7" name="object 17"/>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8" name="object 18"/>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9" name="object 19"/>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0" name="object 20"/>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1" name="object 21"/>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6" action="ppaction://hlinksldjump"/>
              </a:rPr>
              <a:t>Forms</a:t>
            </a:r>
            <a:r>
              <a:rPr sz="500" spc="25" dirty="0">
                <a:solidFill>
                  <a:srgbClr val="595959"/>
                </a:solidFill>
                <a:latin typeface="Arial"/>
                <a:cs typeface="Arial"/>
                <a:hlinkClick r:id="rId6" action="ppaction://hlinksldjump"/>
              </a:rPr>
              <a:t> </a:t>
            </a:r>
            <a:r>
              <a:rPr sz="500" spc="60" dirty="0">
                <a:solidFill>
                  <a:srgbClr val="595959"/>
                </a:solidFill>
                <a:latin typeface="Arial"/>
                <a:cs typeface="Arial"/>
                <a:hlinkClick r:id="rId6" action="ppaction://hlinksldjump"/>
              </a:rPr>
              <a:t>&amp;</a:t>
            </a:r>
            <a:r>
              <a:rPr sz="500" spc="30" dirty="0">
                <a:solidFill>
                  <a:srgbClr val="595959"/>
                </a:solidFill>
                <a:latin typeface="Arial"/>
                <a:cs typeface="Arial"/>
                <a:hlinkClick r:id="rId6" action="ppaction://hlinksldjump"/>
              </a:rPr>
              <a:t> </a:t>
            </a:r>
            <a:r>
              <a:rPr sz="500" spc="-10" dirty="0">
                <a:solidFill>
                  <a:srgbClr val="595959"/>
                </a:solidFill>
                <a:latin typeface="Arial"/>
                <a:cs typeface="Arial"/>
                <a:hlinkClick r:id="rId6" action="ppaction://hlinksldjump"/>
              </a:rPr>
              <a:t>functions</a:t>
            </a:r>
            <a:endParaRPr sz="500">
              <a:latin typeface="Arial"/>
              <a:cs typeface="Arial"/>
            </a:endParaRPr>
          </a:p>
        </p:txBody>
      </p:sp>
      <p:grpSp>
        <p:nvGrpSpPr>
          <p:cNvPr id="22" name="object 22"/>
          <p:cNvGrpSpPr/>
          <p:nvPr/>
        </p:nvGrpSpPr>
        <p:grpSpPr>
          <a:xfrm>
            <a:off x="3411118" y="127510"/>
            <a:ext cx="92075" cy="41275"/>
            <a:chOff x="3411118" y="127510"/>
            <a:chExt cx="92075" cy="41275"/>
          </a:xfrm>
        </p:grpSpPr>
        <p:sp>
          <p:nvSpPr>
            <p:cNvPr id="23" name="object 23"/>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4" name="object 24"/>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5" name="object 25"/>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7" action="ppaction://hlinksldjump"/>
              </a:rPr>
              <a:t>Wrap-</a:t>
            </a:r>
            <a:r>
              <a:rPr sz="500" spc="-25" dirty="0">
                <a:solidFill>
                  <a:srgbClr val="595959"/>
                </a:solidFill>
                <a:latin typeface="Arial"/>
                <a:cs typeface="Arial"/>
                <a:hlinkClick r:id="rId7" action="ppaction://hlinksldjump"/>
              </a:rPr>
              <a:t>up</a:t>
            </a:r>
            <a:endParaRPr sz="500">
              <a:latin typeface="Arial"/>
              <a:cs typeface="Arial"/>
            </a:endParaRPr>
          </a:p>
        </p:txBody>
      </p:sp>
      <p:sp>
        <p:nvSpPr>
          <p:cNvPr id="26" name="object 26"/>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solidFill>
                  <a:srgbClr val="595959"/>
                </a:solidFill>
                <a:latin typeface="Arial"/>
                <a:cs typeface="Arial"/>
                <a:hlinkClick r:id="rId8" action="ppaction://hlinksldjump"/>
              </a:rPr>
              <a:t>References</a:t>
            </a:r>
            <a:endParaRPr sz="500">
              <a:latin typeface="Arial"/>
              <a:cs typeface="Arial"/>
            </a:endParaRPr>
          </a:p>
        </p:txBody>
      </p:sp>
      <p:grpSp>
        <p:nvGrpSpPr>
          <p:cNvPr id="27" name="object 27"/>
          <p:cNvGrpSpPr/>
          <p:nvPr/>
        </p:nvGrpSpPr>
        <p:grpSpPr>
          <a:xfrm>
            <a:off x="5340803" y="127519"/>
            <a:ext cx="243204" cy="41275"/>
            <a:chOff x="5340803" y="127519"/>
            <a:chExt cx="243204" cy="41275"/>
          </a:xfrm>
        </p:grpSpPr>
        <p:sp>
          <p:nvSpPr>
            <p:cNvPr id="28" name="object 28"/>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9" name="object 29"/>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0" name="object 30"/>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1" name="object 31"/>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2" name="object 32"/>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33" name="object 33"/>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9" action="ppaction://hlinksldjump"/>
              </a:rPr>
              <a:t>Extra</a:t>
            </a:r>
            <a:r>
              <a:rPr sz="500" spc="55" dirty="0">
                <a:solidFill>
                  <a:srgbClr val="595959"/>
                </a:solidFill>
                <a:latin typeface="Arial"/>
                <a:cs typeface="Arial"/>
                <a:hlinkClick r:id="rId9" action="ppaction://hlinksldjump"/>
              </a:rPr>
              <a:t> </a:t>
            </a:r>
            <a:r>
              <a:rPr sz="500" spc="-10" dirty="0">
                <a:solidFill>
                  <a:srgbClr val="595959"/>
                </a:solidFill>
                <a:latin typeface="Arial"/>
                <a:cs typeface="Arial"/>
                <a:hlinkClick r:id="rId9" action="ppaction://hlinksldjump"/>
              </a:rPr>
              <a:t>slides</a:t>
            </a:r>
            <a:endParaRPr sz="500">
              <a:latin typeface="Arial"/>
              <a:cs typeface="Arial"/>
            </a:endParaRPr>
          </a:p>
        </p:txBody>
      </p:sp>
      <p:sp>
        <p:nvSpPr>
          <p:cNvPr id="34" name="object 34"/>
          <p:cNvSpPr txBox="1"/>
          <p:nvPr/>
        </p:nvSpPr>
        <p:spPr>
          <a:xfrm flipH="1">
            <a:off x="4995422" y="250825"/>
            <a:ext cx="659715" cy="848309"/>
          </a:xfrm>
          <a:prstGeom prst="rect">
            <a:avLst/>
          </a:prstGeom>
        </p:spPr>
        <p:txBody>
          <a:bodyPr vert="horz" wrap="square" lIns="0" tIns="17145" rIns="0" bIns="0" rtlCol="0">
            <a:spAutoFit/>
          </a:bodyPr>
          <a:lstStyle/>
          <a:p>
            <a:pPr marL="12700">
              <a:lnSpc>
                <a:spcPct val="100000"/>
              </a:lnSpc>
              <a:spcBef>
                <a:spcPts val="135"/>
              </a:spcBef>
            </a:pPr>
            <a:r>
              <a:rPr sz="900" spc="-40" dirty="0">
                <a:solidFill>
                  <a:srgbClr val="1F457C"/>
                </a:solidFill>
                <a:latin typeface="Arial" panose="020B0604020202020204" pitchFamily="34" charset="0"/>
                <a:cs typeface="Arial" panose="020B0604020202020204" pitchFamily="34" charset="0"/>
              </a:rPr>
              <a:t>Austronesian</a:t>
            </a:r>
            <a:r>
              <a:rPr sz="900" spc="-65" dirty="0">
                <a:solidFill>
                  <a:srgbClr val="1F457C"/>
                </a:solidFill>
                <a:latin typeface="Arial" panose="020B0604020202020204" pitchFamily="34" charset="0"/>
                <a:cs typeface="Arial" panose="020B0604020202020204" pitchFamily="34" charset="0"/>
              </a:rPr>
              <a:t> </a:t>
            </a:r>
            <a:r>
              <a:rPr sz="900" spc="-10" dirty="0">
                <a:solidFill>
                  <a:srgbClr val="1F457C"/>
                </a:solidFill>
                <a:latin typeface="Arial" panose="020B0604020202020204" pitchFamily="34" charset="0"/>
                <a:cs typeface="Arial" panose="020B0604020202020204" pitchFamily="34" charset="0"/>
              </a:rPr>
              <a:t>lan</a:t>
            </a:r>
            <a:r>
              <a:rPr lang="en-US" sz="900" spc="-10" dirty="0">
                <a:solidFill>
                  <a:srgbClr val="1F457C"/>
                </a:solidFill>
                <a:latin typeface="Arial" panose="020B0604020202020204" pitchFamily="34" charset="0"/>
                <a:cs typeface="Arial" panose="020B0604020202020204" pitchFamily="34" charset="0"/>
              </a:rPr>
              <a:t>guages</a:t>
            </a:r>
            <a:r>
              <a:rPr sz="900" spc="70" dirty="0">
                <a:solidFill>
                  <a:srgbClr val="1F457C"/>
                </a:solidFill>
                <a:latin typeface="Arial" panose="020B0604020202020204" pitchFamily="34" charset="0"/>
                <a:cs typeface="Arial" panose="020B0604020202020204" pitchFamily="34" charset="0"/>
              </a:rPr>
              <a:t> </a:t>
            </a:r>
            <a:r>
              <a:rPr sz="900" spc="-30" dirty="0">
                <a:solidFill>
                  <a:srgbClr val="1F457C"/>
                </a:solidFill>
                <a:latin typeface="Arial" panose="020B0604020202020204" pitchFamily="34" charset="0"/>
                <a:cs typeface="Arial" panose="020B0604020202020204" pitchFamily="34" charset="0"/>
              </a:rPr>
              <a:t>originating</a:t>
            </a:r>
            <a:r>
              <a:rPr sz="900" spc="-60" dirty="0">
                <a:solidFill>
                  <a:srgbClr val="1F457C"/>
                </a:solidFill>
                <a:latin typeface="Arial" panose="020B0604020202020204" pitchFamily="34" charset="0"/>
                <a:cs typeface="Arial" panose="020B0604020202020204" pitchFamily="34" charset="0"/>
              </a:rPr>
              <a:t> </a:t>
            </a:r>
            <a:r>
              <a:rPr sz="900" dirty="0">
                <a:solidFill>
                  <a:srgbClr val="1F457C"/>
                </a:solidFill>
                <a:latin typeface="Arial" panose="020B0604020202020204" pitchFamily="34" charset="0"/>
                <a:cs typeface="Arial" panose="020B0604020202020204" pitchFamily="34" charset="0"/>
              </a:rPr>
              <a:t>in</a:t>
            </a:r>
            <a:r>
              <a:rPr sz="900" spc="-55" dirty="0">
                <a:solidFill>
                  <a:srgbClr val="1F457C"/>
                </a:solidFill>
                <a:latin typeface="Arial" panose="020B0604020202020204" pitchFamily="34" charset="0"/>
                <a:cs typeface="Arial" panose="020B0604020202020204" pitchFamily="34" charset="0"/>
              </a:rPr>
              <a:t> </a:t>
            </a:r>
            <a:r>
              <a:rPr sz="900" spc="-10" dirty="0">
                <a:solidFill>
                  <a:srgbClr val="1F457C"/>
                </a:solidFill>
                <a:latin typeface="Arial" panose="020B0604020202020204" pitchFamily="34" charset="0"/>
                <a:cs typeface="Arial" panose="020B0604020202020204" pitchFamily="34" charset="0"/>
              </a:rPr>
              <a:t>West</a:t>
            </a:r>
            <a:r>
              <a:rPr sz="900" spc="-60" dirty="0">
                <a:solidFill>
                  <a:srgbClr val="1F457C"/>
                </a:solidFill>
                <a:latin typeface="Arial" panose="020B0604020202020204" pitchFamily="34" charset="0"/>
                <a:cs typeface="Arial" panose="020B0604020202020204" pitchFamily="34" charset="0"/>
              </a:rPr>
              <a:t> </a:t>
            </a:r>
            <a:r>
              <a:rPr sz="900" spc="-35" dirty="0">
                <a:solidFill>
                  <a:srgbClr val="1F457C"/>
                </a:solidFill>
                <a:latin typeface="Arial" panose="020B0604020202020204" pitchFamily="34" charset="0"/>
                <a:cs typeface="Arial" panose="020B0604020202020204" pitchFamily="34" charset="0"/>
              </a:rPr>
              <a:t>Nusantara</a:t>
            </a:r>
            <a:r>
              <a:rPr sz="900" spc="-60" dirty="0">
                <a:solidFill>
                  <a:srgbClr val="1F457C"/>
                </a:solidFill>
                <a:latin typeface="Arial" panose="020B0604020202020204" pitchFamily="34" charset="0"/>
                <a:cs typeface="Arial" panose="020B0604020202020204" pitchFamily="34" charset="0"/>
              </a:rPr>
              <a:t> </a:t>
            </a:r>
            <a:r>
              <a:rPr sz="900" spc="-10" dirty="0">
                <a:solidFill>
                  <a:srgbClr val="1F457C"/>
                </a:solidFill>
                <a:latin typeface="Arial" panose="020B0604020202020204" pitchFamily="34" charset="0"/>
                <a:cs typeface="Arial" panose="020B0604020202020204" pitchFamily="34" charset="0"/>
              </a:rPr>
              <a:t>(321)</a:t>
            </a:r>
            <a:endParaRPr sz="900" dirty="0">
              <a:latin typeface="Arial" panose="020B0604020202020204" pitchFamily="34" charset="0"/>
              <a:cs typeface="Arial" panose="020B0604020202020204" pitchFamily="34" charset="0"/>
            </a:endParaRPr>
          </a:p>
        </p:txBody>
      </p:sp>
      <p:sp>
        <p:nvSpPr>
          <p:cNvPr id="36" name="object 36"/>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6</a:t>
            </a:fld>
            <a:r>
              <a:rPr spc="-55" dirty="0"/>
              <a:t> </a:t>
            </a:r>
            <a:r>
              <a:rPr spc="125" dirty="0"/>
              <a:t>/</a:t>
            </a:r>
            <a:r>
              <a:rPr spc="-50" dirty="0"/>
              <a:t> </a:t>
            </a:r>
            <a:r>
              <a:rPr spc="-25" dirty="0"/>
              <a:t>27</a:t>
            </a:r>
          </a:p>
        </p:txBody>
      </p:sp>
    </p:spTree>
  </p:cSld>
  <p:clrMapOvr>
    <a:masterClrMapping/>
  </p:clrMapOvr>
  <p:transition>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4" name="object 4"/>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5" name="object 5"/>
            <p:cNvSpPr/>
            <p:nvPr/>
          </p:nvSpPr>
          <p:spPr>
            <a:xfrm>
              <a:off x="372656" y="130050"/>
              <a:ext cx="36195" cy="36195"/>
            </a:xfrm>
            <a:custGeom>
              <a:avLst/>
              <a:gdLst/>
              <a:ahLst/>
              <a:cxnLst/>
              <a:rect l="l" t="t" r="r" b="b"/>
              <a:pathLst>
                <a:path w="36195"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p>
          </p:txBody>
        </p:sp>
        <p:sp>
          <p:nvSpPr>
            <p:cNvPr id="6" name="object 6"/>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grpSp>
      <p:sp>
        <p:nvSpPr>
          <p:cNvPr id="7" name="object 7"/>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latin typeface="Arial"/>
                <a:cs typeface="Arial"/>
                <a:hlinkClick r:id="rId3" action="ppaction://hlinksldjump"/>
              </a:rPr>
              <a:t>Preliminaries</a:t>
            </a:r>
            <a:endParaRPr sz="500">
              <a:latin typeface="Arial"/>
              <a:cs typeface="Arial"/>
            </a:endParaRPr>
          </a:p>
        </p:txBody>
      </p:sp>
      <p:grpSp>
        <p:nvGrpSpPr>
          <p:cNvPr id="8" name="object 8"/>
          <p:cNvGrpSpPr/>
          <p:nvPr/>
        </p:nvGrpSpPr>
        <p:grpSpPr>
          <a:xfrm>
            <a:off x="1169682" y="127510"/>
            <a:ext cx="243204" cy="41275"/>
            <a:chOff x="1169682" y="127510"/>
            <a:chExt cx="243204" cy="41275"/>
          </a:xfrm>
        </p:grpSpPr>
        <p:sp>
          <p:nvSpPr>
            <p:cNvPr id="9" name="object 9"/>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0" name="object 10"/>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1" name="object 11"/>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2" name="object 12"/>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3" name="object 13"/>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14" name="object 14"/>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4" action="ppaction://hlinksldjump"/>
              </a:rPr>
              <a:t>Distribution</a:t>
            </a:r>
            <a:endParaRPr sz="500">
              <a:latin typeface="Arial"/>
              <a:cs typeface="Arial"/>
            </a:endParaRPr>
          </a:p>
        </p:txBody>
      </p:sp>
      <p:grpSp>
        <p:nvGrpSpPr>
          <p:cNvPr id="15" name="object 15"/>
          <p:cNvGrpSpPr/>
          <p:nvPr/>
        </p:nvGrpSpPr>
        <p:grpSpPr>
          <a:xfrm>
            <a:off x="2196020" y="127510"/>
            <a:ext cx="243204" cy="41275"/>
            <a:chOff x="2196020" y="127510"/>
            <a:chExt cx="243204" cy="41275"/>
          </a:xfrm>
        </p:grpSpPr>
        <p:sp>
          <p:nvSpPr>
            <p:cNvPr id="16" name="object 16"/>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7" name="object 17"/>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8" name="object 18"/>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9" name="object 19"/>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0" name="object 20"/>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1" name="object 21"/>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5" action="ppaction://hlinksldjump"/>
              </a:rPr>
              <a:t>Forms</a:t>
            </a:r>
            <a:r>
              <a:rPr sz="500" spc="25" dirty="0">
                <a:solidFill>
                  <a:srgbClr val="595959"/>
                </a:solidFill>
                <a:latin typeface="Arial"/>
                <a:cs typeface="Arial"/>
                <a:hlinkClick r:id="rId5" action="ppaction://hlinksldjump"/>
              </a:rPr>
              <a:t> </a:t>
            </a:r>
            <a:r>
              <a:rPr sz="500" spc="60" dirty="0">
                <a:solidFill>
                  <a:srgbClr val="595959"/>
                </a:solidFill>
                <a:latin typeface="Arial"/>
                <a:cs typeface="Arial"/>
                <a:hlinkClick r:id="rId5" action="ppaction://hlinksldjump"/>
              </a:rPr>
              <a:t>&amp;</a:t>
            </a:r>
            <a:r>
              <a:rPr sz="500" spc="30" dirty="0">
                <a:solidFill>
                  <a:srgbClr val="595959"/>
                </a:solidFill>
                <a:latin typeface="Arial"/>
                <a:cs typeface="Arial"/>
                <a:hlinkClick r:id="rId5" action="ppaction://hlinksldjump"/>
              </a:rPr>
              <a:t> </a:t>
            </a:r>
            <a:r>
              <a:rPr sz="500" spc="-10" dirty="0">
                <a:solidFill>
                  <a:srgbClr val="595959"/>
                </a:solidFill>
                <a:latin typeface="Arial"/>
                <a:cs typeface="Arial"/>
                <a:hlinkClick r:id="rId5" action="ppaction://hlinksldjump"/>
              </a:rPr>
              <a:t>functions</a:t>
            </a:r>
            <a:endParaRPr sz="500">
              <a:latin typeface="Arial"/>
              <a:cs typeface="Arial"/>
            </a:endParaRPr>
          </a:p>
        </p:txBody>
      </p:sp>
      <p:grpSp>
        <p:nvGrpSpPr>
          <p:cNvPr id="22" name="object 22"/>
          <p:cNvGrpSpPr/>
          <p:nvPr/>
        </p:nvGrpSpPr>
        <p:grpSpPr>
          <a:xfrm>
            <a:off x="3411118" y="127510"/>
            <a:ext cx="92075" cy="41275"/>
            <a:chOff x="3411118" y="127510"/>
            <a:chExt cx="92075" cy="41275"/>
          </a:xfrm>
        </p:grpSpPr>
        <p:sp>
          <p:nvSpPr>
            <p:cNvPr id="23" name="object 23"/>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4" name="object 24"/>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5" name="object 25"/>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6" action="ppaction://hlinksldjump"/>
              </a:rPr>
              <a:t>Wrap-</a:t>
            </a:r>
            <a:r>
              <a:rPr sz="500" spc="-25" dirty="0">
                <a:solidFill>
                  <a:srgbClr val="595959"/>
                </a:solidFill>
                <a:latin typeface="Arial"/>
                <a:cs typeface="Arial"/>
                <a:hlinkClick r:id="rId6" action="ppaction://hlinksldjump"/>
              </a:rPr>
              <a:t>up</a:t>
            </a:r>
            <a:endParaRPr sz="500">
              <a:latin typeface="Arial"/>
              <a:cs typeface="Arial"/>
            </a:endParaRPr>
          </a:p>
        </p:txBody>
      </p:sp>
      <p:sp>
        <p:nvSpPr>
          <p:cNvPr id="26" name="object 26"/>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solidFill>
                  <a:srgbClr val="595959"/>
                </a:solidFill>
                <a:latin typeface="Arial"/>
                <a:cs typeface="Arial"/>
                <a:hlinkClick r:id="rId7" action="ppaction://hlinksldjump"/>
              </a:rPr>
              <a:t>References</a:t>
            </a:r>
            <a:endParaRPr sz="500">
              <a:latin typeface="Arial"/>
              <a:cs typeface="Arial"/>
            </a:endParaRPr>
          </a:p>
        </p:txBody>
      </p:sp>
      <p:grpSp>
        <p:nvGrpSpPr>
          <p:cNvPr id="27" name="object 27"/>
          <p:cNvGrpSpPr/>
          <p:nvPr/>
        </p:nvGrpSpPr>
        <p:grpSpPr>
          <a:xfrm>
            <a:off x="5340803" y="127519"/>
            <a:ext cx="243204" cy="41275"/>
            <a:chOff x="5340803" y="127519"/>
            <a:chExt cx="243204" cy="41275"/>
          </a:xfrm>
        </p:grpSpPr>
        <p:sp>
          <p:nvSpPr>
            <p:cNvPr id="28" name="object 28"/>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9" name="object 29"/>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0" name="object 30"/>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1" name="object 31"/>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2" name="object 32"/>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33" name="object 33"/>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8" action="ppaction://hlinksldjump"/>
              </a:rPr>
              <a:t>Extra</a:t>
            </a:r>
            <a:r>
              <a:rPr sz="500" spc="55" dirty="0">
                <a:solidFill>
                  <a:srgbClr val="595959"/>
                </a:solidFill>
                <a:latin typeface="Arial"/>
                <a:cs typeface="Arial"/>
                <a:hlinkClick r:id="rId8" action="ppaction://hlinksldjump"/>
              </a:rPr>
              <a:t> </a:t>
            </a:r>
            <a:r>
              <a:rPr sz="500" spc="-10" dirty="0">
                <a:solidFill>
                  <a:srgbClr val="595959"/>
                </a:solidFill>
                <a:latin typeface="Arial"/>
                <a:cs typeface="Arial"/>
                <a:hlinkClick r:id="rId8" action="ppaction://hlinksldjump"/>
              </a:rPr>
              <a:t>slides</a:t>
            </a:r>
            <a:endParaRPr sz="500">
              <a:latin typeface="Arial"/>
              <a:cs typeface="Arial"/>
            </a:endParaRPr>
          </a:p>
        </p:txBody>
      </p:sp>
      <p:pic>
        <p:nvPicPr>
          <p:cNvPr id="35" name="object 35"/>
          <p:cNvPicPr/>
          <p:nvPr/>
        </p:nvPicPr>
        <p:blipFill>
          <a:blip r:embed="rId9" cstate="print"/>
          <a:stretch>
            <a:fillRect/>
          </a:stretch>
        </p:blipFill>
        <p:spPr>
          <a:xfrm>
            <a:off x="0" y="201168"/>
            <a:ext cx="5093208" cy="3035808"/>
          </a:xfrm>
          <a:prstGeom prst="rect">
            <a:avLst/>
          </a:prstGeom>
        </p:spPr>
      </p:pic>
      <p:sp>
        <p:nvSpPr>
          <p:cNvPr id="36" name="object 36"/>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7</a:t>
            </a:fld>
            <a:r>
              <a:rPr spc="-55" dirty="0"/>
              <a:t> </a:t>
            </a:r>
            <a:r>
              <a:rPr spc="125" dirty="0"/>
              <a:t>/</a:t>
            </a:r>
            <a:r>
              <a:rPr spc="-50" dirty="0"/>
              <a:t> </a:t>
            </a:r>
            <a:r>
              <a:rPr spc="-25" dirty="0"/>
              <a:t>27</a:t>
            </a:r>
          </a:p>
        </p:txBody>
      </p:sp>
      <p:sp>
        <p:nvSpPr>
          <p:cNvPr id="39" name="object 34">
            <a:extLst>
              <a:ext uri="{FF2B5EF4-FFF2-40B4-BE49-F238E27FC236}">
                <a16:creationId xmlns:a16="http://schemas.microsoft.com/office/drawing/2014/main" id="{F555F51B-DCD5-AAF8-30AB-D254AFD3D451}"/>
              </a:ext>
            </a:extLst>
          </p:cNvPr>
          <p:cNvSpPr txBox="1"/>
          <p:nvPr/>
        </p:nvSpPr>
        <p:spPr>
          <a:xfrm flipH="1">
            <a:off x="4995422" y="250825"/>
            <a:ext cx="659715" cy="571310"/>
          </a:xfrm>
          <a:prstGeom prst="rect">
            <a:avLst/>
          </a:prstGeom>
        </p:spPr>
        <p:txBody>
          <a:bodyPr vert="horz" wrap="square" lIns="0" tIns="17145" rIns="0" bIns="0" rtlCol="0">
            <a:spAutoFit/>
          </a:bodyPr>
          <a:lstStyle/>
          <a:p>
            <a:pPr marL="12700">
              <a:lnSpc>
                <a:spcPct val="100000"/>
              </a:lnSpc>
              <a:spcBef>
                <a:spcPts val="135"/>
              </a:spcBef>
            </a:pPr>
            <a:r>
              <a:rPr lang="en-US" sz="1200" spc="-40" dirty="0">
                <a:solidFill>
                  <a:srgbClr val="1F457C"/>
                </a:solidFill>
                <a:latin typeface="Arial" panose="020B0604020202020204" pitchFamily="34" charset="0"/>
                <a:cs typeface="Arial" panose="020B0604020202020204" pitchFamily="34" charset="0"/>
              </a:rPr>
              <a:t>Language sample</a:t>
            </a:r>
            <a:r>
              <a:rPr sz="1200" spc="-60" dirty="0">
                <a:solidFill>
                  <a:srgbClr val="1F457C"/>
                </a:solidFill>
                <a:latin typeface="Arial" panose="020B0604020202020204" pitchFamily="34" charset="0"/>
                <a:cs typeface="Arial" panose="020B0604020202020204" pitchFamily="34" charset="0"/>
              </a:rPr>
              <a:t> </a:t>
            </a:r>
            <a:r>
              <a:rPr sz="1200" spc="-10" dirty="0">
                <a:solidFill>
                  <a:srgbClr val="1F457C"/>
                </a:solidFill>
                <a:latin typeface="Arial" panose="020B0604020202020204" pitchFamily="34" charset="0"/>
                <a:cs typeface="Arial" panose="020B0604020202020204" pitchFamily="34" charset="0"/>
              </a:rPr>
              <a:t>(</a:t>
            </a:r>
            <a:r>
              <a:rPr lang="en-US" sz="1200" spc="-10" dirty="0">
                <a:solidFill>
                  <a:srgbClr val="1F457C"/>
                </a:solidFill>
                <a:latin typeface="Arial" panose="020B0604020202020204" pitchFamily="34" charset="0"/>
                <a:cs typeface="Arial" panose="020B0604020202020204" pitchFamily="34" charset="0"/>
              </a:rPr>
              <a:t>85</a:t>
            </a:r>
            <a:r>
              <a:rPr sz="1200" spc="-10" dirty="0">
                <a:solidFill>
                  <a:srgbClr val="1F457C"/>
                </a:solidFill>
                <a:latin typeface="Arial" panose="020B0604020202020204" pitchFamily="34" charset="0"/>
                <a:cs typeface="Arial" panose="020B0604020202020204" pitchFamily="34" charset="0"/>
              </a:rPr>
              <a:t>)</a:t>
            </a:r>
            <a:endParaRPr sz="1200" dirty="0">
              <a:latin typeface="Arial" panose="020B0604020202020204" pitchFamily="34" charset="0"/>
              <a:cs typeface="Arial" panose="020B0604020202020204" pitchFamily="34" charset="0"/>
            </a:endParaRPr>
          </a:p>
        </p:txBody>
      </p:sp>
    </p:spTree>
  </p:cSld>
  <p:clrMapOvr>
    <a:masterClrMapping/>
  </p:clrMapOvr>
  <p:transition>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 name="object 4"/>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 name="object 5"/>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6" name="object 6"/>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3" action="ppaction://hlinksldjump"/>
              </a:rPr>
              <a:t>Preliminaries</a:t>
            </a:r>
            <a:endParaRPr sz="500">
              <a:latin typeface="Arial"/>
              <a:cs typeface="Arial"/>
            </a:endParaRPr>
          </a:p>
        </p:txBody>
      </p:sp>
      <p:grpSp>
        <p:nvGrpSpPr>
          <p:cNvPr id="7" name="object 7"/>
          <p:cNvGrpSpPr/>
          <p:nvPr/>
        </p:nvGrpSpPr>
        <p:grpSpPr>
          <a:xfrm>
            <a:off x="1169682" y="127510"/>
            <a:ext cx="243204" cy="41275"/>
            <a:chOff x="1169682" y="127510"/>
            <a:chExt cx="243204" cy="41275"/>
          </a:xfrm>
        </p:grpSpPr>
        <p:sp>
          <p:nvSpPr>
            <p:cNvPr id="8" name="object 8"/>
            <p:cNvSpPr/>
            <p:nvPr/>
          </p:nvSpPr>
          <p:spPr>
            <a:xfrm>
              <a:off x="1172222" y="130050"/>
              <a:ext cx="36195" cy="36195"/>
            </a:xfrm>
            <a:custGeom>
              <a:avLst/>
              <a:gdLst/>
              <a:ahLst/>
              <a:cxnLst/>
              <a:rect l="l" t="t" r="r" b="b"/>
              <a:pathLst>
                <a:path w="36194"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p>
          </p:txBody>
        </p:sp>
        <p:sp>
          <p:nvSpPr>
            <p:cNvPr id="9" name="object 9"/>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0" name="object 10"/>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1" name="object 11"/>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2" name="object 12"/>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3" name="object 13"/>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grpSp>
      <p:sp>
        <p:nvSpPr>
          <p:cNvPr id="14" name="object 14"/>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latin typeface="Arial"/>
                <a:cs typeface="Arial"/>
                <a:hlinkClick r:id="rId4" action="ppaction://hlinksldjump"/>
              </a:rPr>
              <a:t>Distribution</a:t>
            </a:r>
            <a:endParaRPr sz="500">
              <a:latin typeface="Arial"/>
              <a:cs typeface="Arial"/>
            </a:endParaRPr>
          </a:p>
        </p:txBody>
      </p:sp>
      <p:grpSp>
        <p:nvGrpSpPr>
          <p:cNvPr id="15" name="object 15"/>
          <p:cNvGrpSpPr/>
          <p:nvPr/>
        </p:nvGrpSpPr>
        <p:grpSpPr>
          <a:xfrm>
            <a:off x="2196020" y="127510"/>
            <a:ext cx="243204" cy="41275"/>
            <a:chOff x="2196020" y="127510"/>
            <a:chExt cx="243204" cy="41275"/>
          </a:xfrm>
        </p:grpSpPr>
        <p:sp>
          <p:nvSpPr>
            <p:cNvPr id="16" name="object 16"/>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7" name="object 17"/>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8" name="object 18"/>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9" name="object 19"/>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0" name="object 20"/>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1" name="object 21"/>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5" action="ppaction://hlinksldjump"/>
              </a:rPr>
              <a:t>Forms</a:t>
            </a:r>
            <a:r>
              <a:rPr sz="500" spc="25" dirty="0">
                <a:solidFill>
                  <a:srgbClr val="595959"/>
                </a:solidFill>
                <a:latin typeface="Arial"/>
                <a:cs typeface="Arial"/>
                <a:hlinkClick r:id="rId5" action="ppaction://hlinksldjump"/>
              </a:rPr>
              <a:t> </a:t>
            </a:r>
            <a:r>
              <a:rPr sz="500" spc="60" dirty="0">
                <a:solidFill>
                  <a:srgbClr val="595959"/>
                </a:solidFill>
                <a:latin typeface="Arial"/>
                <a:cs typeface="Arial"/>
                <a:hlinkClick r:id="rId5" action="ppaction://hlinksldjump"/>
              </a:rPr>
              <a:t>&amp;</a:t>
            </a:r>
            <a:r>
              <a:rPr sz="500" spc="30" dirty="0">
                <a:solidFill>
                  <a:srgbClr val="595959"/>
                </a:solidFill>
                <a:latin typeface="Arial"/>
                <a:cs typeface="Arial"/>
                <a:hlinkClick r:id="rId5" action="ppaction://hlinksldjump"/>
              </a:rPr>
              <a:t> </a:t>
            </a:r>
            <a:r>
              <a:rPr sz="500" spc="-10" dirty="0">
                <a:solidFill>
                  <a:srgbClr val="595959"/>
                </a:solidFill>
                <a:latin typeface="Arial"/>
                <a:cs typeface="Arial"/>
                <a:hlinkClick r:id="rId5" action="ppaction://hlinksldjump"/>
              </a:rPr>
              <a:t>functions</a:t>
            </a:r>
            <a:endParaRPr sz="500">
              <a:latin typeface="Arial"/>
              <a:cs typeface="Arial"/>
            </a:endParaRPr>
          </a:p>
        </p:txBody>
      </p:sp>
      <p:grpSp>
        <p:nvGrpSpPr>
          <p:cNvPr id="22" name="object 22"/>
          <p:cNvGrpSpPr/>
          <p:nvPr/>
        </p:nvGrpSpPr>
        <p:grpSpPr>
          <a:xfrm>
            <a:off x="3411118" y="127510"/>
            <a:ext cx="92075" cy="41275"/>
            <a:chOff x="3411118" y="127510"/>
            <a:chExt cx="92075" cy="41275"/>
          </a:xfrm>
        </p:grpSpPr>
        <p:sp>
          <p:nvSpPr>
            <p:cNvPr id="23" name="object 23"/>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4" name="object 24"/>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5" name="object 25"/>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6" action="ppaction://hlinksldjump"/>
              </a:rPr>
              <a:t>Wrap-</a:t>
            </a:r>
            <a:r>
              <a:rPr sz="500" spc="-25" dirty="0">
                <a:solidFill>
                  <a:srgbClr val="595959"/>
                </a:solidFill>
                <a:latin typeface="Arial"/>
                <a:cs typeface="Arial"/>
                <a:hlinkClick r:id="rId6" action="ppaction://hlinksldjump"/>
              </a:rPr>
              <a:t>up</a:t>
            </a:r>
            <a:endParaRPr sz="500">
              <a:latin typeface="Arial"/>
              <a:cs typeface="Arial"/>
            </a:endParaRPr>
          </a:p>
        </p:txBody>
      </p:sp>
      <p:sp>
        <p:nvSpPr>
          <p:cNvPr id="26" name="object 26"/>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solidFill>
                  <a:srgbClr val="595959"/>
                </a:solidFill>
                <a:latin typeface="Arial"/>
                <a:cs typeface="Arial"/>
                <a:hlinkClick r:id="rId7" action="ppaction://hlinksldjump"/>
              </a:rPr>
              <a:t>References</a:t>
            </a:r>
            <a:endParaRPr sz="500">
              <a:latin typeface="Arial"/>
              <a:cs typeface="Arial"/>
            </a:endParaRPr>
          </a:p>
        </p:txBody>
      </p:sp>
      <p:grpSp>
        <p:nvGrpSpPr>
          <p:cNvPr id="27" name="object 27"/>
          <p:cNvGrpSpPr/>
          <p:nvPr/>
        </p:nvGrpSpPr>
        <p:grpSpPr>
          <a:xfrm>
            <a:off x="5340803" y="127519"/>
            <a:ext cx="243204" cy="41275"/>
            <a:chOff x="5340803" y="127519"/>
            <a:chExt cx="243204" cy="41275"/>
          </a:xfrm>
        </p:grpSpPr>
        <p:sp>
          <p:nvSpPr>
            <p:cNvPr id="28" name="object 28"/>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9" name="object 29"/>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0" name="object 30"/>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1" name="object 31"/>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2" name="object 32"/>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33" name="object 33"/>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8" action="ppaction://hlinksldjump"/>
              </a:rPr>
              <a:t>Extra</a:t>
            </a:r>
            <a:r>
              <a:rPr sz="500" spc="55" dirty="0">
                <a:solidFill>
                  <a:srgbClr val="595959"/>
                </a:solidFill>
                <a:latin typeface="Arial"/>
                <a:cs typeface="Arial"/>
                <a:hlinkClick r:id="rId8" action="ppaction://hlinksldjump"/>
              </a:rPr>
              <a:t> </a:t>
            </a:r>
            <a:r>
              <a:rPr sz="500" spc="-10" dirty="0">
                <a:solidFill>
                  <a:srgbClr val="595959"/>
                </a:solidFill>
                <a:latin typeface="Arial"/>
                <a:cs typeface="Arial"/>
                <a:hlinkClick r:id="rId8" action="ppaction://hlinksldjump"/>
              </a:rPr>
              <a:t>slides</a:t>
            </a:r>
            <a:endParaRPr sz="500">
              <a:latin typeface="Arial"/>
              <a:cs typeface="Arial"/>
            </a:endParaRPr>
          </a:p>
        </p:txBody>
      </p:sp>
      <p:sp>
        <p:nvSpPr>
          <p:cNvPr id="34" name="object 34"/>
          <p:cNvSpPr txBox="1"/>
          <p:nvPr/>
        </p:nvSpPr>
        <p:spPr>
          <a:xfrm>
            <a:off x="95300" y="251305"/>
            <a:ext cx="4387800" cy="232756"/>
          </a:xfrm>
          <a:prstGeom prst="rect">
            <a:avLst/>
          </a:prstGeom>
        </p:spPr>
        <p:txBody>
          <a:bodyPr vert="horz" wrap="square" lIns="0" tIns="17145" rIns="0" bIns="0" rtlCol="0">
            <a:spAutoFit/>
          </a:bodyPr>
          <a:lstStyle/>
          <a:p>
            <a:pPr marL="12700">
              <a:lnSpc>
                <a:spcPct val="100000"/>
              </a:lnSpc>
              <a:spcBef>
                <a:spcPts val="135"/>
              </a:spcBef>
            </a:pPr>
            <a:r>
              <a:rPr sz="1400" spc="-35" dirty="0">
                <a:solidFill>
                  <a:srgbClr val="1F457C"/>
                </a:solidFill>
                <a:latin typeface="Arial" panose="020B0604020202020204" pitchFamily="34" charset="0"/>
                <a:cs typeface="Arial" panose="020B0604020202020204" pitchFamily="34" charset="0"/>
              </a:rPr>
              <a:t>Random</a:t>
            </a:r>
            <a:r>
              <a:rPr sz="1400" spc="-55" dirty="0">
                <a:solidFill>
                  <a:srgbClr val="1F457C"/>
                </a:solidFill>
                <a:latin typeface="Arial" panose="020B0604020202020204" pitchFamily="34" charset="0"/>
                <a:cs typeface="Arial" panose="020B0604020202020204" pitchFamily="34" charset="0"/>
              </a:rPr>
              <a:t> </a:t>
            </a:r>
            <a:r>
              <a:rPr sz="1400" spc="-30" dirty="0">
                <a:solidFill>
                  <a:srgbClr val="1F457C"/>
                </a:solidFill>
                <a:latin typeface="Arial" panose="020B0604020202020204" pitchFamily="34" charset="0"/>
                <a:cs typeface="Arial" panose="020B0604020202020204" pitchFamily="34" charset="0"/>
              </a:rPr>
              <a:t>Forest</a:t>
            </a:r>
            <a:r>
              <a:rPr sz="1400" spc="-60" dirty="0">
                <a:solidFill>
                  <a:srgbClr val="1F457C"/>
                </a:solidFill>
                <a:latin typeface="Arial" panose="020B0604020202020204" pitchFamily="34" charset="0"/>
                <a:cs typeface="Arial" panose="020B0604020202020204" pitchFamily="34" charset="0"/>
              </a:rPr>
              <a:t> </a:t>
            </a:r>
            <a:r>
              <a:rPr sz="1400" spc="-25" dirty="0">
                <a:solidFill>
                  <a:srgbClr val="1F457C"/>
                </a:solidFill>
                <a:latin typeface="Arial" panose="020B0604020202020204" pitchFamily="34" charset="0"/>
                <a:cs typeface="Arial" panose="020B0604020202020204" pitchFamily="34" charset="0"/>
              </a:rPr>
              <a:t>Classification</a:t>
            </a:r>
            <a:r>
              <a:rPr sz="1400" spc="-55" dirty="0">
                <a:solidFill>
                  <a:srgbClr val="1F457C"/>
                </a:solidFill>
                <a:latin typeface="Arial" panose="020B0604020202020204" pitchFamily="34" charset="0"/>
                <a:cs typeface="Arial" panose="020B0604020202020204" pitchFamily="34" charset="0"/>
              </a:rPr>
              <a:t> </a:t>
            </a:r>
            <a:r>
              <a:rPr sz="1400" spc="-25" dirty="0">
                <a:solidFill>
                  <a:srgbClr val="1F457C"/>
                </a:solidFill>
                <a:latin typeface="Arial" panose="020B0604020202020204" pitchFamily="34" charset="0"/>
                <a:cs typeface="Arial" panose="020B0604020202020204" pitchFamily="34" charset="0"/>
              </a:rPr>
              <a:t>Analysis</a:t>
            </a:r>
            <a:r>
              <a:rPr sz="1400" spc="-55" dirty="0">
                <a:solidFill>
                  <a:srgbClr val="1F457C"/>
                </a:solidFill>
                <a:latin typeface="Arial" panose="020B0604020202020204" pitchFamily="34" charset="0"/>
                <a:cs typeface="Arial" panose="020B0604020202020204" pitchFamily="34" charset="0"/>
              </a:rPr>
              <a:t> </a:t>
            </a:r>
            <a:r>
              <a:rPr sz="900" spc="-25" dirty="0">
                <a:latin typeface="Arial" panose="020B0604020202020204" pitchFamily="34" charset="0"/>
                <a:cs typeface="Arial" panose="020B0604020202020204" pitchFamily="34" charset="0"/>
              </a:rPr>
              <a:t>(see</a:t>
            </a:r>
            <a:r>
              <a:rPr sz="900" spc="-30" dirty="0">
                <a:latin typeface="Arial" panose="020B0604020202020204" pitchFamily="34" charset="0"/>
                <a:cs typeface="Arial" panose="020B0604020202020204" pitchFamily="34" charset="0"/>
              </a:rPr>
              <a:t> </a:t>
            </a:r>
            <a:r>
              <a:rPr sz="900" dirty="0">
                <a:solidFill>
                  <a:schemeClr val="tx1"/>
                </a:solidFill>
                <a:latin typeface="Arial" panose="020B0604020202020204" pitchFamily="34" charset="0"/>
                <a:cs typeface="Arial" panose="020B0604020202020204" pitchFamily="34" charset="0"/>
                <a:hlinkClick r:id="rId7" action="ppaction://hlinksldjump">
                  <a:extLst>
                    <a:ext uri="{A12FA001-AC4F-418D-AE19-62706E023703}">
                      <ahyp:hlinkClr xmlns:ahyp="http://schemas.microsoft.com/office/drawing/2018/hyperlinkcolor" val="tx"/>
                    </a:ext>
                  </a:extLst>
                </a:hlinkClick>
              </a:rPr>
              <a:t>Breiman</a:t>
            </a:r>
            <a:r>
              <a:rPr sz="900" spc="-35" dirty="0">
                <a:solidFill>
                  <a:schemeClr val="tx1"/>
                </a:solidFill>
                <a:latin typeface="Arial" panose="020B0604020202020204" pitchFamily="34" charset="0"/>
                <a:cs typeface="Arial" panose="020B0604020202020204" pitchFamily="34" charset="0"/>
                <a:hlinkClick r:id="rId7" action="ppaction://hlinksldjump">
                  <a:extLst>
                    <a:ext uri="{A12FA001-AC4F-418D-AE19-62706E023703}">
                      <ahyp:hlinkClr xmlns:ahyp="http://schemas.microsoft.com/office/drawing/2018/hyperlinkcolor" val="tx"/>
                    </a:ext>
                  </a:extLst>
                </a:hlinkClick>
              </a:rPr>
              <a:t> </a:t>
            </a:r>
            <a:r>
              <a:rPr sz="900" spc="-10" dirty="0">
                <a:solidFill>
                  <a:schemeClr val="tx1"/>
                </a:solidFill>
                <a:latin typeface="Arial" panose="020B0604020202020204" pitchFamily="34" charset="0"/>
                <a:cs typeface="Arial" panose="020B0604020202020204" pitchFamily="34" charset="0"/>
                <a:hlinkClick r:id="rId7" action="ppaction://hlinksldjump">
                  <a:extLst>
                    <a:ext uri="{A12FA001-AC4F-418D-AE19-62706E023703}">
                      <ahyp:hlinkClr xmlns:ahyp="http://schemas.microsoft.com/office/drawing/2018/hyperlinkcolor" val="tx"/>
                    </a:ext>
                  </a:extLst>
                </a:hlinkClick>
              </a:rPr>
              <a:t>2001</a:t>
            </a:r>
            <a:r>
              <a:rPr sz="900" spc="-10" dirty="0">
                <a:solidFill>
                  <a:schemeClr val="tx1"/>
                </a:solidFill>
                <a:latin typeface="Arial" panose="020B0604020202020204" pitchFamily="34" charset="0"/>
                <a:cs typeface="Arial" panose="020B0604020202020204" pitchFamily="34" charset="0"/>
              </a:rPr>
              <a:t>)</a:t>
            </a:r>
            <a:endParaRPr sz="900" dirty="0">
              <a:solidFill>
                <a:schemeClr val="tx1"/>
              </a:solidFill>
              <a:latin typeface="Arial" panose="020B0604020202020204" pitchFamily="34" charset="0"/>
              <a:cs typeface="Arial" panose="020B0604020202020204" pitchFamily="34" charset="0"/>
            </a:endParaRPr>
          </a:p>
        </p:txBody>
      </p:sp>
      <p:pic>
        <p:nvPicPr>
          <p:cNvPr id="35" name="object 35"/>
          <p:cNvPicPr/>
          <p:nvPr/>
        </p:nvPicPr>
        <p:blipFill>
          <a:blip r:embed="rId9" cstate="print"/>
          <a:stretch>
            <a:fillRect/>
          </a:stretch>
        </p:blipFill>
        <p:spPr>
          <a:xfrm>
            <a:off x="998170" y="645912"/>
            <a:ext cx="3884430" cy="2240759"/>
          </a:xfrm>
          <a:prstGeom prst="rect">
            <a:avLst/>
          </a:prstGeom>
        </p:spPr>
      </p:pic>
      <p:sp>
        <p:nvSpPr>
          <p:cNvPr id="36" name="object 36"/>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8</a:t>
            </a:fld>
            <a:r>
              <a:rPr spc="-55" dirty="0"/>
              <a:t> </a:t>
            </a:r>
            <a:r>
              <a:rPr spc="125" dirty="0"/>
              <a:t>/</a:t>
            </a:r>
            <a:r>
              <a:rPr spc="-50" dirty="0"/>
              <a:t> </a:t>
            </a:r>
            <a:r>
              <a:rPr spc="-25" dirty="0"/>
              <a:t>27</a:t>
            </a:r>
          </a:p>
        </p:txBody>
      </p:sp>
      <p:sp>
        <p:nvSpPr>
          <p:cNvPr id="37" name="TextBox 36">
            <a:extLst>
              <a:ext uri="{FF2B5EF4-FFF2-40B4-BE49-F238E27FC236}">
                <a16:creationId xmlns:a16="http://schemas.microsoft.com/office/drawing/2014/main" id="{76ED2608-8F57-A9A5-A915-BFADB4381F51}"/>
              </a:ext>
            </a:extLst>
          </p:cNvPr>
          <p:cNvSpPr txBox="1"/>
          <p:nvPr/>
        </p:nvSpPr>
        <p:spPr>
          <a:xfrm>
            <a:off x="1146872" y="2933106"/>
            <a:ext cx="1659827" cy="2308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OOB error estimate: 16.46%</a:t>
            </a:r>
          </a:p>
        </p:txBody>
      </p:sp>
    </p:spTree>
  </p:cSld>
  <p:clrMapOvr>
    <a:masterClrMapping/>
  </p:clrMapOvr>
  <p:transition>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 name="object 4"/>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 name="object 5"/>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6" name="object 6"/>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3" action="ppaction://hlinksldjump"/>
              </a:rPr>
              <a:t>Preliminaries</a:t>
            </a:r>
            <a:endParaRPr sz="500">
              <a:latin typeface="Arial"/>
              <a:cs typeface="Arial"/>
            </a:endParaRPr>
          </a:p>
        </p:txBody>
      </p:sp>
      <p:grpSp>
        <p:nvGrpSpPr>
          <p:cNvPr id="7" name="object 7"/>
          <p:cNvGrpSpPr/>
          <p:nvPr/>
        </p:nvGrpSpPr>
        <p:grpSpPr>
          <a:xfrm>
            <a:off x="1169682" y="127510"/>
            <a:ext cx="243204" cy="41275"/>
            <a:chOff x="1169682" y="127510"/>
            <a:chExt cx="243204" cy="41275"/>
          </a:xfrm>
        </p:grpSpPr>
        <p:sp>
          <p:nvSpPr>
            <p:cNvPr id="8" name="object 8"/>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9" name="object 9"/>
            <p:cNvSpPr/>
            <p:nvPr/>
          </p:nvSpPr>
          <p:spPr>
            <a:xfrm>
              <a:off x="1222628" y="130050"/>
              <a:ext cx="36195" cy="36195"/>
            </a:xfrm>
            <a:custGeom>
              <a:avLst/>
              <a:gdLst/>
              <a:ahLst/>
              <a:cxnLst/>
              <a:rect l="l" t="t" r="r" b="b"/>
              <a:pathLst>
                <a:path w="36194"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p>
          </p:txBody>
        </p:sp>
        <p:sp>
          <p:nvSpPr>
            <p:cNvPr id="10" name="object 10"/>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1" name="object 11"/>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2" name="object 12"/>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3" name="object 13"/>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grpSp>
      <p:sp>
        <p:nvSpPr>
          <p:cNvPr id="14" name="object 14"/>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latin typeface="Arial"/>
                <a:cs typeface="Arial"/>
                <a:hlinkClick r:id="rId4" action="ppaction://hlinksldjump"/>
              </a:rPr>
              <a:t>Distribution</a:t>
            </a:r>
            <a:endParaRPr sz="500">
              <a:latin typeface="Arial"/>
              <a:cs typeface="Arial"/>
            </a:endParaRPr>
          </a:p>
        </p:txBody>
      </p:sp>
      <p:grpSp>
        <p:nvGrpSpPr>
          <p:cNvPr id="15" name="object 15"/>
          <p:cNvGrpSpPr/>
          <p:nvPr/>
        </p:nvGrpSpPr>
        <p:grpSpPr>
          <a:xfrm>
            <a:off x="2196020" y="127510"/>
            <a:ext cx="243204" cy="41275"/>
            <a:chOff x="2196020" y="127510"/>
            <a:chExt cx="243204" cy="41275"/>
          </a:xfrm>
        </p:grpSpPr>
        <p:sp>
          <p:nvSpPr>
            <p:cNvPr id="16" name="object 16"/>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7" name="object 17"/>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8" name="object 18"/>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9" name="object 19"/>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0" name="object 20"/>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1" name="object 21"/>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5" action="ppaction://hlinksldjump"/>
              </a:rPr>
              <a:t>Forms</a:t>
            </a:r>
            <a:r>
              <a:rPr sz="500" spc="25" dirty="0">
                <a:solidFill>
                  <a:srgbClr val="595959"/>
                </a:solidFill>
                <a:latin typeface="Arial"/>
                <a:cs typeface="Arial"/>
                <a:hlinkClick r:id="rId5" action="ppaction://hlinksldjump"/>
              </a:rPr>
              <a:t> </a:t>
            </a:r>
            <a:r>
              <a:rPr sz="500" spc="60" dirty="0">
                <a:solidFill>
                  <a:srgbClr val="595959"/>
                </a:solidFill>
                <a:latin typeface="Arial"/>
                <a:cs typeface="Arial"/>
                <a:hlinkClick r:id="rId5" action="ppaction://hlinksldjump"/>
              </a:rPr>
              <a:t>&amp;</a:t>
            </a:r>
            <a:r>
              <a:rPr sz="500" spc="30" dirty="0">
                <a:solidFill>
                  <a:srgbClr val="595959"/>
                </a:solidFill>
                <a:latin typeface="Arial"/>
                <a:cs typeface="Arial"/>
                <a:hlinkClick r:id="rId5" action="ppaction://hlinksldjump"/>
              </a:rPr>
              <a:t> </a:t>
            </a:r>
            <a:r>
              <a:rPr sz="500" spc="-10" dirty="0">
                <a:solidFill>
                  <a:srgbClr val="595959"/>
                </a:solidFill>
                <a:latin typeface="Arial"/>
                <a:cs typeface="Arial"/>
                <a:hlinkClick r:id="rId5" action="ppaction://hlinksldjump"/>
              </a:rPr>
              <a:t>functions</a:t>
            </a:r>
            <a:endParaRPr sz="500">
              <a:latin typeface="Arial"/>
              <a:cs typeface="Arial"/>
            </a:endParaRPr>
          </a:p>
        </p:txBody>
      </p:sp>
      <p:grpSp>
        <p:nvGrpSpPr>
          <p:cNvPr id="22" name="object 22"/>
          <p:cNvGrpSpPr/>
          <p:nvPr/>
        </p:nvGrpSpPr>
        <p:grpSpPr>
          <a:xfrm>
            <a:off x="3411118" y="127510"/>
            <a:ext cx="92075" cy="41275"/>
            <a:chOff x="3411118" y="127510"/>
            <a:chExt cx="92075" cy="41275"/>
          </a:xfrm>
        </p:grpSpPr>
        <p:sp>
          <p:nvSpPr>
            <p:cNvPr id="23" name="object 23"/>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4" name="object 24"/>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5" name="object 25"/>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6" action="ppaction://hlinksldjump"/>
              </a:rPr>
              <a:t>Wrap-</a:t>
            </a:r>
            <a:r>
              <a:rPr sz="500" spc="-25" dirty="0">
                <a:solidFill>
                  <a:srgbClr val="595959"/>
                </a:solidFill>
                <a:latin typeface="Arial"/>
                <a:cs typeface="Arial"/>
                <a:hlinkClick r:id="rId6" action="ppaction://hlinksldjump"/>
              </a:rPr>
              <a:t>up</a:t>
            </a:r>
            <a:endParaRPr sz="500">
              <a:latin typeface="Arial"/>
              <a:cs typeface="Arial"/>
            </a:endParaRPr>
          </a:p>
        </p:txBody>
      </p:sp>
      <p:sp>
        <p:nvSpPr>
          <p:cNvPr id="26" name="object 26"/>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solidFill>
                  <a:srgbClr val="595959"/>
                </a:solidFill>
                <a:latin typeface="Arial"/>
                <a:cs typeface="Arial"/>
                <a:hlinkClick r:id="rId7" action="ppaction://hlinksldjump"/>
              </a:rPr>
              <a:t>References</a:t>
            </a:r>
            <a:endParaRPr sz="500">
              <a:latin typeface="Arial"/>
              <a:cs typeface="Arial"/>
            </a:endParaRPr>
          </a:p>
        </p:txBody>
      </p:sp>
      <p:grpSp>
        <p:nvGrpSpPr>
          <p:cNvPr id="27" name="object 27"/>
          <p:cNvGrpSpPr/>
          <p:nvPr/>
        </p:nvGrpSpPr>
        <p:grpSpPr>
          <a:xfrm>
            <a:off x="5340803" y="127519"/>
            <a:ext cx="243204" cy="41275"/>
            <a:chOff x="5340803" y="127519"/>
            <a:chExt cx="243204" cy="41275"/>
          </a:xfrm>
        </p:grpSpPr>
        <p:sp>
          <p:nvSpPr>
            <p:cNvPr id="28" name="object 28"/>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9" name="object 29"/>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0" name="object 30"/>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1" name="object 31"/>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2" name="object 32"/>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33" name="object 33"/>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8" action="ppaction://hlinksldjump"/>
              </a:rPr>
              <a:t>Extra</a:t>
            </a:r>
            <a:r>
              <a:rPr sz="500" spc="55" dirty="0">
                <a:solidFill>
                  <a:srgbClr val="595959"/>
                </a:solidFill>
                <a:latin typeface="Arial"/>
                <a:cs typeface="Arial"/>
                <a:hlinkClick r:id="rId8" action="ppaction://hlinksldjump"/>
              </a:rPr>
              <a:t> </a:t>
            </a:r>
            <a:r>
              <a:rPr sz="500" spc="-10" dirty="0">
                <a:solidFill>
                  <a:srgbClr val="595959"/>
                </a:solidFill>
                <a:latin typeface="Arial"/>
                <a:cs typeface="Arial"/>
                <a:hlinkClick r:id="rId8" action="ppaction://hlinksldjump"/>
              </a:rPr>
              <a:t>slides</a:t>
            </a:r>
            <a:endParaRPr sz="500">
              <a:latin typeface="Arial"/>
              <a:cs typeface="Arial"/>
            </a:endParaRPr>
          </a:p>
        </p:txBody>
      </p:sp>
      <p:sp>
        <p:nvSpPr>
          <p:cNvPr id="34" name="object 34"/>
          <p:cNvSpPr txBox="1"/>
          <p:nvPr/>
        </p:nvSpPr>
        <p:spPr>
          <a:xfrm>
            <a:off x="95300" y="251305"/>
            <a:ext cx="3244800" cy="232756"/>
          </a:xfrm>
          <a:prstGeom prst="rect">
            <a:avLst/>
          </a:prstGeom>
        </p:spPr>
        <p:txBody>
          <a:bodyPr vert="horz" wrap="square" lIns="0" tIns="17145" rIns="0" bIns="0" rtlCol="0">
            <a:spAutoFit/>
          </a:bodyPr>
          <a:lstStyle/>
          <a:p>
            <a:pPr marL="12700">
              <a:lnSpc>
                <a:spcPct val="100000"/>
              </a:lnSpc>
              <a:spcBef>
                <a:spcPts val="135"/>
              </a:spcBef>
            </a:pPr>
            <a:r>
              <a:rPr sz="1400" spc="-35" dirty="0">
                <a:solidFill>
                  <a:srgbClr val="1F457C"/>
                </a:solidFill>
                <a:latin typeface="Arial" panose="020B0604020202020204" pitchFamily="34" charset="0"/>
                <a:cs typeface="Arial" panose="020B0604020202020204" pitchFamily="34" charset="0"/>
              </a:rPr>
              <a:t>Random</a:t>
            </a:r>
            <a:r>
              <a:rPr sz="1400" spc="-45" dirty="0">
                <a:solidFill>
                  <a:srgbClr val="1F457C"/>
                </a:solidFill>
                <a:latin typeface="Arial" panose="020B0604020202020204" pitchFamily="34" charset="0"/>
                <a:cs typeface="Arial" panose="020B0604020202020204" pitchFamily="34" charset="0"/>
              </a:rPr>
              <a:t> </a:t>
            </a:r>
            <a:r>
              <a:rPr sz="1400" spc="-30" dirty="0">
                <a:solidFill>
                  <a:srgbClr val="1F457C"/>
                </a:solidFill>
                <a:latin typeface="Arial" panose="020B0604020202020204" pitchFamily="34" charset="0"/>
                <a:cs typeface="Arial" panose="020B0604020202020204" pitchFamily="34" charset="0"/>
              </a:rPr>
              <a:t>Forest</a:t>
            </a:r>
            <a:r>
              <a:rPr sz="1400" spc="-50" dirty="0">
                <a:solidFill>
                  <a:srgbClr val="1F457C"/>
                </a:solidFill>
                <a:latin typeface="Arial" panose="020B0604020202020204" pitchFamily="34" charset="0"/>
                <a:cs typeface="Arial" panose="020B0604020202020204" pitchFamily="34" charset="0"/>
              </a:rPr>
              <a:t> </a:t>
            </a:r>
            <a:r>
              <a:rPr sz="1400" spc="-25" dirty="0">
                <a:solidFill>
                  <a:srgbClr val="1F457C"/>
                </a:solidFill>
                <a:latin typeface="Arial" panose="020B0604020202020204" pitchFamily="34" charset="0"/>
                <a:cs typeface="Arial" panose="020B0604020202020204" pitchFamily="34" charset="0"/>
              </a:rPr>
              <a:t>Classification</a:t>
            </a:r>
            <a:r>
              <a:rPr sz="1400" spc="-40" dirty="0">
                <a:solidFill>
                  <a:srgbClr val="1F457C"/>
                </a:solidFill>
                <a:latin typeface="Arial" panose="020B0604020202020204" pitchFamily="34" charset="0"/>
                <a:cs typeface="Arial" panose="020B0604020202020204" pitchFamily="34" charset="0"/>
              </a:rPr>
              <a:t> </a:t>
            </a:r>
            <a:r>
              <a:rPr sz="1400" spc="-20" dirty="0">
                <a:solidFill>
                  <a:srgbClr val="1F457C"/>
                </a:solidFill>
                <a:latin typeface="Arial" panose="020B0604020202020204" pitchFamily="34" charset="0"/>
                <a:cs typeface="Arial" panose="020B0604020202020204" pitchFamily="34" charset="0"/>
              </a:rPr>
              <a:t>Analysis</a:t>
            </a:r>
            <a:endParaRPr sz="1400" dirty="0">
              <a:latin typeface="Arial" panose="020B0604020202020204" pitchFamily="34" charset="0"/>
              <a:cs typeface="Arial" panose="020B0604020202020204" pitchFamily="34" charset="0"/>
            </a:endParaRPr>
          </a:p>
        </p:txBody>
      </p:sp>
      <p:pic>
        <p:nvPicPr>
          <p:cNvPr id="35" name="object 35"/>
          <p:cNvPicPr/>
          <p:nvPr/>
        </p:nvPicPr>
        <p:blipFill>
          <a:blip r:embed="rId9" cstate="print"/>
          <a:stretch>
            <a:fillRect/>
          </a:stretch>
        </p:blipFill>
        <p:spPr>
          <a:xfrm>
            <a:off x="998170" y="645912"/>
            <a:ext cx="3884430" cy="2240759"/>
          </a:xfrm>
          <a:prstGeom prst="rect">
            <a:avLst/>
          </a:prstGeom>
        </p:spPr>
      </p:pic>
      <p:sp>
        <p:nvSpPr>
          <p:cNvPr id="36" name="object 36"/>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9</a:t>
            </a:fld>
            <a:r>
              <a:rPr spc="-55" dirty="0"/>
              <a:t> </a:t>
            </a:r>
            <a:r>
              <a:rPr spc="125" dirty="0"/>
              <a:t>/</a:t>
            </a:r>
            <a:r>
              <a:rPr spc="-50" dirty="0"/>
              <a:t> </a:t>
            </a:r>
            <a:r>
              <a:rPr spc="-25" dirty="0"/>
              <a:t>27</a:t>
            </a:r>
          </a:p>
        </p:txBody>
      </p:sp>
      <p:sp>
        <p:nvSpPr>
          <p:cNvPr id="37" name="TextBox 36">
            <a:extLst>
              <a:ext uri="{FF2B5EF4-FFF2-40B4-BE49-F238E27FC236}">
                <a16:creationId xmlns:a16="http://schemas.microsoft.com/office/drawing/2014/main" id="{4EF57301-6AB6-DAD2-B80D-C779C63C3F84}"/>
              </a:ext>
            </a:extLst>
          </p:cNvPr>
          <p:cNvSpPr txBox="1"/>
          <p:nvPr/>
        </p:nvSpPr>
        <p:spPr>
          <a:xfrm>
            <a:off x="1146872" y="2933106"/>
            <a:ext cx="1736027" cy="2308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OOB error estimate: 18.99%</a:t>
            </a:r>
          </a:p>
        </p:txBody>
      </p:sp>
    </p:spTree>
  </p:cSld>
  <p:clrMapOvr>
    <a:masterClrMapping/>
  </p:clrMapOvr>
  <p:transition>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 name="object 4"/>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 name="object 5"/>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6" name="object 6"/>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2" action="ppaction://hlinksldjump"/>
              </a:rPr>
              <a:t>Preliminaries</a:t>
            </a:r>
            <a:endParaRPr sz="500">
              <a:latin typeface="Arial"/>
              <a:cs typeface="Arial"/>
            </a:endParaRPr>
          </a:p>
        </p:txBody>
      </p:sp>
      <p:grpSp>
        <p:nvGrpSpPr>
          <p:cNvPr id="7" name="object 7"/>
          <p:cNvGrpSpPr/>
          <p:nvPr/>
        </p:nvGrpSpPr>
        <p:grpSpPr>
          <a:xfrm>
            <a:off x="1169682" y="127510"/>
            <a:ext cx="243204" cy="41275"/>
            <a:chOff x="1169682" y="127510"/>
            <a:chExt cx="243204" cy="41275"/>
          </a:xfrm>
        </p:grpSpPr>
        <p:sp>
          <p:nvSpPr>
            <p:cNvPr id="8" name="object 8"/>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9" name="object 9"/>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0" name="object 10"/>
            <p:cNvSpPr/>
            <p:nvPr/>
          </p:nvSpPr>
          <p:spPr>
            <a:xfrm>
              <a:off x="1273022" y="130050"/>
              <a:ext cx="36195" cy="36195"/>
            </a:xfrm>
            <a:custGeom>
              <a:avLst/>
              <a:gdLst/>
              <a:ahLst/>
              <a:cxnLst/>
              <a:rect l="l" t="t" r="r" b="b"/>
              <a:pathLst>
                <a:path w="36194"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p>
          </p:txBody>
        </p:sp>
        <p:sp>
          <p:nvSpPr>
            <p:cNvPr id="11" name="object 11"/>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2" name="object 12"/>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3" name="object 13"/>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grpSp>
      <p:sp>
        <p:nvSpPr>
          <p:cNvPr id="14" name="object 14"/>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latin typeface="Arial"/>
                <a:cs typeface="Arial"/>
                <a:hlinkClick r:id="rId3" action="ppaction://hlinksldjump"/>
              </a:rPr>
              <a:t>Distribution</a:t>
            </a:r>
            <a:endParaRPr sz="500">
              <a:latin typeface="Arial"/>
              <a:cs typeface="Arial"/>
            </a:endParaRPr>
          </a:p>
        </p:txBody>
      </p:sp>
      <p:grpSp>
        <p:nvGrpSpPr>
          <p:cNvPr id="15" name="object 15"/>
          <p:cNvGrpSpPr/>
          <p:nvPr/>
        </p:nvGrpSpPr>
        <p:grpSpPr>
          <a:xfrm>
            <a:off x="2196020" y="127510"/>
            <a:ext cx="243204" cy="41275"/>
            <a:chOff x="2196020" y="127510"/>
            <a:chExt cx="243204" cy="41275"/>
          </a:xfrm>
        </p:grpSpPr>
        <p:sp>
          <p:nvSpPr>
            <p:cNvPr id="16" name="object 16"/>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7" name="object 17"/>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8" name="object 18"/>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9" name="object 19"/>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0" name="object 20"/>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1" name="object 21"/>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4" action="ppaction://hlinksldjump"/>
              </a:rPr>
              <a:t>Forms</a:t>
            </a:r>
            <a:r>
              <a:rPr sz="500" spc="25" dirty="0">
                <a:solidFill>
                  <a:srgbClr val="595959"/>
                </a:solidFill>
                <a:latin typeface="Arial"/>
                <a:cs typeface="Arial"/>
                <a:hlinkClick r:id="rId4" action="ppaction://hlinksldjump"/>
              </a:rPr>
              <a:t> </a:t>
            </a:r>
            <a:r>
              <a:rPr sz="500" spc="60" dirty="0">
                <a:solidFill>
                  <a:srgbClr val="595959"/>
                </a:solidFill>
                <a:latin typeface="Arial"/>
                <a:cs typeface="Arial"/>
                <a:hlinkClick r:id="rId4" action="ppaction://hlinksldjump"/>
              </a:rPr>
              <a:t>&amp;</a:t>
            </a:r>
            <a:r>
              <a:rPr sz="500" spc="30" dirty="0">
                <a:solidFill>
                  <a:srgbClr val="595959"/>
                </a:solidFill>
                <a:latin typeface="Arial"/>
                <a:cs typeface="Arial"/>
                <a:hlinkClick r:id="rId4" action="ppaction://hlinksldjump"/>
              </a:rPr>
              <a:t> </a:t>
            </a:r>
            <a:r>
              <a:rPr sz="500" spc="-10" dirty="0">
                <a:solidFill>
                  <a:srgbClr val="595959"/>
                </a:solidFill>
                <a:latin typeface="Arial"/>
                <a:cs typeface="Arial"/>
                <a:hlinkClick r:id="rId4" action="ppaction://hlinksldjump"/>
              </a:rPr>
              <a:t>functions</a:t>
            </a:r>
            <a:endParaRPr sz="500">
              <a:latin typeface="Arial"/>
              <a:cs typeface="Arial"/>
            </a:endParaRPr>
          </a:p>
        </p:txBody>
      </p:sp>
      <p:grpSp>
        <p:nvGrpSpPr>
          <p:cNvPr id="22" name="object 22"/>
          <p:cNvGrpSpPr/>
          <p:nvPr/>
        </p:nvGrpSpPr>
        <p:grpSpPr>
          <a:xfrm>
            <a:off x="3411118" y="127510"/>
            <a:ext cx="92075" cy="41275"/>
            <a:chOff x="3411118" y="127510"/>
            <a:chExt cx="92075" cy="41275"/>
          </a:xfrm>
        </p:grpSpPr>
        <p:sp>
          <p:nvSpPr>
            <p:cNvPr id="23" name="object 23"/>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4" name="object 24"/>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5" name="object 25"/>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5" action="ppaction://hlinksldjump"/>
              </a:rPr>
              <a:t>Wrap-</a:t>
            </a:r>
            <a:r>
              <a:rPr sz="500" spc="-25" dirty="0">
                <a:solidFill>
                  <a:srgbClr val="595959"/>
                </a:solidFill>
                <a:latin typeface="Arial"/>
                <a:cs typeface="Arial"/>
                <a:hlinkClick r:id="rId5" action="ppaction://hlinksldjump"/>
              </a:rPr>
              <a:t>up</a:t>
            </a:r>
            <a:endParaRPr sz="500">
              <a:latin typeface="Arial"/>
              <a:cs typeface="Arial"/>
            </a:endParaRPr>
          </a:p>
        </p:txBody>
      </p:sp>
      <p:sp>
        <p:nvSpPr>
          <p:cNvPr id="26" name="object 26"/>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solidFill>
                  <a:srgbClr val="595959"/>
                </a:solidFill>
                <a:latin typeface="Arial"/>
                <a:cs typeface="Arial"/>
                <a:hlinkClick r:id="rId6" action="ppaction://hlinksldjump"/>
              </a:rPr>
              <a:t>References</a:t>
            </a:r>
            <a:endParaRPr sz="500">
              <a:latin typeface="Arial"/>
              <a:cs typeface="Arial"/>
            </a:endParaRPr>
          </a:p>
        </p:txBody>
      </p:sp>
      <p:grpSp>
        <p:nvGrpSpPr>
          <p:cNvPr id="27" name="object 27"/>
          <p:cNvGrpSpPr/>
          <p:nvPr/>
        </p:nvGrpSpPr>
        <p:grpSpPr>
          <a:xfrm>
            <a:off x="5340803" y="127519"/>
            <a:ext cx="243204" cy="41275"/>
            <a:chOff x="5340803" y="127519"/>
            <a:chExt cx="243204" cy="41275"/>
          </a:xfrm>
        </p:grpSpPr>
        <p:sp>
          <p:nvSpPr>
            <p:cNvPr id="28" name="object 28"/>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9" name="object 29"/>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0" name="object 30"/>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1" name="object 31"/>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2" name="object 32"/>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33" name="object 33"/>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7" action="ppaction://hlinksldjump"/>
              </a:rPr>
              <a:t>Extra</a:t>
            </a:r>
            <a:r>
              <a:rPr sz="500" spc="55" dirty="0">
                <a:solidFill>
                  <a:srgbClr val="595959"/>
                </a:solidFill>
                <a:latin typeface="Arial"/>
                <a:cs typeface="Arial"/>
                <a:hlinkClick r:id="rId7" action="ppaction://hlinksldjump"/>
              </a:rPr>
              <a:t> </a:t>
            </a:r>
            <a:r>
              <a:rPr sz="500" spc="-10" dirty="0">
                <a:solidFill>
                  <a:srgbClr val="595959"/>
                </a:solidFill>
                <a:latin typeface="Arial"/>
                <a:cs typeface="Arial"/>
                <a:hlinkClick r:id="rId7" action="ppaction://hlinksldjump"/>
              </a:rPr>
              <a:t>slides</a:t>
            </a:r>
            <a:endParaRPr sz="500">
              <a:latin typeface="Arial"/>
              <a:cs typeface="Arial"/>
            </a:endParaRPr>
          </a:p>
        </p:txBody>
      </p:sp>
      <p:pic>
        <p:nvPicPr>
          <p:cNvPr id="35" name="object 35"/>
          <p:cNvPicPr/>
          <p:nvPr/>
        </p:nvPicPr>
        <p:blipFill>
          <a:blip r:embed="rId8" cstate="print"/>
          <a:stretch>
            <a:fillRect/>
          </a:stretch>
        </p:blipFill>
        <p:spPr>
          <a:xfrm>
            <a:off x="0" y="201168"/>
            <a:ext cx="4660583" cy="3033713"/>
          </a:xfrm>
          <a:prstGeom prst="rect">
            <a:avLst/>
          </a:prstGeom>
        </p:spPr>
      </p:pic>
      <p:sp>
        <p:nvSpPr>
          <p:cNvPr id="36" name="object 36"/>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10</a:t>
            </a:fld>
            <a:r>
              <a:rPr spc="-55" dirty="0"/>
              <a:t> </a:t>
            </a:r>
            <a:r>
              <a:rPr spc="125" dirty="0"/>
              <a:t>/</a:t>
            </a:r>
            <a:r>
              <a:rPr spc="-50" dirty="0"/>
              <a:t> </a:t>
            </a:r>
            <a:r>
              <a:rPr spc="-25" dirty="0"/>
              <a:t>27</a:t>
            </a:r>
          </a:p>
        </p:txBody>
      </p:sp>
      <p:sp>
        <p:nvSpPr>
          <p:cNvPr id="37" name="object 34">
            <a:extLst>
              <a:ext uri="{FF2B5EF4-FFF2-40B4-BE49-F238E27FC236}">
                <a16:creationId xmlns:a16="http://schemas.microsoft.com/office/drawing/2014/main" id="{C2904AC4-83C8-2DB3-2573-709AC0929C18}"/>
              </a:ext>
            </a:extLst>
          </p:cNvPr>
          <p:cNvSpPr txBox="1"/>
          <p:nvPr/>
        </p:nvSpPr>
        <p:spPr>
          <a:xfrm flipH="1">
            <a:off x="4711699" y="250825"/>
            <a:ext cx="943437" cy="448200"/>
          </a:xfrm>
          <a:prstGeom prst="rect">
            <a:avLst/>
          </a:prstGeom>
        </p:spPr>
        <p:txBody>
          <a:bodyPr vert="horz" wrap="square" lIns="0" tIns="17145" rIns="0" bIns="0" rtlCol="0">
            <a:spAutoFit/>
          </a:bodyPr>
          <a:lstStyle/>
          <a:p>
            <a:pPr marL="12700">
              <a:lnSpc>
                <a:spcPct val="100000"/>
              </a:lnSpc>
              <a:spcBef>
                <a:spcPts val="135"/>
              </a:spcBef>
            </a:pPr>
            <a:r>
              <a:rPr lang="en-US" sz="1400" spc="-40" dirty="0">
                <a:solidFill>
                  <a:srgbClr val="1F457C"/>
                </a:solidFill>
                <a:latin typeface="Arial" panose="020B0604020202020204" pitchFamily="34" charset="0"/>
                <a:cs typeface="Arial" panose="020B0604020202020204" pitchFamily="34" charset="0"/>
              </a:rPr>
              <a:t>Geographic distribution</a:t>
            </a:r>
            <a:endParaRPr sz="1400" dirty="0">
              <a:latin typeface="Arial" panose="020B0604020202020204" pitchFamily="34" charset="0"/>
              <a:cs typeface="Arial" panose="020B0604020202020204" pitchFamily="34" charset="0"/>
            </a:endParaRPr>
          </a:p>
        </p:txBody>
      </p:sp>
      <p:pic>
        <p:nvPicPr>
          <p:cNvPr id="40" name="Picture 39">
            <a:extLst>
              <a:ext uri="{FF2B5EF4-FFF2-40B4-BE49-F238E27FC236}">
                <a16:creationId xmlns:a16="http://schemas.microsoft.com/office/drawing/2014/main" id="{F1CEE52A-E1C2-CD52-C230-6D9F793E5909}"/>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 r="12824"/>
          <a:stretch/>
        </p:blipFill>
        <p:spPr>
          <a:xfrm>
            <a:off x="-374904" y="201168"/>
            <a:ext cx="5030598" cy="3718727"/>
          </a:xfrm>
          <a:prstGeom prst="rect">
            <a:avLst/>
          </a:prstGeom>
        </p:spPr>
      </p:pic>
    </p:spTree>
  </p:cSld>
  <p:clrMapOvr>
    <a:masterClrMapping/>
  </p:clrMapOvr>
  <p:transition>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 name="object 4"/>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 name="object 5"/>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6" name="object 6"/>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3" action="ppaction://hlinksldjump"/>
              </a:rPr>
              <a:t>Preliminaries</a:t>
            </a:r>
            <a:endParaRPr sz="500">
              <a:latin typeface="Arial"/>
              <a:cs typeface="Arial"/>
            </a:endParaRPr>
          </a:p>
        </p:txBody>
      </p:sp>
      <p:grpSp>
        <p:nvGrpSpPr>
          <p:cNvPr id="7" name="object 7"/>
          <p:cNvGrpSpPr/>
          <p:nvPr/>
        </p:nvGrpSpPr>
        <p:grpSpPr>
          <a:xfrm>
            <a:off x="1169682" y="127510"/>
            <a:ext cx="243204" cy="41275"/>
            <a:chOff x="1169682" y="127510"/>
            <a:chExt cx="243204" cy="41275"/>
          </a:xfrm>
        </p:grpSpPr>
        <p:sp>
          <p:nvSpPr>
            <p:cNvPr id="8" name="object 8"/>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9" name="object 9"/>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0" name="object 10"/>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1" name="object 11"/>
            <p:cNvSpPr/>
            <p:nvPr/>
          </p:nvSpPr>
          <p:spPr>
            <a:xfrm>
              <a:off x="1323428" y="130050"/>
              <a:ext cx="36195" cy="36195"/>
            </a:xfrm>
            <a:custGeom>
              <a:avLst/>
              <a:gdLst/>
              <a:ahLst/>
              <a:cxnLst/>
              <a:rect l="l" t="t" r="r" b="b"/>
              <a:pathLst>
                <a:path w="36194"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p>
          </p:txBody>
        </p:sp>
        <p:sp>
          <p:nvSpPr>
            <p:cNvPr id="12" name="object 12"/>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3" name="object 13"/>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grpSp>
      <p:sp>
        <p:nvSpPr>
          <p:cNvPr id="14" name="object 14"/>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latin typeface="Arial"/>
                <a:cs typeface="Arial"/>
                <a:hlinkClick r:id="rId4" action="ppaction://hlinksldjump"/>
              </a:rPr>
              <a:t>Distribution</a:t>
            </a:r>
            <a:endParaRPr sz="500">
              <a:latin typeface="Arial"/>
              <a:cs typeface="Arial"/>
            </a:endParaRPr>
          </a:p>
        </p:txBody>
      </p:sp>
      <p:grpSp>
        <p:nvGrpSpPr>
          <p:cNvPr id="15" name="object 15"/>
          <p:cNvGrpSpPr/>
          <p:nvPr/>
        </p:nvGrpSpPr>
        <p:grpSpPr>
          <a:xfrm>
            <a:off x="2196020" y="127510"/>
            <a:ext cx="243204" cy="41275"/>
            <a:chOff x="2196020" y="127510"/>
            <a:chExt cx="243204" cy="41275"/>
          </a:xfrm>
        </p:grpSpPr>
        <p:sp>
          <p:nvSpPr>
            <p:cNvPr id="16" name="object 16"/>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7" name="object 17"/>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8" name="object 18"/>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9" name="object 19"/>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0" name="object 20"/>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1" name="object 21"/>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5" action="ppaction://hlinksldjump"/>
              </a:rPr>
              <a:t>Forms</a:t>
            </a:r>
            <a:r>
              <a:rPr sz="500" spc="25" dirty="0">
                <a:solidFill>
                  <a:srgbClr val="595959"/>
                </a:solidFill>
                <a:latin typeface="Arial"/>
                <a:cs typeface="Arial"/>
                <a:hlinkClick r:id="rId5" action="ppaction://hlinksldjump"/>
              </a:rPr>
              <a:t> </a:t>
            </a:r>
            <a:r>
              <a:rPr sz="500" spc="60" dirty="0">
                <a:solidFill>
                  <a:srgbClr val="595959"/>
                </a:solidFill>
                <a:latin typeface="Arial"/>
                <a:cs typeface="Arial"/>
                <a:hlinkClick r:id="rId5" action="ppaction://hlinksldjump"/>
              </a:rPr>
              <a:t>&amp;</a:t>
            </a:r>
            <a:r>
              <a:rPr sz="500" spc="30" dirty="0">
                <a:solidFill>
                  <a:srgbClr val="595959"/>
                </a:solidFill>
                <a:latin typeface="Arial"/>
                <a:cs typeface="Arial"/>
                <a:hlinkClick r:id="rId5" action="ppaction://hlinksldjump"/>
              </a:rPr>
              <a:t> </a:t>
            </a:r>
            <a:r>
              <a:rPr sz="500" spc="-10" dirty="0">
                <a:solidFill>
                  <a:srgbClr val="595959"/>
                </a:solidFill>
                <a:latin typeface="Arial"/>
                <a:cs typeface="Arial"/>
                <a:hlinkClick r:id="rId5" action="ppaction://hlinksldjump"/>
              </a:rPr>
              <a:t>functions</a:t>
            </a:r>
            <a:endParaRPr sz="500">
              <a:latin typeface="Arial"/>
              <a:cs typeface="Arial"/>
            </a:endParaRPr>
          </a:p>
        </p:txBody>
      </p:sp>
      <p:grpSp>
        <p:nvGrpSpPr>
          <p:cNvPr id="22" name="object 22"/>
          <p:cNvGrpSpPr/>
          <p:nvPr/>
        </p:nvGrpSpPr>
        <p:grpSpPr>
          <a:xfrm>
            <a:off x="3411118" y="127510"/>
            <a:ext cx="92075" cy="41275"/>
            <a:chOff x="3411118" y="127510"/>
            <a:chExt cx="92075" cy="41275"/>
          </a:xfrm>
        </p:grpSpPr>
        <p:sp>
          <p:nvSpPr>
            <p:cNvPr id="23" name="object 23"/>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4" name="object 24"/>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5" name="object 25"/>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6" action="ppaction://hlinksldjump"/>
              </a:rPr>
              <a:t>Wrap-</a:t>
            </a:r>
            <a:r>
              <a:rPr sz="500" spc="-25" dirty="0">
                <a:solidFill>
                  <a:srgbClr val="595959"/>
                </a:solidFill>
                <a:latin typeface="Arial"/>
                <a:cs typeface="Arial"/>
                <a:hlinkClick r:id="rId6" action="ppaction://hlinksldjump"/>
              </a:rPr>
              <a:t>up</a:t>
            </a:r>
            <a:endParaRPr sz="500">
              <a:latin typeface="Arial"/>
              <a:cs typeface="Arial"/>
            </a:endParaRPr>
          </a:p>
        </p:txBody>
      </p:sp>
      <p:sp>
        <p:nvSpPr>
          <p:cNvPr id="26" name="object 26"/>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solidFill>
                  <a:srgbClr val="595959"/>
                </a:solidFill>
                <a:latin typeface="Arial"/>
                <a:cs typeface="Arial"/>
                <a:hlinkClick r:id="rId7" action="ppaction://hlinksldjump"/>
              </a:rPr>
              <a:t>References</a:t>
            </a:r>
            <a:endParaRPr sz="500">
              <a:latin typeface="Arial"/>
              <a:cs typeface="Arial"/>
            </a:endParaRPr>
          </a:p>
        </p:txBody>
      </p:sp>
      <p:grpSp>
        <p:nvGrpSpPr>
          <p:cNvPr id="27" name="object 27"/>
          <p:cNvGrpSpPr/>
          <p:nvPr/>
        </p:nvGrpSpPr>
        <p:grpSpPr>
          <a:xfrm>
            <a:off x="5340803" y="127519"/>
            <a:ext cx="243204" cy="41275"/>
            <a:chOff x="5340803" y="127519"/>
            <a:chExt cx="243204" cy="41275"/>
          </a:xfrm>
        </p:grpSpPr>
        <p:sp>
          <p:nvSpPr>
            <p:cNvPr id="28" name="object 28"/>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9" name="object 29"/>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0" name="object 30"/>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1" name="object 31"/>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2" name="object 32"/>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33" name="object 33"/>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8" action="ppaction://hlinksldjump"/>
              </a:rPr>
              <a:t>Extra</a:t>
            </a:r>
            <a:r>
              <a:rPr sz="500" spc="55" dirty="0">
                <a:solidFill>
                  <a:srgbClr val="595959"/>
                </a:solidFill>
                <a:latin typeface="Arial"/>
                <a:cs typeface="Arial"/>
                <a:hlinkClick r:id="rId8" action="ppaction://hlinksldjump"/>
              </a:rPr>
              <a:t> </a:t>
            </a:r>
            <a:r>
              <a:rPr sz="500" spc="-10" dirty="0">
                <a:solidFill>
                  <a:srgbClr val="595959"/>
                </a:solidFill>
                <a:latin typeface="Arial"/>
                <a:cs typeface="Arial"/>
                <a:hlinkClick r:id="rId8" action="ppaction://hlinksldjump"/>
              </a:rPr>
              <a:t>slides</a:t>
            </a:r>
            <a:endParaRPr sz="500">
              <a:latin typeface="Arial"/>
              <a:cs typeface="Arial"/>
            </a:endParaRPr>
          </a:p>
        </p:txBody>
      </p:sp>
      <p:sp>
        <p:nvSpPr>
          <p:cNvPr id="36" name="object 36"/>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11</a:t>
            </a:fld>
            <a:r>
              <a:rPr spc="-55" dirty="0"/>
              <a:t> </a:t>
            </a:r>
            <a:r>
              <a:rPr spc="125" dirty="0"/>
              <a:t>/</a:t>
            </a:r>
            <a:r>
              <a:rPr spc="-50" dirty="0"/>
              <a:t> </a:t>
            </a:r>
            <a:r>
              <a:rPr spc="-25" dirty="0"/>
              <a:t>27</a:t>
            </a:r>
          </a:p>
        </p:txBody>
      </p:sp>
      <p:sp>
        <p:nvSpPr>
          <p:cNvPr id="34" name="object 34"/>
          <p:cNvSpPr txBox="1"/>
          <p:nvPr/>
        </p:nvSpPr>
        <p:spPr>
          <a:xfrm>
            <a:off x="95300" y="251305"/>
            <a:ext cx="958800" cy="232756"/>
          </a:xfrm>
          <a:prstGeom prst="rect">
            <a:avLst/>
          </a:prstGeom>
        </p:spPr>
        <p:txBody>
          <a:bodyPr vert="horz" wrap="square" lIns="0" tIns="17145" rIns="0" bIns="0" rtlCol="0">
            <a:spAutoFit/>
          </a:bodyPr>
          <a:lstStyle/>
          <a:p>
            <a:pPr marL="12700">
              <a:lnSpc>
                <a:spcPct val="100000"/>
              </a:lnSpc>
              <a:spcBef>
                <a:spcPts val="135"/>
              </a:spcBef>
            </a:pPr>
            <a:r>
              <a:rPr lang="en-US" sz="1400" spc="-30" dirty="0">
                <a:solidFill>
                  <a:srgbClr val="1F457C"/>
                </a:solidFill>
                <a:latin typeface="Tahoma"/>
                <a:cs typeface="Tahoma"/>
              </a:rPr>
              <a:t>Findings</a:t>
            </a:r>
            <a:endParaRPr sz="1400" dirty="0">
              <a:latin typeface="Tahoma"/>
              <a:cs typeface="Tahoma"/>
            </a:endParaRPr>
          </a:p>
        </p:txBody>
      </p:sp>
      <p:sp>
        <p:nvSpPr>
          <p:cNvPr id="35" name="object 35"/>
          <p:cNvSpPr txBox="1"/>
          <p:nvPr/>
        </p:nvSpPr>
        <p:spPr>
          <a:xfrm>
            <a:off x="286753" y="796277"/>
            <a:ext cx="4958347" cy="2258952"/>
          </a:xfrm>
          <a:prstGeom prst="rect">
            <a:avLst/>
          </a:prstGeom>
        </p:spPr>
        <p:txBody>
          <a:bodyPr vert="horz" wrap="square" lIns="0" tIns="40005" rIns="0" bIns="0" rtlCol="0">
            <a:spAutoFit/>
          </a:bodyPr>
          <a:lstStyle/>
          <a:p>
            <a:pPr marL="38100">
              <a:lnSpc>
                <a:spcPct val="100000"/>
              </a:lnSpc>
              <a:spcAft>
                <a:spcPts val="200"/>
              </a:spcAft>
            </a:pPr>
            <a:r>
              <a:rPr sz="1100" dirty="0">
                <a:latin typeface="Tahoma"/>
                <a:cs typeface="Tahoma"/>
              </a:rPr>
              <a:t>Pivot-neutral applicatives are a broadly distributed areal feature</a:t>
            </a:r>
          </a:p>
          <a:p>
            <a:pPr marL="586105" indent="-285750">
              <a:lnSpc>
                <a:spcPts val="1015"/>
              </a:lnSpc>
              <a:spcAft>
                <a:spcPts val="200"/>
              </a:spcAft>
              <a:buFont typeface="Wingdings" panose="05000000000000000000" pitchFamily="2" charset="2"/>
              <a:buChar char="Ø"/>
            </a:pPr>
            <a:r>
              <a:rPr sz="1050" dirty="0">
                <a:latin typeface="Tahoma"/>
                <a:cs typeface="Tahoma"/>
              </a:rPr>
              <a:t>Associated with reduction of the four-way Philippine-type voice system</a:t>
            </a:r>
          </a:p>
          <a:p>
            <a:pPr marL="586105" indent="-285750">
              <a:lnSpc>
                <a:spcPts val="1015"/>
              </a:lnSpc>
              <a:spcAft>
                <a:spcPts val="200"/>
              </a:spcAft>
              <a:buFont typeface="Wingdings" panose="05000000000000000000" pitchFamily="2" charset="2"/>
              <a:buChar char="Ø"/>
            </a:pPr>
            <a:r>
              <a:rPr sz="1050" dirty="0">
                <a:latin typeface="Tahoma"/>
                <a:cs typeface="Tahoma"/>
              </a:rPr>
              <a:t>Found across different symmetrical &amp; asymmetrical voice systems</a:t>
            </a:r>
          </a:p>
          <a:p>
            <a:pPr marL="735330" indent="-171450">
              <a:lnSpc>
                <a:spcPts val="955"/>
              </a:lnSpc>
              <a:spcAft>
                <a:spcPts val="200"/>
              </a:spcAft>
              <a:buFont typeface="Arial" panose="020B0604020202020204" pitchFamily="34" charset="0"/>
              <a:buChar char="•"/>
            </a:pPr>
            <a:r>
              <a:rPr sz="1000" dirty="0">
                <a:latin typeface="Arial"/>
                <a:cs typeface="Arial"/>
              </a:rPr>
              <a:t>Philippine-type, in transition (Balantak, Totoli, Central Sama)</a:t>
            </a:r>
          </a:p>
          <a:p>
            <a:pPr marL="735330" indent="-171450">
              <a:lnSpc>
                <a:spcPts val="944"/>
              </a:lnSpc>
              <a:spcAft>
                <a:spcPts val="200"/>
              </a:spcAft>
              <a:buFont typeface="Arial" panose="020B0604020202020204" pitchFamily="34" charset="0"/>
              <a:buChar char="•"/>
            </a:pPr>
            <a:r>
              <a:rPr sz="1000" dirty="0">
                <a:latin typeface="Arial"/>
                <a:cs typeface="Arial"/>
              </a:rPr>
              <a:t>two-way symmetrical (Balinese, Pendau)</a:t>
            </a:r>
          </a:p>
          <a:p>
            <a:pPr marL="735330" indent="-171450">
              <a:lnSpc>
                <a:spcPts val="944"/>
              </a:lnSpc>
              <a:spcAft>
                <a:spcPts val="200"/>
              </a:spcAft>
              <a:buFont typeface="Arial" panose="020B0604020202020204" pitchFamily="34" charset="0"/>
              <a:buChar char="•"/>
            </a:pPr>
            <a:r>
              <a:rPr sz="1000" dirty="0">
                <a:latin typeface="Arial"/>
                <a:cs typeface="Arial"/>
              </a:rPr>
              <a:t>marginal two-way (Bugis)</a:t>
            </a:r>
          </a:p>
          <a:p>
            <a:pPr marL="735330" indent="-171450">
              <a:lnSpc>
                <a:spcPts val="955"/>
              </a:lnSpc>
              <a:spcAft>
                <a:spcPts val="200"/>
              </a:spcAft>
              <a:buFont typeface="Arial" panose="020B0604020202020204" pitchFamily="34" charset="0"/>
              <a:buChar char="•"/>
            </a:pPr>
            <a:r>
              <a:rPr sz="1000" dirty="0">
                <a:latin typeface="Arial"/>
                <a:cs typeface="Arial"/>
              </a:rPr>
              <a:t>asymmetrical (Muna)</a:t>
            </a:r>
          </a:p>
          <a:p>
            <a:pPr marL="586105" indent="-285750">
              <a:lnSpc>
                <a:spcPct val="100000"/>
              </a:lnSpc>
              <a:spcAft>
                <a:spcPts val="200"/>
              </a:spcAft>
              <a:buFont typeface="Wingdings" panose="05000000000000000000" pitchFamily="2" charset="2"/>
              <a:buChar char="Ø"/>
            </a:pPr>
            <a:r>
              <a:rPr lang="en-US" sz="1050" dirty="0">
                <a:latin typeface="Tahoma"/>
                <a:cs typeface="Tahoma"/>
              </a:rPr>
              <a:t>Found across patterns of morphological alignment</a:t>
            </a:r>
            <a:endParaRPr sz="1050" dirty="0">
              <a:latin typeface="Tahoma"/>
              <a:cs typeface="Tahoma"/>
            </a:endParaRPr>
          </a:p>
          <a:p>
            <a:pPr marL="735330" indent="-171450">
              <a:lnSpc>
                <a:spcPts val="955"/>
              </a:lnSpc>
              <a:spcAft>
                <a:spcPts val="200"/>
              </a:spcAft>
              <a:buFont typeface="Arial" panose="020B0604020202020204" pitchFamily="34" charset="0"/>
              <a:buChar char="•"/>
            </a:pPr>
            <a:r>
              <a:rPr sz="1000" dirty="0">
                <a:latin typeface="Arial"/>
                <a:cs typeface="Arial"/>
              </a:rPr>
              <a:t>ergative (Bugis)</a:t>
            </a:r>
          </a:p>
          <a:p>
            <a:pPr marL="735330" indent="-171450">
              <a:lnSpc>
                <a:spcPts val="944"/>
              </a:lnSpc>
              <a:spcAft>
                <a:spcPts val="200"/>
              </a:spcAft>
              <a:buFont typeface="Arial" panose="020B0604020202020204" pitchFamily="34" charset="0"/>
              <a:buChar char="•"/>
            </a:pPr>
            <a:r>
              <a:rPr sz="1000" dirty="0">
                <a:latin typeface="Arial"/>
                <a:cs typeface="Arial"/>
              </a:rPr>
              <a:t>accusative (Muna)</a:t>
            </a:r>
          </a:p>
          <a:p>
            <a:pPr marL="735330" indent="-171450">
              <a:lnSpc>
                <a:spcPts val="944"/>
              </a:lnSpc>
              <a:spcAft>
                <a:spcPts val="200"/>
              </a:spcAft>
              <a:buFont typeface="Arial" panose="020B0604020202020204" pitchFamily="34" charset="0"/>
              <a:buChar char="•"/>
            </a:pPr>
            <a:r>
              <a:rPr sz="1000" dirty="0">
                <a:latin typeface="Arial"/>
                <a:cs typeface="Arial"/>
              </a:rPr>
              <a:t>mixed, special marking of non-pivot A (Sundanese)</a:t>
            </a:r>
          </a:p>
          <a:p>
            <a:pPr marL="735330" indent="-171450">
              <a:lnSpc>
                <a:spcPts val="955"/>
              </a:lnSpc>
              <a:spcAft>
                <a:spcPts val="200"/>
              </a:spcAft>
              <a:buFont typeface="Arial" panose="020B0604020202020204" pitchFamily="34" charset="0"/>
              <a:buChar char="•"/>
            </a:pPr>
            <a:r>
              <a:rPr sz="1000" dirty="0">
                <a:latin typeface="Arial"/>
                <a:cs typeface="Arial"/>
              </a:rPr>
              <a:t>mixed, other (Ampenan Sasak, Jambi)</a:t>
            </a:r>
          </a:p>
          <a:p>
            <a:pPr marL="586105" indent="-285750">
              <a:lnSpc>
                <a:spcPct val="100000"/>
              </a:lnSpc>
              <a:spcAft>
                <a:spcPts val="200"/>
              </a:spcAft>
              <a:buFont typeface="Wingdings" panose="05000000000000000000" pitchFamily="2" charset="2"/>
              <a:buChar char="Ø"/>
            </a:pPr>
            <a:r>
              <a:rPr sz="1050" dirty="0">
                <a:latin typeface="Tahoma"/>
                <a:cs typeface="Tahoma"/>
              </a:rPr>
              <a:t>Found across types of case marking, use of pronominal sets</a:t>
            </a:r>
            <a:endParaRPr lang="en-US" sz="1050" dirty="0">
              <a:latin typeface="Tahoma"/>
              <a:cs typeface="Tahoma"/>
            </a:endParaRPr>
          </a:p>
          <a:p>
            <a:pPr marL="586105" indent="-285750">
              <a:lnSpc>
                <a:spcPct val="100000"/>
              </a:lnSpc>
              <a:spcAft>
                <a:spcPts val="200"/>
              </a:spcAft>
              <a:buFont typeface="Wingdings" panose="05000000000000000000" pitchFamily="2" charset="2"/>
              <a:buChar char="Ø"/>
            </a:pPr>
            <a:r>
              <a:rPr sz="1050" dirty="0">
                <a:latin typeface="Tahoma"/>
                <a:cs typeface="Tahoma"/>
              </a:rPr>
              <a:t>Not associated with an “Indonesian-type” profile (</a:t>
            </a:r>
            <a:r>
              <a:rPr sz="1050" dirty="0">
                <a:solidFill>
                  <a:schemeClr val="tx1"/>
                </a:solidFill>
                <a:latin typeface="Tahoma"/>
                <a:cs typeface="Tahoma"/>
              </a:rPr>
              <a:t>see </a:t>
            </a:r>
            <a:r>
              <a:rPr sz="1050" dirty="0">
                <a:solidFill>
                  <a:schemeClr val="tx1"/>
                </a:solidFill>
                <a:latin typeface="Tahoma"/>
                <a:cs typeface="Tahoma"/>
                <a:hlinkClick r:id="rId9" action="ppaction://hlinksldjump">
                  <a:extLst>
                    <a:ext uri="{A12FA001-AC4F-418D-AE19-62706E023703}">
                      <ahyp:hlinkClr xmlns:ahyp="http://schemas.microsoft.com/office/drawing/2018/hyperlinkcolor" val="tx"/>
                    </a:ext>
                  </a:extLst>
                </a:hlinkClick>
              </a:rPr>
              <a:t>Himmelmann 2005</a:t>
            </a:r>
            <a:r>
              <a:rPr sz="1050" dirty="0">
                <a:latin typeface="Tahoma"/>
                <a:cs typeface="Tahoma"/>
              </a:rPr>
              <a:t>)</a:t>
            </a:r>
            <a:endParaRPr sz="1000" dirty="0">
              <a:latin typeface="Tahoma"/>
              <a:cs typeface="Tahoma"/>
            </a:endParaRPr>
          </a:p>
        </p:txBody>
      </p:sp>
    </p:spTree>
  </p:cSld>
  <p:clrMapOvr>
    <a:masterClrMapping/>
  </p:clrMapOvr>
  <p:transition>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 name="object 4"/>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 name="object 5"/>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6" name="object 6"/>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3" action="ppaction://hlinksldjump"/>
              </a:rPr>
              <a:t>Preliminaries</a:t>
            </a:r>
            <a:endParaRPr sz="500">
              <a:latin typeface="Arial"/>
              <a:cs typeface="Arial"/>
            </a:endParaRPr>
          </a:p>
        </p:txBody>
      </p:sp>
      <p:grpSp>
        <p:nvGrpSpPr>
          <p:cNvPr id="7" name="object 7"/>
          <p:cNvGrpSpPr/>
          <p:nvPr/>
        </p:nvGrpSpPr>
        <p:grpSpPr>
          <a:xfrm>
            <a:off x="1169682" y="127510"/>
            <a:ext cx="243204" cy="41275"/>
            <a:chOff x="1169682" y="127510"/>
            <a:chExt cx="243204" cy="41275"/>
          </a:xfrm>
        </p:grpSpPr>
        <p:sp>
          <p:nvSpPr>
            <p:cNvPr id="8" name="object 8"/>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9" name="object 9"/>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0" name="object 10"/>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1" name="object 11"/>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2" name="object 12"/>
            <p:cNvSpPr/>
            <p:nvPr/>
          </p:nvSpPr>
          <p:spPr>
            <a:xfrm>
              <a:off x="1373822" y="130050"/>
              <a:ext cx="36195" cy="36195"/>
            </a:xfrm>
            <a:custGeom>
              <a:avLst/>
              <a:gdLst/>
              <a:ahLst/>
              <a:cxnLst/>
              <a:rect l="l" t="t" r="r" b="b"/>
              <a:pathLst>
                <a:path w="36194"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p>
          </p:txBody>
        </p:sp>
        <p:sp>
          <p:nvSpPr>
            <p:cNvPr id="13" name="object 13"/>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grpSp>
      <p:sp>
        <p:nvSpPr>
          <p:cNvPr id="14" name="object 14"/>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latin typeface="Arial"/>
                <a:cs typeface="Arial"/>
                <a:hlinkClick r:id="rId4" action="ppaction://hlinksldjump"/>
              </a:rPr>
              <a:t>Distribution</a:t>
            </a:r>
            <a:endParaRPr sz="500">
              <a:latin typeface="Arial"/>
              <a:cs typeface="Arial"/>
            </a:endParaRPr>
          </a:p>
        </p:txBody>
      </p:sp>
      <p:grpSp>
        <p:nvGrpSpPr>
          <p:cNvPr id="15" name="object 15"/>
          <p:cNvGrpSpPr/>
          <p:nvPr/>
        </p:nvGrpSpPr>
        <p:grpSpPr>
          <a:xfrm>
            <a:off x="2196020" y="127510"/>
            <a:ext cx="243204" cy="41275"/>
            <a:chOff x="2196020" y="127510"/>
            <a:chExt cx="243204" cy="41275"/>
          </a:xfrm>
        </p:grpSpPr>
        <p:sp>
          <p:nvSpPr>
            <p:cNvPr id="16" name="object 16"/>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7" name="object 17"/>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8" name="object 18"/>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9" name="object 19"/>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0" name="object 20"/>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1" name="object 21"/>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5" action="ppaction://hlinksldjump"/>
              </a:rPr>
              <a:t>Forms</a:t>
            </a:r>
            <a:r>
              <a:rPr sz="500" spc="25" dirty="0">
                <a:solidFill>
                  <a:srgbClr val="595959"/>
                </a:solidFill>
                <a:latin typeface="Arial"/>
                <a:cs typeface="Arial"/>
                <a:hlinkClick r:id="rId5" action="ppaction://hlinksldjump"/>
              </a:rPr>
              <a:t> </a:t>
            </a:r>
            <a:r>
              <a:rPr sz="500" spc="60" dirty="0">
                <a:solidFill>
                  <a:srgbClr val="595959"/>
                </a:solidFill>
                <a:latin typeface="Arial"/>
                <a:cs typeface="Arial"/>
                <a:hlinkClick r:id="rId5" action="ppaction://hlinksldjump"/>
              </a:rPr>
              <a:t>&amp;</a:t>
            </a:r>
            <a:r>
              <a:rPr sz="500" spc="30" dirty="0">
                <a:solidFill>
                  <a:srgbClr val="595959"/>
                </a:solidFill>
                <a:latin typeface="Arial"/>
                <a:cs typeface="Arial"/>
                <a:hlinkClick r:id="rId5" action="ppaction://hlinksldjump"/>
              </a:rPr>
              <a:t> </a:t>
            </a:r>
            <a:r>
              <a:rPr sz="500" spc="-10" dirty="0">
                <a:solidFill>
                  <a:srgbClr val="595959"/>
                </a:solidFill>
                <a:latin typeface="Arial"/>
                <a:cs typeface="Arial"/>
                <a:hlinkClick r:id="rId5" action="ppaction://hlinksldjump"/>
              </a:rPr>
              <a:t>functions</a:t>
            </a:r>
            <a:endParaRPr sz="500">
              <a:latin typeface="Arial"/>
              <a:cs typeface="Arial"/>
            </a:endParaRPr>
          </a:p>
        </p:txBody>
      </p:sp>
      <p:grpSp>
        <p:nvGrpSpPr>
          <p:cNvPr id="22" name="object 22"/>
          <p:cNvGrpSpPr/>
          <p:nvPr/>
        </p:nvGrpSpPr>
        <p:grpSpPr>
          <a:xfrm>
            <a:off x="3411118" y="127510"/>
            <a:ext cx="92075" cy="41275"/>
            <a:chOff x="3411118" y="127510"/>
            <a:chExt cx="92075" cy="41275"/>
          </a:xfrm>
        </p:grpSpPr>
        <p:sp>
          <p:nvSpPr>
            <p:cNvPr id="23" name="object 23"/>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4" name="object 24"/>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5" name="object 25"/>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6" action="ppaction://hlinksldjump"/>
              </a:rPr>
              <a:t>Wrap-</a:t>
            </a:r>
            <a:r>
              <a:rPr sz="500" spc="-25" dirty="0">
                <a:solidFill>
                  <a:srgbClr val="595959"/>
                </a:solidFill>
                <a:latin typeface="Arial"/>
                <a:cs typeface="Arial"/>
                <a:hlinkClick r:id="rId6" action="ppaction://hlinksldjump"/>
              </a:rPr>
              <a:t>up</a:t>
            </a:r>
            <a:endParaRPr sz="500">
              <a:latin typeface="Arial"/>
              <a:cs typeface="Arial"/>
            </a:endParaRPr>
          </a:p>
        </p:txBody>
      </p:sp>
      <p:sp>
        <p:nvSpPr>
          <p:cNvPr id="26" name="object 26"/>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solidFill>
                  <a:srgbClr val="595959"/>
                </a:solidFill>
                <a:latin typeface="Arial"/>
                <a:cs typeface="Arial"/>
                <a:hlinkClick r:id="rId7" action="ppaction://hlinksldjump"/>
              </a:rPr>
              <a:t>References</a:t>
            </a:r>
            <a:endParaRPr sz="500">
              <a:latin typeface="Arial"/>
              <a:cs typeface="Arial"/>
            </a:endParaRPr>
          </a:p>
        </p:txBody>
      </p:sp>
      <p:grpSp>
        <p:nvGrpSpPr>
          <p:cNvPr id="27" name="object 27"/>
          <p:cNvGrpSpPr/>
          <p:nvPr/>
        </p:nvGrpSpPr>
        <p:grpSpPr>
          <a:xfrm>
            <a:off x="5340803" y="127519"/>
            <a:ext cx="243204" cy="41275"/>
            <a:chOff x="5340803" y="127519"/>
            <a:chExt cx="243204" cy="41275"/>
          </a:xfrm>
        </p:grpSpPr>
        <p:sp>
          <p:nvSpPr>
            <p:cNvPr id="28" name="object 28"/>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9" name="object 29"/>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0" name="object 30"/>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1" name="object 31"/>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2" name="object 32"/>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33" name="object 33"/>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8" action="ppaction://hlinksldjump"/>
              </a:rPr>
              <a:t>Extra</a:t>
            </a:r>
            <a:r>
              <a:rPr sz="500" spc="55" dirty="0">
                <a:solidFill>
                  <a:srgbClr val="595959"/>
                </a:solidFill>
                <a:latin typeface="Arial"/>
                <a:cs typeface="Arial"/>
                <a:hlinkClick r:id="rId8" action="ppaction://hlinksldjump"/>
              </a:rPr>
              <a:t> </a:t>
            </a:r>
            <a:r>
              <a:rPr sz="500" spc="-10" dirty="0">
                <a:solidFill>
                  <a:srgbClr val="595959"/>
                </a:solidFill>
                <a:latin typeface="Arial"/>
                <a:cs typeface="Arial"/>
                <a:hlinkClick r:id="rId8" action="ppaction://hlinksldjump"/>
              </a:rPr>
              <a:t>slides</a:t>
            </a:r>
            <a:endParaRPr sz="500">
              <a:latin typeface="Arial"/>
              <a:cs typeface="Arial"/>
            </a:endParaRPr>
          </a:p>
        </p:txBody>
      </p:sp>
      <p:sp>
        <p:nvSpPr>
          <p:cNvPr id="36" name="object 36"/>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12</a:t>
            </a:fld>
            <a:r>
              <a:rPr spc="-55" dirty="0"/>
              <a:t> </a:t>
            </a:r>
            <a:r>
              <a:rPr spc="125" dirty="0"/>
              <a:t>/</a:t>
            </a:r>
            <a:r>
              <a:rPr spc="-50" dirty="0"/>
              <a:t> </a:t>
            </a:r>
            <a:r>
              <a:rPr spc="-25" dirty="0"/>
              <a:t>27</a:t>
            </a:r>
          </a:p>
        </p:txBody>
      </p:sp>
      <p:sp>
        <p:nvSpPr>
          <p:cNvPr id="34" name="object 34"/>
          <p:cNvSpPr txBox="1"/>
          <p:nvPr/>
        </p:nvSpPr>
        <p:spPr>
          <a:xfrm>
            <a:off x="95299" y="251305"/>
            <a:ext cx="1989405" cy="232756"/>
          </a:xfrm>
          <a:prstGeom prst="rect">
            <a:avLst/>
          </a:prstGeom>
        </p:spPr>
        <p:txBody>
          <a:bodyPr vert="horz" wrap="square" lIns="0" tIns="17145" rIns="0" bIns="0" rtlCol="0">
            <a:spAutoFit/>
          </a:bodyPr>
          <a:lstStyle/>
          <a:p>
            <a:pPr marL="12700">
              <a:lnSpc>
                <a:spcPct val="100000"/>
              </a:lnSpc>
              <a:spcBef>
                <a:spcPts val="135"/>
              </a:spcBef>
            </a:pPr>
            <a:r>
              <a:rPr sz="1400" dirty="0">
                <a:solidFill>
                  <a:srgbClr val="1F457C"/>
                </a:solidFill>
                <a:latin typeface="Arial" panose="020B0604020202020204" pitchFamily="34" charset="0"/>
                <a:cs typeface="Arial" panose="020B0604020202020204" pitchFamily="34" charset="0"/>
              </a:rPr>
              <a:t>Lack</a:t>
            </a:r>
            <a:r>
              <a:rPr sz="1400" spc="-45" dirty="0">
                <a:solidFill>
                  <a:srgbClr val="1F457C"/>
                </a:solidFill>
                <a:latin typeface="Arial" panose="020B0604020202020204" pitchFamily="34" charset="0"/>
                <a:cs typeface="Arial" panose="020B0604020202020204" pitchFamily="34" charset="0"/>
              </a:rPr>
              <a:t> </a:t>
            </a:r>
            <a:r>
              <a:rPr sz="1400" dirty="0">
                <a:solidFill>
                  <a:srgbClr val="1F457C"/>
                </a:solidFill>
                <a:latin typeface="Arial" panose="020B0604020202020204" pitchFamily="34" charset="0"/>
                <a:cs typeface="Arial" panose="020B0604020202020204" pitchFamily="34" charset="0"/>
              </a:rPr>
              <a:t>of</a:t>
            </a:r>
            <a:r>
              <a:rPr sz="1400" spc="-40" dirty="0">
                <a:solidFill>
                  <a:srgbClr val="1F457C"/>
                </a:solidFill>
                <a:latin typeface="Arial" panose="020B0604020202020204" pitchFamily="34" charset="0"/>
                <a:cs typeface="Arial" panose="020B0604020202020204" pitchFamily="34" charset="0"/>
              </a:rPr>
              <a:t> applicatives</a:t>
            </a:r>
            <a:endParaRPr sz="1400" dirty="0">
              <a:latin typeface="Arial" panose="020B0604020202020204" pitchFamily="34" charset="0"/>
              <a:cs typeface="Arial" panose="020B0604020202020204" pitchFamily="34" charset="0"/>
            </a:endParaRPr>
          </a:p>
        </p:txBody>
      </p:sp>
      <p:sp>
        <p:nvSpPr>
          <p:cNvPr id="35" name="object 35"/>
          <p:cNvSpPr txBox="1"/>
          <p:nvPr/>
        </p:nvSpPr>
        <p:spPr>
          <a:xfrm>
            <a:off x="271856" y="708025"/>
            <a:ext cx="4780280" cy="1648528"/>
          </a:xfrm>
          <a:prstGeom prst="rect">
            <a:avLst/>
          </a:prstGeom>
        </p:spPr>
        <p:txBody>
          <a:bodyPr vert="horz" wrap="square" lIns="0" tIns="40005" rIns="0" bIns="0" rtlCol="0">
            <a:spAutoFit/>
          </a:bodyPr>
          <a:lstStyle/>
          <a:p>
            <a:pPr marL="323850" indent="-285750">
              <a:lnSpc>
                <a:spcPct val="100000"/>
              </a:lnSpc>
              <a:spcBef>
                <a:spcPts val="315"/>
              </a:spcBef>
              <a:buFont typeface="Wingdings" panose="05000000000000000000" pitchFamily="2" charset="2"/>
              <a:buChar char="Ø"/>
            </a:pPr>
            <a:r>
              <a:rPr sz="1100" spc="-20" dirty="0">
                <a:latin typeface="Arial" panose="020B0604020202020204" pitchFamily="34" charset="0"/>
                <a:cs typeface="Arial" panose="020B0604020202020204" pitchFamily="34" charset="0"/>
              </a:rPr>
              <a:t>Applicatives</a:t>
            </a:r>
            <a:r>
              <a:rPr sz="1100" spc="-5" dirty="0">
                <a:latin typeface="Arial" panose="020B0604020202020204" pitchFamily="34" charset="0"/>
                <a:cs typeface="Arial" panose="020B0604020202020204" pitchFamily="34" charset="0"/>
              </a:rPr>
              <a:t> </a:t>
            </a:r>
            <a:r>
              <a:rPr sz="1100" spc="-50" dirty="0">
                <a:latin typeface="Arial" panose="020B0604020202020204" pitchFamily="34" charset="0"/>
                <a:cs typeface="Arial" panose="020B0604020202020204" pitchFamily="34" charset="0"/>
              </a:rPr>
              <a:t>are</a:t>
            </a:r>
            <a:r>
              <a:rPr sz="1100" dirty="0">
                <a:latin typeface="Arial" panose="020B0604020202020204" pitchFamily="34" charset="0"/>
                <a:cs typeface="Arial" panose="020B0604020202020204" pitchFamily="34" charset="0"/>
              </a:rPr>
              <a:t> </a:t>
            </a:r>
            <a:r>
              <a:rPr sz="1100" spc="-40" dirty="0">
                <a:latin typeface="Arial" panose="020B0604020202020204" pitchFamily="34" charset="0"/>
                <a:cs typeface="Arial" panose="020B0604020202020204" pitchFamily="34" charset="0"/>
              </a:rPr>
              <a:t>conspicuously</a:t>
            </a:r>
            <a:r>
              <a:rPr sz="1100" dirty="0">
                <a:latin typeface="Arial" panose="020B0604020202020204" pitchFamily="34" charset="0"/>
                <a:cs typeface="Arial" panose="020B0604020202020204" pitchFamily="34" charset="0"/>
              </a:rPr>
              <a:t> </a:t>
            </a:r>
            <a:r>
              <a:rPr sz="1100" spc="-30" dirty="0">
                <a:latin typeface="Arial" panose="020B0604020202020204" pitchFamily="34" charset="0"/>
                <a:cs typeface="Arial" panose="020B0604020202020204" pitchFamily="34" charset="0"/>
              </a:rPr>
              <a:t>missing</a:t>
            </a:r>
            <a:r>
              <a:rPr sz="1100" dirty="0">
                <a:latin typeface="Arial" panose="020B0604020202020204" pitchFamily="34" charset="0"/>
                <a:cs typeface="Arial" panose="020B0604020202020204" pitchFamily="34" charset="0"/>
              </a:rPr>
              <a:t> </a:t>
            </a:r>
            <a:r>
              <a:rPr sz="1100" spc="-25" dirty="0">
                <a:latin typeface="Arial" panose="020B0604020202020204" pitchFamily="34" charset="0"/>
                <a:cs typeface="Arial" panose="020B0604020202020204" pitchFamily="34" charset="0"/>
              </a:rPr>
              <a:t>in:</a:t>
            </a:r>
            <a:endParaRPr sz="1100" dirty="0">
              <a:latin typeface="Arial" panose="020B0604020202020204" pitchFamily="34" charset="0"/>
              <a:cs typeface="Arial" panose="020B0604020202020204" pitchFamily="34" charset="0"/>
            </a:endParaRPr>
          </a:p>
          <a:p>
            <a:pPr marL="586105" indent="-285750">
              <a:lnSpc>
                <a:spcPct val="100000"/>
              </a:lnSpc>
              <a:spcBef>
                <a:spcPts val="195"/>
              </a:spcBef>
              <a:buFont typeface="Arial" panose="020B0604020202020204" pitchFamily="34" charset="0"/>
              <a:buChar char="•"/>
            </a:pPr>
            <a:r>
              <a:rPr sz="1050" dirty="0">
                <a:latin typeface="Arial" panose="020B0604020202020204" pitchFamily="34" charset="0"/>
                <a:cs typeface="Arial" panose="020B0604020202020204" pitchFamily="34" charset="0"/>
              </a:rPr>
              <a:t>Mainland</a:t>
            </a:r>
            <a:r>
              <a:rPr sz="1050" spc="20" dirty="0">
                <a:latin typeface="Arial" panose="020B0604020202020204" pitchFamily="34" charset="0"/>
                <a:cs typeface="Arial" panose="020B0604020202020204" pitchFamily="34" charset="0"/>
              </a:rPr>
              <a:t> </a:t>
            </a:r>
            <a:r>
              <a:rPr sz="1050" dirty="0">
                <a:latin typeface="Arial" panose="020B0604020202020204" pitchFamily="34" charset="0"/>
                <a:cs typeface="Arial" panose="020B0604020202020204" pitchFamily="34" charset="0"/>
              </a:rPr>
              <a:t>SE</a:t>
            </a:r>
            <a:r>
              <a:rPr sz="1050" spc="15" dirty="0">
                <a:latin typeface="Arial" panose="020B0604020202020204" pitchFamily="34" charset="0"/>
                <a:cs typeface="Arial" panose="020B0604020202020204" pitchFamily="34" charset="0"/>
              </a:rPr>
              <a:t> </a:t>
            </a:r>
            <a:r>
              <a:rPr sz="1050" dirty="0">
                <a:latin typeface="Arial" panose="020B0604020202020204" pitchFamily="34" charset="0"/>
                <a:cs typeface="Arial" panose="020B0604020202020204" pitchFamily="34" charset="0"/>
              </a:rPr>
              <a:t>Asia</a:t>
            </a:r>
            <a:r>
              <a:rPr sz="1050" spc="15" dirty="0">
                <a:latin typeface="Arial" panose="020B0604020202020204" pitchFamily="34" charset="0"/>
                <a:cs typeface="Arial" panose="020B0604020202020204" pitchFamily="34" charset="0"/>
              </a:rPr>
              <a:t> </a:t>
            </a:r>
            <a:r>
              <a:rPr sz="1050" spc="85" dirty="0">
                <a:latin typeface="Arial" panose="020B0604020202020204" pitchFamily="34" charset="0"/>
                <a:cs typeface="Arial" panose="020B0604020202020204" pitchFamily="34" charset="0"/>
              </a:rPr>
              <a:t>&amp;</a:t>
            </a:r>
            <a:r>
              <a:rPr sz="1050" spc="15" dirty="0">
                <a:latin typeface="Arial" panose="020B0604020202020204" pitchFamily="34" charset="0"/>
                <a:cs typeface="Arial" panose="020B0604020202020204" pitchFamily="34" charset="0"/>
              </a:rPr>
              <a:t> </a:t>
            </a:r>
            <a:r>
              <a:rPr sz="1050" spc="-20" dirty="0">
                <a:latin typeface="Arial" panose="020B0604020202020204" pitchFamily="34" charset="0"/>
                <a:cs typeface="Arial" panose="020B0604020202020204" pitchFamily="34" charset="0"/>
              </a:rPr>
              <a:t>northern</a:t>
            </a:r>
            <a:r>
              <a:rPr sz="1050" spc="15" dirty="0">
                <a:latin typeface="Arial" panose="020B0604020202020204" pitchFamily="34" charset="0"/>
                <a:cs typeface="Arial" panose="020B0604020202020204" pitchFamily="34" charset="0"/>
              </a:rPr>
              <a:t> </a:t>
            </a:r>
            <a:r>
              <a:rPr sz="1050" spc="-20" dirty="0">
                <a:latin typeface="Arial" panose="020B0604020202020204" pitchFamily="34" charset="0"/>
                <a:cs typeface="Arial" panose="020B0604020202020204" pitchFamily="34" charset="0"/>
              </a:rPr>
              <a:t>peninsular</a:t>
            </a:r>
            <a:r>
              <a:rPr sz="1050" spc="15" dirty="0">
                <a:latin typeface="Arial" panose="020B0604020202020204" pitchFamily="34" charset="0"/>
                <a:cs typeface="Arial" panose="020B0604020202020204" pitchFamily="34" charset="0"/>
              </a:rPr>
              <a:t> </a:t>
            </a:r>
            <a:r>
              <a:rPr sz="1050" spc="-10" dirty="0">
                <a:latin typeface="Arial" panose="020B0604020202020204" pitchFamily="34" charset="0"/>
                <a:cs typeface="Arial" panose="020B0604020202020204" pitchFamily="34" charset="0"/>
              </a:rPr>
              <a:t>Malaysia</a:t>
            </a:r>
            <a:endParaRPr sz="1050" dirty="0">
              <a:latin typeface="Arial" panose="020B0604020202020204" pitchFamily="34" charset="0"/>
              <a:cs typeface="Arial" panose="020B0604020202020204" pitchFamily="34" charset="0"/>
            </a:endParaRPr>
          </a:p>
          <a:p>
            <a:pPr marL="586105" indent="-285750">
              <a:lnSpc>
                <a:spcPct val="100000"/>
              </a:lnSpc>
              <a:spcBef>
                <a:spcPts val="15"/>
              </a:spcBef>
              <a:buFont typeface="Arial" panose="020B0604020202020204" pitchFamily="34" charset="0"/>
              <a:buChar char="•"/>
            </a:pPr>
            <a:r>
              <a:rPr sz="1050" spc="-10" dirty="0">
                <a:latin typeface="Arial" panose="020B0604020202020204" pitchFamily="34" charset="0"/>
                <a:cs typeface="Arial" panose="020B0604020202020204" pitchFamily="34" charset="0"/>
              </a:rPr>
              <a:t>Borneo</a:t>
            </a:r>
            <a:r>
              <a:rPr sz="1050" spc="-20" dirty="0">
                <a:latin typeface="Arial" panose="020B0604020202020204" pitchFamily="34" charset="0"/>
                <a:cs typeface="Arial" panose="020B0604020202020204" pitchFamily="34" charset="0"/>
              </a:rPr>
              <a:t> </a:t>
            </a:r>
            <a:r>
              <a:rPr sz="1050" spc="-10" dirty="0">
                <a:latin typeface="Arial" panose="020B0604020202020204" pitchFamily="34" charset="0"/>
                <a:cs typeface="Arial" panose="020B0604020202020204" pitchFamily="34" charset="0"/>
              </a:rPr>
              <a:t>south</a:t>
            </a:r>
            <a:r>
              <a:rPr sz="1050" spc="-20" dirty="0">
                <a:latin typeface="Arial" panose="020B0604020202020204" pitchFamily="34" charset="0"/>
                <a:cs typeface="Arial" panose="020B0604020202020204" pitchFamily="34" charset="0"/>
              </a:rPr>
              <a:t> </a:t>
            </a:r>
            <a:r>
              <a:rPr sz="1050" dirty="0">
                <a:latin typeface="Arial" panose="020B0604020202020204" pitchFamily="34" charset="0"/>
                <a:cs typeface="Arial" panose="020B0604020202020204" pitchFamily="34" charset="0"/>
              </a:rPr>
              <a:t>of</a:t>
            </a:r>
            <a:r>
              <a:rPr sz="1050" spc="-25" dirty="0">
                <a:latin typeface="Arial" panose="020B0604020202020204" pitchFamily="34" charset="0"/>
                <a:cs typeface="Arial" panose="020B0604020202020204" pitchFamily="34" charset="0"/>
              </a:rPr>
              <a:t> </a:t>
            </a:r>
            <a:r>
              <a:rPr sz="1050" spc="-10" dirty="0">
                <a:latin typeface="Arial" panose="020B0604020202020204" pitchFamily="34" charset="0"/>
                <a:cs typeface="Arial" panose="020B0604020202020204" pitchFamily="34" charset="0"/>
              </a:rPr>
              <a:t>Sabah</a:t>
            </a:r>
            <a:endParaRPr sz="1050" dirty="0">
              <a:latin typeface="Arial" panose="020B0604020202020204" pitchFamily="34" charset="0"/>
              <a:cs typeface="Arial" panose="020B0604020202020204" pitchFamily="34" charset="0"/>
            </a:endParaRPr>
          </a:p>
          <a:p>
            <a:pPr marL="323850" indent="-285750">
              <a:lnSpc>
                <a:spcPct val="100000"/>
              </a:lnSpc>
              <a:spcBef>
                <a:spcPts val="215"/>
              </a:spcBef>
              <a:buFont typeface="Wingdings" panose="05000000000000000000" pitchFamily="2" charset="2"/>
              <a:buChar char="Ø"/>
            </a:pPr>
            <a:r>
              <a:rPr sz="1100" spc="-45" dirty="0">
                <a:latin typeface="Arial" panose="020B0604020202020204" pitchFamily="34" charset="0"/>
                <a:cs typeface="Arial" panose="020B0604020202020204" pitchFamily="34" charset="0"/>
              </a:rPr>
              <a:t>Emergence</a:t>
            </a:r>
            <a:r>
              <a:rPr sz="1100" spc="-20" dirty="0">
                <a:latin typeface="Arial" panose="020B0604020202020204" pitchFamily="34" charset="0"/>
                <a:cs typeface="Arial" panose="020B0604020202020204" pitchFamily="34" charset="0"/>
              </a:rPr>
              <a:t> </a:t>
            </a:r>
            <a:r>
              <a:rPr sz="1100" dirty="0">
                <a:latin typeface="Arial" panose="020B0604020202020204" pitchFamily="34" charset="0"/>
                <a:cs typeface="Arial" panose="020B0604020202020204" pitchFamily="34" charset="0"/>
              </a:rPr>
              <a:t>of</a:t>
            </a:r>
            <a:r>
              <a:rPr sz="1100" spc="-25" dirty="0">
                <a:latin typeface="Arial" panose="020B0604020202020204" pitchFamily="34" charset="0"/>
                <a:cs typeface="Arial" panose="020B0604020202020204" pitchFamily="34" charset="0"/>
              </a:rPr>
              <a:t> </a:t>
            </a:r>
            <a:r>
              <a:rPr sz="1100" spc="-55" dirty="0">
                <a:latin typeface="Arial" panose="020B0604020202020204" pitchFamily="34" charset="0"/>
                <a:cs typeface="Arial" panose="020B0604020202020204" pitchFamily="34" charset="0"/>
              </a:rPr>
              <a:t>new</a:t>
            </a:r>
            <a:r>
              <a:rPr sz="1100" spc="-20" dirty="0">
                <a:latin typeface="Arial" panose="020B0604020202020204" pitchFamily="34" charset="0"/>
                <a:cs typeface="Arial" panose="020B0604020202020204" pitchFamily="34" charset="0"/>
              </a:rPr>
              <a:t> typological</a:t>
            </a:r>
            <a:r>
              <a:rPr sz="1100" spc="-25" dirty="0">
                <a:latin typeface="Arial" panose="020B0604020202020204" pitchFamily="34" charset="0"/>
                <a:cs typeface="Arial" panose="020B0604020202020204" pitchFamily="34" charset="0"/>
              </a:rPr>
              <a:t> </a:t>
            </a:r>
            <a:r>
              <a:rPr sz="1100" spc="-30" dirty="0">
                <a:latin typeface="Arial" panose="020B0604020202020204" pitchFamily="34" charset="0"/>
                <a:cs typeface="Arial" panose="020B0604020202020204" pitchFamily="34" charset="0"/>
              </a:rPr>
              <a:t>profiles</a:t>
            </a:r>
            <a:r>
              <a:rPr sz="1100" spc="-20" dirty="0">
                <a:latin typeface="Arial" panose="020B0604020202020204" pitchFamily="34" charset="0"/>
                <a:cs typeface="Arial" panose="020B0604020202020204" pitchFamily="34" charset="0"/>
              </a:rPr>
              <a:t> </a:t>
            </a:r>
            <a:r>
              <a:rPr sz="1100" spc="-10" dirty="0">
                <a:latin typeface="Arial" panose="020B0604020202020204" pitchFamily="34" charset="0"/>
                <a:cs typeface="Arial" panose="020B0604020202020204" pitchFamily="34" charset="0"/>
              </a:rPr>
              <a:t>showing:</a:t>
            </a:r>
            <a:endParaRPr sz="1100" dirty="0">
              <a:latin typeface="Arial" panose="020B0604020202020204" pitchFamily="34" charset="0"/>
              <a:cs typeface="Arial" panose="020B0604020202020204" pitchFamily="34" charset="0"/>
            </a:endParaRPr>
          </a:p>
          <a:p>
            <a:pPr marL="586105" indent="-285750">
              <a:lnSpc>
                <a:spcPct val="100000"/>
              </a:lnSpc>
              <a:spcBef>
                <a:spcPts val="195"/>
              </a:spcBef>
              <a:buFont typeface="Arial" panose="020B0604020202020204" pitchFamily="34" charset="0"/>
              <a:buChar char="•"/>
            </a:pPr>
            <a:r>
              <a:rPr sz="1050" spc="-20" dirty="0">
                <a:latin typeface="Arial" panose="020B0604020202020204" pitchFamily="34" charset="0"/>
                <a:cs typeface="Arial" panose="020B0604020202020204" pitchFamily="34" charset="0"/>
              </a:rPr>
              <a:t>Reduced</a:t>
            </a:r>
            <a:r>
              <a:rPr sz="1050" spc="-25" dirty="0">
                <a:latin typeface="Arial" panose="020B0604020202020204" pitchFamily="34" charset="0"/>
                <a:cs typeface="Arial" panose="020B0604020202020204" pitchFamily="34" charset="0"/>
              </a:rPr>
              <a:t> </a:t>
            </a:r>
            <a:r>
              <a:rPr sz="1050" spc="-10" dirty="0">
                <a:latin typeface="Arial" panose="020B0604020202020204" pitchFamily="34" charset="0"/>
                <a:cs typeface="Arial" panose="020B0604020202020204" pitchFamily="34" charset="0"/>
              </a:rPr>
              <a:t>morphological</a:t>
            </a:r>
            <a:r>
              <a:rPr sz="1050" spc="-25" dirty="0">
                <a:latin typeface="Arial" panose="020B0604020202020204" pitchFamily="34" charset="0"/>
                <a:cs typeface="Arial" panose="020B0604020202020204" pitchFamily="34" charset="0"/>
              </a:rPr>
              <a:t> complexity, </a:t>
            </a:r>
            <a:r>
              <a:rPr sz="1050" spc="-10" dirty="0">
                <a:latin typeface="Arial" panose="020B0604020202020204" pitchFamily="34" charset="0"/>
                <a:cs typeface="Arial" panose="020B0604020202020204" pitchFamily="34" charset="0"/>
              </a:rPr>
              <a:t>esp.</a:t>
            </a:r>
            <a:r>
              <a:rPr sz="1050" spc="60" dirty="0">
                <a:latin typeface="Arial" panose="020B0604020202020204" pitchFamily="34" charset="0"/>
                <a:cs typeface="Arial" panose="020B0604020202020204" pitchFamily="34" charset="0"/>
              </a:rPr>
              <a:t> </a:t>
            </a:r>
            <a:r>
              <a:rPr sz="1050" spc="-10" dirty="0">
                <a:latin typeface="Arial" panose="020B0604020202020204" pitchFamily="34" charset="0"/>
                <a:cs typeface="Arial" panose="020B0604020202020204" pitchFamily="34" charset="0"/>
              </a:rPr>
              <a:t>loss</a:t>
            </a:r>
            <a:r>
              <a:rPr sz="1050" spc="-25" dirty="0">
                <a:latin typeface="Arial" panose="020B0604020202020204" pitchFamily="34" charset="0"/>
                <a:cs typeface="Arial" panose="020B0604020202020204" pitchFamily="34" charset="0"/>
              </a:rPr>
              <a:t> </a:t>
            </a:r>
            <a:r>
              <a:rPr sz="1050" dirty="0">
                <a:latin typeface="Arial" panose="020B0604020202020204" pitchFamily="34" charset="0"/>
                <a:cs typeface="Arial" panose="020B0604020202020204" pitchFamily="34" charset="0"/>
              </a:rPr>
              <a:t>of</a:t>
            </a:r>
            <a:r>
              <a:rPr sz="1050" spc="-25" dirty="0">
                <a:latin typeface="Arial" panose="020B0604020202020204" pitchFamily="34" charset="0"/>
                <a:cs typeface="Arial" panose="020B0604020202020204" pitchFamily="34" charset="0"/>
              </a:rPr>
              <a:t> </a:t>
            </a:r>
            <a:r>
              <a:rPr sz="1050" spc="-10" dirty="0">
                <a:latin typeface="Arial" panose="020B0604020202020204" pitchFamily="34" charset="0"/>
                <a:cs typeface="Arial" panose="020B0604020202020204" pitchFamily="34" charset="0"/>
              </a:rPr>
              <a:t>suﬀixation</a:t>
            </a:r>
            <a:endParaRPr sz="1050" dirty="0">
              <a:latin typeface="Arial" panose="020B0604020202020204" pitchFamily="34" charset="0"/>
              <a:cs typeface="Arial" panose="020B0604020202020204" pitchFamily="34" charset="0"/>
            </a:endParaRPr>
          </a:p>
          <a:p>
            <a:pPr marL="586105" indent="-285750">
              <a:lnSpc>
                <a:spcPct val="100000"/>
              </a:lnSpc>
              <a:spcBef>
                <a:spcPts val="20"/>
              </a:spcBef>
              <a:buFont typeface="Arial" panose="020B0604020202020204" pitchFamily="34" charset="0"/>
              <a:buChar char="•"/>
            </a:pPr>
            <a:r>
              <a:rPr sz="1050" spc="-10" dirty="0">
                <a:latin typeface="Arial" panose="020B0604020202020204" pitchFamily="34" charset="0"/>
                <a:cs typeface="Arial" panose="020B0604020202020204" pitchFamily="34" charset="0"/>
              </a:rPr>
              <a:t>Greater</a:t>
            </a:r>
            <a:r>
              <a:rPr sz="1050" spc="-30" dirty="0">
                <a:latin typeface="Arial" panose="020B0604020202020204" pitchFamily="34" charset="0"/>
                <a:cs typeface="Arial" panose="020B0604020202020204" pitchFamily="34" charset="0"/>
              </a:rPr>
              <a:t> </a:t>
            </a:r>
            <a:r>
              <a:rPr sz="1050" spc="-20" dirty="0">
                <a:latin typeface="Arial" panose="020B0604020202020204" pitchFamily="34" charset="0"/>
                <a:cs typeface="Arial" panose="020B0604020202020204" pitchFamily="34" charset="0"/>
              </a:rPr>
              <a:t>reliance</a:t>
            </a:r>
            <a:r>
              <a:rPr sz="1050" spc="-30" dirty="0">
                <a:latin typeface="Arial" panose="020B0604020202020204" pitchFamily="34" charset="0"/>
                <a:cs typeface="Arial" panose="020B0604020202020204" pitchFamily="34" charset="0"/>
              </a:rPr>
              <a:t> </a:t>
            </a:r>
            <a:r>
              <a:rPr sz="1050" dirty="0">
                <a:latin typeface="Arial" panose="020B0604020202020204" pitchFamily="34" charset="0"/>
                <a:cs typeface="Arial" panose="020B0604020202020204" pitchFamily="34" charset="0"/>
              </a:rPr>
              <a:t>on</a:t>
            </a:r>
            <a:r>
              <a:rPr lang="en-US" sz="1050" spc="-25" dirty="0">
                <a:latin typeface="Arial" panose="020B0604020202020204" pitchFamily="34" charset="0"/>
                <a:cs typeface="Arial" panose="020B0604020202020204" pitchFamily="34" charset="0"/>
              </a:rPr>
              <a:t> </a:t>
            </a:r>
            <a:r>
              <a:rPr sz="1050" spc="-25" dirty="0">
                <a:latin typeface="Arial" panose="020B0604020202020204" pitchFamily="34" charset="0"/>
                <a:cs typeface="Arial" panose="020B0604020202020204" pitchFamily="34" charset="0"/>
              </a:rPr>
              <a:t>word</a:t>
            </a:r>
            <a:r>
              <a:rPr sz="1050" spc="-30" dirty="0">
                <a:latin typeface="Arial" panose="020B0604020202020204" pitchFamily="34" charset="0"/>
                <a:cs typeface="Arial" panose="020B0604020202020204" pitchFamily="34" charset="0"/>
              </a:rPr>
              <a:t> </a:t>
            </a:r>
            <a:r>
              <a:rPr sz="1050" spc="-10" dirty="0">
                <a:latin typeface="Arial" panose="020B0604020202020204" pitchFamily="34" charset="0"/>
                <a:cs typeface="Arial" panose="020B0604020202020204" pitchFamily="34" charset="0"/>
              </a:rPr>
              <a:t>order</a:t>
            </a:r>
            <a:r>
              <a:rPr lang="en-US" sz="1050" spc="-10" dirty="0">
                <a:latin typeface="Arial" panose="020B0604020202020204" pitchFamily="34" charset="0"/>
                <a:cs typeface="Arial" panose="020B0604020202020204" pitchFamily="34" charset="0"/>
              </a:rPr>
              <a:t> to signal grammatical relations</a:t>
            </a:r>
            <a:endParaRPr sz="1050" dirty="0">
              <a:latin typeface="Arial" panose="020B0604020202020204" pitchFamily="34" charset="0"/>
              <a:cs typeface="Arial" panose="020B0604020202020204" pitchFamily="34" charset="0"/>
            </a:endParaRPr>
          </a:p>
          <a:p>
            <a:pPr marL="586105" indent="-285750">
              <a:lnSpc>
                <a:spcPct val="100000"/>
              </a:lnSpc>
              <a:spcBef>
                <a:spcPts val="15"/>
              </a:spcBef>
              <a:buFont typeface="Arial" panose="020B0604020202020204" pitchFamily="34" charset="0"/>
              <a:buChar char="•"/>
            </a:pPr>
            <a:r>
              <a:rPr sz="1050" dirty="0">
                <a:latin typeface="Arial" panose="020B0604020202020204" pitchFamily="34" charset="0"/>
                <a:cs typeface="Arial" panose="020B0604020202020204" pitchFamily="34" charset="0"/>
              </a:rPr>
              <a:t>Shift</a:t>
            </a:r>
            <a:r>
              <a:rPr sz="1050" spc="-15" dirty="0">
                <a:latin typeface="Arial" panose="020B0604020202020204" pitchFamily="34" charset="0"/>
                <a:cs typeface="Arial" panose="020B0604020202020204" pitchFamily="34" charset="0"/>
              </a:rPr>
              <a:t> </a:t>
            </a:r>
            <a:r>
              <a:rPr sz="1050" spc="-30" dirty="0">
                <a:latin typeface="Arial" panose="020B0604020202020204" pitchFamily="34" charset="0"/>
                <a:cs typeface="Arial" panose="020B0604020202020204" pitchFamily="34" charset="0"/>
              </a:rPr>
              <a:t>towards</a:t>
            </a:r>
            <a:r>
              <a:rPr sz="1050" spc="-20" dirty="0">
                <a:latin typeface="Arial" panose="020B0604020202020204" pitchFamily="34" charset="0"/>
                <a:cs typeface="Arial" panose="020B0604020202020204" pitchFamily="34" charset="0"/>
              </a:rPr>
              <a:t> </a:t>
            </a:r>
            <a:r>
              <a:rPr sz="1050" dirty="0">
                <a:latin typeface="Arial" panose="020B0604020202020204" pitchFamily="34" charset="0"/>
                <a:cs typeface="Arial" panose="020B0604020202020204" pitchFamily="34" charset="0"/>
              </a:rPr>
              <a:t>analytic</a:t>
            </a:r>
            <a:r>
              <a:rPr sz="1050" spc="-15" dirty="0">
                <a:latin typeface="Arial" panose="020B0604020202020204" pitchFamily="34" charset="0"/>
                <a:cs typeface="Arial" panose="020B0604020202020204" pitchFamily="34" charset="0"/>
              </a:rPr>
              <a:t> </a:t>
            </a:r>
            <a:r>
              <a:rPr sz="1050" spc="-20" dirty="0">
                <a:latin typeface="Arial" panose="020B0604020202020204" pitchFamily="34" charset="0"/>
                <a:cs typeface="Arial" panose="020B0604020202020204" pitchFamily="34" charset="0"/>
              </a:rPr>
              <a:t>structures </a:t>
            </a:r>
            <a:r>
              <a:rPr sz="1050" spc="-10" dirty="0">
                <a:latin typeface="Arial" panose="020B0604020202020204" pitchFamily="34" charset="0"/>
                <a:cs typeface="Arial" panose="020B0604020202020204" pitchFamily="34" charset="0"/>
              </a:rPr>
              <a:t>(e.g.</a:t>
            </a:r>
            <a:r>
              <a:rPr sz="1050" spc="70" dirty="0">
                <a:latin typeface="Arial" panose="020B0604020202020204" pitchFamily="34" charset="0"/>
                <a:cs typeface="Arial" panose="020B0604020202020204" pitchFamily="34" charset="0"/>
              </a:rPr>
              <a:t> </a:t>
            </a:r>
            <a:r>
              <a:rPr sz="1050" spc="-10" dirty="0">
                <a:latin typeface="Arial" panose="020B0604020202020204" pitchFamily="34" charset="0"/>
                <a:cs typeface="Arial" panose="020B0604020202020204" pitchFamily="34" charset="0"/>
              </a:rPr>
              <a:t>serial</a:t>
            </a:r>
            <a:r>
              <a:rPr sz="1050" spc="-15" dirty="0">
                <a:latin typeface="Arial" panose="020B0604020202020204" pitchFamily="34" charset="0"/>
                <a:cs typeface="Arial" panose="020B0604020202020204" pitchFamily="34" charset="0"/>
              </a:rPr>
              <a:t> </a:t>
            </a:r>
            <a:r>
              <a:rPr sz="1050" spc="-20" dirty="0">
                <a:latin typeface="Arial" panose="020B0604020202020204" pitchFamily="34" charset="0"/>
                <a:cs typeface="Arial" panose="020B0604020202020204" pitchFamily="34" charset="0"/>
              </a:rPr>
              <a:t>verb </a:t>
            </a:r>
            <a:r>
              <a:rPr sz="1050" spc="-10" dirty="0">
                <a:latin typeface="Arial" panose="020B0604020202020204" pitchFamily="34" charset="0"/>
                <a:cs typeface="Arial" panose="020B0604020202020204" pitchFamily="34" charset="0"/>
              </a:rPr>
              <a:t>constructions,</a:t>
            </a:r>
            <a:r>
              <a:rPr sz="1050" spc="-15" dirty="0">
                <a:latin typeface="Arial" panose="020B0604020202020204" pitchFamily="34" charset="0"/>
                <a:cs typeface="Arial" panose="020B0604020202020204" pitchFamily="34" charset="0"/>
              </a:rPr>
              <a:t> </a:t>
            </a:r>
            <a:r>
              <a:rPr sz="1050" spc="-10" dirty="0">
                <a:latin typeface="Arial" panose="020B0604020202020204" pitchFamily="34" charset="0"/>
                <a:cs typeface="Arial" panose="020B0604020202020204" pitchFamily="34" charset="0"/>
              </a:rPr>
              <a:t>voice</a:t>
            </a:r>
            <a:r>
              <a:rPr sz="1050" spc="-20" dirty="0">
                <a:latin typeface="Arial" panose="020B0604020202020204" pitchFamily="34" charset="0"/>
                <a:cs typeface="Arial" panose="020B0604020202020204" pitchFamily="34" charset="0"/>
              </a:rPr>
              <a:t> </a:t>
            </a:r>
            <a:r>
              <a:rPr sz="1050" spc="-30" dirty="0">
                <a:latin typeface="Arial" panose="020B0604020202020204" pitchFamily="34" charset="0"/>
                <a:cs typeface="Arial" panose="020B0604020202020204" pitchFamily="34" charset="0"/>
              </a:rPr>
              <a:t>markers</a:t>
            </a:r>
            <a:r>
              <a:rPr sz="1050" spc="-15" dirty="0">
                <a:latin typeface="Arial" panose="020B0604020202020204" pitchFamily="34" charset="0"/>
                <a:cs typeface="Arial" panose="020B0604020202020204" pitchFamily="34" charset="0"/>
              </a:rPr>
              <a:t> </a:t>
            </a:r>
            <a:r>
              <a:rPr sz="1050" spc="65" dirty="0">
                <a:latin typeface="Arial" panose="020B0604020202020204" pitchFamily="34" charset="0"/>
                <a:cs typeface="Arial" panose="020B0604020202020204" pitchFamily="34" charset="0"/>
              </a:rPr>
              <a:t>=</a:t>
            </a:r>
            <a:r>
              <a:rPr sz="1050" spc="-20" dirty="0">
                <a:latin typeface="Arial" panose="020B0604020202020204" pitchFamily="34" charset="0"/>
                <a:cs typeface="Arial" panose="020B0604020202020204" pitchFamily="34" charset="0"/>
              </a:rPr>
              <a:t> </a:t>
            </a:r>
            <a:r>
              <a:rPr lang="en-US" sz="1050" spc="-20" dirty="0">
                <a:latin typeface="Arial" panose="020B0604020202020204" pitchFamily="34" charset="0"/>
                <a:cs typeface="Arial" panose="020B0604020202020204" pitchFamily="34" charset="0"/>
              </a:rPr>
              <a:t>verbs, </a:t>
            </a:r>
            <a:r>
              <a:rPr sz="1050" spc="-10" dirty="0">
                <a:latin typeface="Arial" panose="020B0604020202020204" pitchFamily="34" charset="0"/>
                <a:cs typeface="Arial" panose="020B0604020202020204" pitchFamily="34" charset="0"/>
              </a:rPr>
              <a:t>clitics)</a:t>
            </a:r>
            <a:endParaRPr sz="1050" dirty="0">
              <a:latin typeface="Arial" panose="020B0604020202020204" pitchFamily="34" charset="0"/>
              <a:cs typeface="Arial" panose="020B0604020202020204" pitchFamily="34" charset="0"/>
            </a:endParaRPr>
          </a:p>
          <a:p>
            <a:pPr marL="323850" indent="-285750">
              <a:lnSpc>
                <a:spcPct val="100000"/>
              </a:lnSpc>
              <a:spcBef>
                <a:spcPts val="315"/>
              </a:spcBef>
              <a:buFont typeface="Wingdings" panose="05000000000000000000" pitchFamily="2" charset="2"/>
              <a:buChar char="Ø"/>
            </a:pPr>
            <a:r>
              <a:rPr sz="1100" spc="-40" dirty="0">
                <a:latin typeface="Arial" panose="020B0604020202020204" pitchFamily="34" charset="0"/>
                <a:cs typeface="Arial" panose="020B0604020202020204" pitchFamily="34" charset="0"/>
              </a:rPr>
              <a:t>Language</a:t>
            </a:r>
            <a:r>
              <a:rPr sz="1100" spc="-25" dirty="0">
                <a:latin typeface="Arial" panose="020B0604020202020204" pitchFamily="34" charset="0"/>
                <a:cs typeface="Arial" panose="020B0604020202020204" pitchFamily="34" charset="0"/>
              </a:rPr>
              <a:t> </a:t>
            </a:r>
            <a:r>
              <a:rPr sz="1100" spc="-10" dirty="0">
                <a:latin typeface="Arial" panose="020B0604020202020204" pitchFamily="34" charset="0"/>
                <a:cs typeface="Arial" panose="020B0604020202020204" pitchFamily="34" charset="0"/>
              </a:rPr>
              <a:t>contact</a:t>
            </a:r>
            <a:r>
              <a:rPr sz="1100" spc="-25" dirty="0">
                <a:latin typeface="Arial" panose="020B0604020202020204" pitchFamily="34" charset="0"/>
                <a:cs typeface="Arial" panose="020B0604020202020204" pitchFamily="34" charset="0"/>
              </a:rPr>
              <a:t> </a:t>
            </a:r>
            <a:r>
              <a:rPr sz="1100" spc="-35" dirty="0">
                <a:latin typeface="Arial" panose="020B0604020202020204" pitchFamily="34" charset="0"/>
                <a:cs typeface="Arial" panose="020B0604020202020204" pitchFamily="34" charset="0"/>
              </a:rPr>
              <a:t>drives</a:t>
            </a:r>
            <a:r>
              <a:rPr sz="1100" spc="-25" dirty="0">
                <a:latin typeface="Arial" panose="020B0604020202020204" pitchFamily="34" charset="0"/>
                <a:cs typeface="Arial" panose="020B0604020202020204" pitchFamily="34" charset="0"/>
              </a:rPr>
              <a:t> </a:t>
            </a:r>
            <a:r>
              <a:rPr sz="1100" spc="-50" dirty="0">
                <a:latin typeface="Arial" panose="020B0604020202020204" pitchFamily="34" charset="0"/>
                <a:cs typeface="Arial" panose="020B0604020202020204" pitchFamily="34" charset="0"/>
              </a:rPr>
              <a:t>these</a:t>
            </a:r>
            <a:r>
              <a:rPr sz="1100" spc="-25" dirty="0">
                <a:latin typeface="Arial" panose="020B0604020202020204" pitchFamily="34" charset="0"/>
                <a:cs typeface="Arial" panose="020B0604020202020204" pitchFamily="34" charset="0"/>
              </a:rPr>
              <a:t> </a:t>
            </a:r>
            <a:r>
              <a:rPr sz="1100" spc="-10" dirty="0">
                <a:latin typeface="Arial" panose="020B0604020202020204" pitchFamily="34" charset="0"/>
                <a:cs typeface="Arial" panose="020B0604020202020204" pitchFamily="34" charset="0"/>
              </a:rPr>
              <a:t>changes</a:t>
            </a:r>
            <a:endParaRPr sz="1100" dirty="0">
              <a:latin typeface="Arial" panose="020B0604020202020204" pitchFamily="34" charset="0"/>
              <a:cs typeface="Arial" panose="020B0604020202020204" pitchFamily="34" charset="0"/>
            </a:endParaRPr>
          </a:p>
        </p:txBody>
      </p:sp>
    </p:spTree>
  </p:cSld>
  <p:clrMapOvr>
    <a:masterClrMapping/>
  </p:clrMapOvr>
  <p:transition>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object 26"/>
          <p:cNvPicPr/>
          <p:nvPr/>
        </p:nvPicPr>
        <p:blipFill>
          <a:blip r:embed="rId3" cstate="print"/>
          <a:stretch>
            <a:fillRect/>
          </a:stretch>
        </p:blipFill>
        <p:spPr>
          <a:xfrm>
            <a:off x="0" y="201168"/>
            <a:ext cx="4864100" cy="3043682"/>
          </a:xfrm>
          <a:prstGeom prst="rect">
            <a:avLst/>
          </a:prstGeom>
        </p:spPr>
      </p:pic>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 name="object 4"/>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 name="object 5"/>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6" name="object 6"/>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7" name="object 7"/>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8" name="object 8"/>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9" name="object 9"/>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0" name="object 10"/>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1" name="object 11"/>
            <p:cNvSpPr/>
            <p:nvPr/>
          </p:nvSpPr>
          <p:spPr>
            <a:xfrm>
              <a:off x="2198560" y="130050"/>
              <a:ext cx="36195" cy="36195"/>
            </a:xfrm>
            <a:custGeom>
              <a:avLst/>
              <a:gdLst/>
              <a:ahLst/>
              <a:cxnLst/>
              <a:rect l="l" t="t" r="r" b="b"/>
              <a:pathLst>
                <a:path w="36194"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p>
          </p:txBody>
        </p:sp>
        <p:sp>
          <p:nvSpPr>
            <p:cNvPr id="12" name="object 12"/>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3" name="object 13"/>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4" name="object 14"/>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5" name="object 15"/>
            <p:cNvSpPr/>
            <p:nvPr/>
          </p:nvSpPr>
          <p:spPr>
            <a:xfrm>
              <a:off x="23497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6" name="object 16"/>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7" name="object 17"/>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8" name="object 18"/>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9" name="object 19"/>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0" name="object 20"/>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1" name="object 21"/>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2" name="object 22"/>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3" name="object 23"/>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4" name="object 24"/>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4" action="ppaction://hlinksldjump"/>
              </a:rPr>
              <a:t>Extra</a:t>
            </a:r>
            <a:r>
              <a:rPr sz="500" spc="55" dirty="0">
                <a:solidFill>
                  <a:srgbClr val="595959"/>
                </a:solidFill>
                <a:latin typeface="Arial"/>
                <a:cs typeface="Arial"/>
                <a:hlinkClick r:id="rId4" action="ppaction://hlinksldjump"/>
              </a:rPr>
              <a:t> </a:t>
            </a:r>
            <a:r>
              <a:rPr sz="500" spc="-10" dirty="0">
                <a:solidFill>
                  <a:srgbClr val="595959"/>
                </a:solidFill>
                <a:latin typeface="Arial"/>
                <a:cs typeface="Arial"/>
                <a:hlinkClick r:id="rId4" action="ppaction://hlinksldjump"/>
              </a:rPr>
              <a:t>slides</a:t>
            </a:r>
            <a:endParaRPr sz="500">
              <a:latin typeface="Arial"/>
              <a:cs typeface="Arial"/>
            </a:endParaRPr>
          </a:p>
        </p:txBody>
      </p:sp>
      <p:sp>
        <p:nvSpPr>
          <p:cNvPr id="25" name="object 25"/>
          <p:cNvSpPr txBox="1"/>
          <p:nvPr/>
        </p:nvSpPr>
        <p:spPr>
          <a:xfrm>
            <a:off x="95300" y="25281"/>
            <a:ext cx="4553585" cy="255839"/>
          </a:xfrm>
          <a:prstGeom prst="rect">
            <a:avLst/>
          </a:prstGeom>
        </p:spPr>
        <p:txBody>
          <a:bodyPr vert="horz" wrap="square" lIns="0" tIns="12065" rIns="0" bIns="0" rtlCol="0">
            <a:spAutoFit/>
          </a:bodyPr>
          <a:lstStyle/>
          <a:p>
            <a:pPr marL="12700">
              <a:lnSpc>
                <a:spcPct val="100000"/>
              </a:lnSpc>
              <a:spcBef>
                <a:spcPts val="95"/>
              </a:spcBef>
              <a:tabLst>
                <a:tab pos="1063625" algn="l"/>
                <a:tab pos="2090420" algn="l"/>
                <a:tab pos="3305175" algn="l"/>
                <a:tab pos="4243705" algn="l"/>
              </a:tabLst>
            </a:pPr>
            <a:r>
              <a:rPr sz="500" spc="-10" dirty="0">
                <a:solidFill>
                  <a:srgbClr val="595959"/>
                </a:solidFill>
                <a:latin typeface="Arial"/>
                <a:cs typeface="Arial"/>
                <a:hlinkClick r:id="rId5" action="ppaction://hlinksldjump"/>
              </a:rPr>
              <a:t>Preliminaries</a:t>
            </a:r>
            <a:r>
              <a:rPr sz="500" dirty="0">
                <a:solidFill>
                  <a:srgbClr val="595959"/>
                </a:solidFill>
                <a:latin typeface="Arial"/>
                <a:cs typeface="Arial"/>
              </a:rPr>
              <a:t>	</a:t>
            </a:r>
            <a:r>
              <a:rPr sz="500" spc="-10" dirty="0">
                <a:solidFill>
                  <a:srgbClr val="595959"/>
                </a:solidFill>
                <a:latin typeface="Arial"/>
                <a:cs typeface="Arial"/>
                <a:hlinkClick r:id="rId6" action="ppaction://hlinksldjump"/>
              </a:rPr>
              <a:t>Distribution</a:t>
            </a:r>
            <a:r>
              <a:rPr sz="500" dirty="0">
                <a:solidFill>
                  <a:srgbClr val="595959"/>
                </a:solidFill>
                <a:latin typeface="Arial"/>
                <a:cs typeface="Arial"/>
              </a:rPr>
              <a:t>	</a:t>
            </a:r>
            <a:r>
              <a:rPr sz="500" spc="-10" dirty="0">
                <a:latin typeface="Arial"/>
                <a:cs typeface="Arial"/>
                <a:hlinkClick r:id="rId7" action="ppaction://hlinksldjump"/>
              </a:rPr>
              <a:t>Forms</a:t>
            </a:r>
            <a:r>
              <a:rPr sz="500" spc="15" dirty="0">
                <a:latin typeface="Arial"/>
                <a:cs typeface="Arial"/>
                <a:hlinkClick r:id="rId7" action="ppaction://hlinksldjump"/>
              </a:rPr>
              <a:t> </a:t>
            </a:r>
            <a:r>
              <a:rPr sz="500" spc="60" dirty="0">
                <a:latin typeface="Arial"/>
                <a:cs typeface="Arial"/>
                <a:hlinkClick r:id="rId7" action="ppaction://hlinksldjump"/>
              </a:rPr>
              <a:t>&amp;</a:t>
            </a:r>
            <a:r>
              <a:rPr sz="500" spc="30" dirty="0">
                <a:latin typeface="Arial"/>
                <a:cs typeface="Arial"/>
                <a:hlinkClick r:id="rId7" action="ppaction://hlinksldjump"/>
              </a:rPr>
              <a:t> </a:t>
            </a:r>
            <a:r>
              <a:rPr sz="500" spc="-10" dirty="0">
                <a:latin typeface="Arial"/>
                <a:cs typeface="Arial"/>
                <a:hlinkClick r:id="rId7" action="ppaction://hlinksldjump"/>
              </a:rPr>
              <a:t>functions</a:t>
            </a:r>
            <a:r>
              <a:rPr sz="500" dirty="0">
                <a:latin typeface="Arial"/>
                <a:cs typeface="Arial"/>
              </a:rPr>
              <a:t>	</a:t>
            </a:r>
            <a:r>
              <a:rPr sz="500" dirty="0">
                <a:solidFill>
                  <a:srgbClr val="595959"/>
                </a:solidFill>
                <a:latin typeface="Arial"/>
                <a:cs typeface="Arial"/>
                <a:hlinkClick r:id="rId8" action="ppaction://hlinksldjump"/>
              </a:rPr>
              <a:t>Wrap-</a:t>
            </a:r>
            <a:r>
              <a:rPr sz="500" spc="-25" dirty="0">
                <a:solidFill>
                  <a:srgbClr val="595959"/>
                </a:solidFill>
                <a:latin typeface="Arial"/>
                <a:cs typeface="Arial"/>
                <a:hlinkClick r:id="rId8" action="ppaction://hlinksldjump"/>
              </a:rPr>
              <a:t>up</a:t>
            </a:r>
            <a:r>
              <a:rPr sz="500" dirty="0">
                <a:solidFill>
                  <a:srgbClr val="595959"/>
                </a:solidFill>
                <a:latin typeface="Arial"/>
                <a:cs typeface="Arial"/>
              </a:rPr>
              <a:t>	</a:t>
            </a:r>
            <a:r>
              <a:rPr sz="500" spc="-20" dirty="0">
                <a:solidFill>
                  <a:srgbClr val="595959"/>
                </a:solidFill>
                <a:latin typeface="Arial"/>
                <a:cs typeface="Arial"/>
                <a:hlinkClick r:id="rId9" action="ppaction://hlinksldjump"/>
              </a:rPr>
              <a:t>References</a:t>
            </a:r>
            <a:endParaRPr sz="500" dirty="0">
              <a:latin typeface="Arial"/>
              <a:cs typeface="Arial"/>
            </a:endParaRPr>
          </a:p>
          <a:p>
            <a:pPr>
              <a:lnSpc>
                <a:spcPct val="100000"/>
              </a:lnSpc>
            </a:pPr>
            <a:endParaRPr sz="500" dirty="0">
              <a:latin typeface="Arial"/>
              <a:cs typeface="Arial"/>
            </a:endParaRPr>
          </a:p>
          <a:p>
            <a:pPr>
              <a:lnSpc>
                <a:spcPct val="100000"/>
              </a:lnSpc>
              <a:spcBef>
                <a:spcPts val="65"/>
              </a:spcBef>
            </a:pPr>
            <a:endParaRPr sz="500" dirty="0">
              <a:latin typeface="Arial"/>
              <a:cs typeface="Arial"/>
            </a:endParaRPr>
          </a:p>
        </p:txBody>
      </p:sp>
      <p:sp>
        <p:nvSpPr>
          <p:cNvPr id="27" name="object 27"/>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13</a:t>
            </a:fld>
            <a:r>
              <a:rPr spc="-55" dirty="0"/>
              <a:t> </a:t>
            </a:r>
            <a:r>
              <a:rPr spc="125" dirty="0"/>
              <a:t>/</a:t>
            </a:r>
            <a:r>
              <a:rPr spc="-50" dirty="0"/>
              <a:t> </a:t>
            </a:r>
            <a:r>
              <a:rPr spc="-25" dirty="0"/>
              <a:t>27</a:t>
            </a:r>
          </a:p>
        </p:txBody>
      </p:sp>
      <p:sp>
        <p:nvSpPr>
          <p:cNvPr id="29" name="TextBox 28">
            <a:extLst>
              <a:ext uri="{FF2B5EF4-FFF2-40B4-BE49-F238E27FC236}">
                <a16:creationId xmlns:a16="http://schemas.microsoft.com/office/drawing/2014/main" id="{0208509B-9A08-BCB4-4AFD-1D40003BD834}"/>
              </a:ext>
            </a:extLst>
          </p:cNvPr>
          <p:cNvSpPr txBox="1"/>
          <p:nvPr/>
        </p:nvSpPr>
        <p:spPr>
          <a:xfrm>
            <a:off x="4864100" y="342131"/>
            <a:ext cx="845514" cy="1882567"/>
          </a:xfrm>
          <a:prstGeom prst="rect">
            <a:avLst/>
          </a:prstGeom>
          <a:noFill/>
        </p:spPr>
        <p:txBody>
          <a:bodyPr wrap="square">
            <a:spAutoFit/>
          </a:bodyPr>
          <a:lstStyle/>
          <a:p>
            <a:pPr algn="l">
              <a:spcBef>
                <a:spcPts val="484"/>
              </a:spcBef>
            </a:pPr>
            <a:r>
              <a:rPr lang="en-US" sz="1100" spc="-20" dirty="0">
                <a:solidFill>
                  <a:srgbClr val="1F457C"/>
                </a:solidFill>
                <a:latin typeface="Arial" panose="020B0604020202020204" pitchFamily="34" charset="0"/>
                <a:cs typeface="Arial" panose="020B0604020202020204" pitchFamily="34" charset="0"/>
              </a:rPr>
              <a:t>Applicative</a:t>
            </a:r>
            <a:r>
              <a:rPr lang="en-US" sz="1100" spc="-45" dirty="0">
                <a:solidFill>
                  <a:srgbClr val="1F457C"/>
                </a:solidFill>
                <a:latin typeface="Arial" panose="020B0604020202020204" pitchFamily="34" charset="0"/>
                <a:cs typeface="Arial" panose="020B0604020202020204" pitchFamily="34" charset="0"/>
              </a:rPr>
              <a:t> </a:t>
            </a:r>
            <a:r>
              <a:rPr lang="en-US" sz="1100" spc="-60" dirty="0">
                <a:solidFill>
                  <a:srgbClr val="1F457C"/>
                </a:solidFill>
                <a:latin typeface="Arial" panose="020B0604020202020204" pitchFamily="34" charset="0"/>
                <a:cs typeface="Arial" panose="020B0604020202020204" pitchFamily="34" charset="0"/>
              </a:rPr>
              <a:t>systems</a:t>
            </a:r>
            <a:r>
              <a:rPr lang="en-US" sz="1100" spc="-45" dirty="0">
                <a:solidFill>
                  <a:srgbClr val="1F457C"/>
                </a:solidFill>
                <a:latin typeface="Arial" panose="020B0604020202020204" pitchFamily="34" charset="0"/>
                <a:cs typeface="Arial" panose="020B0604020202020204" pitchFamily="34" charset="0"/>
              </a:rPr>
              <a:t> </a:t>
            </a:r>
            <a:r>
              <a:rPr lang="en-US" sz="1100" dirty="0">
                <a:solidFill>
                  <a:srgbClr val="1F457C"/>
                </a:solidFill>
                <a:latin typeface="Arial" panose="020B0604020202020204" pitchFamily="34" charset="0"/>
                <a:cs typeface="Arial" panose="020B0604020202020204" pitchFamily="34" charset="0"/>
              </a:rPr>
              <a:t>in</a:t>
            </a:r>
            <a:r>
              <a:rPr lang="en-US" sz="1100" spc="-40" dirty="0">
                <a:solidFill>
                  <a:srgbClr val="1F457C"/>
                </a:solidFill>
                <a:latin typeface="Arial" panose="020B0604020202020204" pitchFamily="34" charset="0"/>
                <a:cs typeface="Arial" panose="020B0604020202020204" pitchFamily="34" charset="0"/>
              </a:rPr>
              <a:t> </a:t>
            </a:r>
            <a:r>
              <a:rPr lang="en-US" sz="1100" spc="-10" dirty="0">
                <a:solidFill>
                  <a:srgbClr val="1F457C"/>
                </a:solidFill>
                <a:latin typeface="Arial" panose="020B0604020202020204" pitchFamily="34" charset="0"/>
                <a:cs typeface="Arial" panose="020B0604020202020204" pitchFamily="34" charset="0"/>
              </a:rPr>
              <a:t>West</a:t>
            </a:r>
            <a:r>
              <a:rPr lang="en-US" sz="1100" spc="-45" dirty="0">
                <a:solidFill>
                  <a:srgbClr val="1F457C"/>
                </a:solidFill>
                <a:latin typeface="Arial" panose="020B0604020202020204" pitchFamily="34" charset="0"/>
                <a:cs typeface="Arial" panose="020B0604020202020204" pitchFamily="34" charset="0"/>
              </a:rPr>
              <a:t> </a:t>
            </a:r>
            <a:r>
              <a:rPr lang="en-US" sz="1100" spc="-10" dirty="0">
                <a:solidFill>
                  <a:srgbClr val="1F457C"/>
                </a:solidFill>
                <a:latin typeface="Arial" panose="020B0604020202020204" pitchFamily="34" charset="0"/>
                <a:cs typeface="Arial" panose="020B0604020202020204" pitchFamily="34" charset="0"/>
              </a:rPr>
              <a:t>Nusantara</a:t>
            </a:r>
            <a:endParaRPr lang="en-US" sz="1100" dirty="0">
              <a:latin typeface="Arial" panose="020B0604020202020204" pitchFamily="34" charset="0"/>
              <a:cs typeface="Arial" panose="020B0604020202020204" pitchFamily="34" charset="0"/>
            </a:endParaRPr>
          </a:p>
          <a:p>
            <a:pPr algn="l">
              <a:lnSpc>
                <a:spcPct val="100000"/>
              </a:lnSpc>
              <a:spcBef>
                <a:spcPts val="484"/>
              </a:spcBef>
            </a:pPr>
            <a:endParaRPr lang="en-US" sz="800" dirty="0">
              <a:latin typeface="Arial" panose="020B0604020202020204" pitchFamily="34" charset="0"/>
              <a:cs typeface="Arial" panose="020B0604020202020204" pitchFamily="34" charset="0"/>
            </a:endParaRPr>
          </a:p>
          <a:p>
            <a:pPr algn="l">
              <a:lnSpc>
                <a:spcPct val="100000"/>
              </a:lnSpc>
              <a:spcBef>
                <a:spcPts val="484"/>
              </a:spcBef>
            </a:pPr>
            <a:r>
              <a:rPr lang="en-US" sz="800" dirty="0">
                <a:latin typeface="Arial" panose="020B0604020202020204" pitchFamily="34" charset="0"/>
                <a:cs typeface="Arial" panose="020B0604020202020204" pitchFamily="34" charset="0"/>
              </a:rPr>
              <a:t>Map 4:</a:t>
            </a:r>
            <a:r>
              <a:rPr lang="en-US" sz="800" spc="50" dirty="0">
                <a:latin typeface="Arial" panose="020B0604020202020204" pitchFamily="34" charset="0"/>
                <a:cs typeface="Arial" panose="020B0604020202020204" pitchFamily="34" charset="0"/>
              </a:rPr>
              <a:t> </a:t>
            </a:r>
            <a:r>
              <a:rPr lang="en-US" sz="800" spc="-10" dirty="0">
                <a:latin typeface="Arial" panose="020B0604020202020204" pitchFamily="34" charset="0"/>
                <a:cs typeface="Arial" panose="020B0604020202020204" pitchFamily="34" charset="0"/>
              </a:rPr>
              <a:t>Pivot-</a:t>
            </a:r>
            <a:r>
              <a:rPr lang="en-US" sz="800" dirty="0">
                <a:latin typeface="Arial" panose="020B0604020202020204" pitchFamily="34" charset="0"/>
                <a:cs typeface="Arial" panose="020B0604020202020204" pitchFamily="34" charset="0"/>
              </a:rPr>
              <a:t>neutral</a:t>
            </a:r>
            <a:r>
              <a:rPr lang="en-US" sz="800" spc="-25" dirty="0">
                <a:latin typeface="Arial" panose="020B0604020202020204" pitchFamily="34" charset="0"/>
                <a:cs typeface="Arial" panose="020B0604020202020204" pitchFamily="34" charset="0"/>
              </a:rPr>
              <a:t> </a:t>
            </a:r>
            <a:r>
              <a:rPr lang="en-US" sz="800" dirty="0">
                <a:latin typeface="Arial" panose="020B0604020202020204" pitchFamily="34" charset="0"/>
                <a:cs typeface="Arial" panose="020B0604020202020204" pitchFamily="34" charset="0"/>
              </a:rPr>
              <a:t>and</a:t>
            </a:r>
            <a:r>
              <a:rPr lang="en-US" sz="800" spc="-30" dirty="0">
                <a:latin typeface="Arial" panose="020B0604020202020204" pitchFamily="34" charset="0"/>
                <a:cs typeface="Arial" panose="020B0604020202020204" pitchFamily="34" charset="0"/>
              </a:rPr>
              <a:t> </a:t>
            </a:r>
            <a:r>
              <a:rPr lang="en-US" sz="800" spc="-10" dirty="0">
                <a:latin typeface="Arial" panose="020B0604020202020204" pitchFamily="34" charset="0"/>
                <a:cs typeface="Arial" panose="020B0604020202020204" pitchFamily="34" charset="0"/>
              </a:rPr>
              <a:t>mixed</a:t>
            </a:r>
            <a:r>
              <a:rPr lang="en-US" sz="800" spc="-30" dirty="0">
                <a:latin typeface="Arial" panose="020B0604020202020204" pitchFamily="34" charset="0"/>
                <a:cs typeface="Arial" panose="020B0604020202020204" pitchFamily="34" charset="0"/>
              </a:rPr>
              <a:t> </a:t>
            </a:r>
            <a:r>
              <a:rPr lang="en-US" sz="800" spc="-10" dirty="0">
                <a:latin typeface="Arial" panose="020B0604020202020204" pitchFamily="34" charset="0"/>
                <a:cs typeface="Arial" panose="020B0604020202020204" pitchFamily="34" charset="0"/>
              </a:rPr>
              <a:t>applicative</a:t>
            </a:r>
            <a:r>
              <a:rPr lang="en-US" sz="800" spc="-25" dirty="0">
                <a:latin typeface="Arial" panose="020B0604020202020204" pitchFamily="34" charset="0"/>
                <a:cs typeface="Arial" panose="020B0604020202020204" pitchFamily="34" charset="0"/>
              </a:rPr>
              <a:t> systems</a:t>
            </a:r>
            <a:r>
              <a:rPr lang="en-US" sz="800" spc="-30" dirty="0">
                <a:latin typeface="Arial" panose="020B0604020202020204" pitchFamily="34" charset="0"/>
                <a:cs typeface="Arial" panose="020B0604020202020204" pitchFamily="34" charset="0"/>
              </a:rPr>
              <a:t> </a:t>
            </a:r>
            <a:r>
              <a:rPr lang="en-US" sz="800" dirty="0">
                <a:latin typeface="Arial" panose="020B0604020202020204" pitchFamily="34" charset="0"/>
                <a:cs typeface="Arial" panose="020B0604020202020204" pitchFamily="34" charset="0"/>
              </a:rPr>
              <a:t>of</a:t>
            </a:r>
            <a:r>
              <a:rPr lang="en-US" sz="800" spc="-30" dirty="0">
                <a:latin typeface="Arial" panose="020B0604020202020204" pitchFamily="34" charset="0"/>
                <a:cs typeface="Arial" panose="020B0604020202020204" pitchFamily="34" charset="0"/>
              </a:rPr>
              <a:t> </a:t>
            </a:r>
            <a:r>
              <a:rPr lang="en-US" sz="800" dirty="0">
                <a:latin typeface="Arial" panose="020B0604020202020204" pitchFamily="34" charset="0"/>
                <a:cs typeface="Arial" panose="020B0604020202020204" pitchFamily="34" charset="0"/>
              </a:rPr>
              <a:t>West</a:t>
            </a:r>
            <a:r>
              <a:rPr lang="en-US" sz="800" spc="-25" dirty="0">
                <a:latin typeface="Arial" panose="020B0604020202020204" pitchFamily="34" charset="0"/>
                <a:cs typeface="Arial" panose="020B0604020202020204" pitchFamily="34" charset="0"/>
              </a:rPr>
              <a:t> </a:t>
            </a:r>
            <a:r>
              <a:rPr lang="en-US" sz="800" spc="-10" dirty="0">
                <a:latin typeface="Arial" panose="020B0604020202020204" pitchFamily="34" charset="0"/>
                <a:cs typeface="Arial" panose="020B0604020202020204" pitchFamily="34" charset="0"/>
              </a:rPr>
              <a:t>Nusantara</a:t>
            </a:r>
            <a:endParaRPr lang="en-US" sz="800" dirty="0">
              <a:latin typeface="Arial" panose="020B0604020202020204" pitchFamily="34" charset="0"/>
              <a:cs typeface="Arial" panose="020B0604020202020204" pitchFamily="34" charset="0"/>
            </a:endParaRPr>
          </a:p>
        </p:txBody>
      </p:sp>
    </p:spTree>
  </p:cSld>
  <p:clrMapOvr>
    <a:masterClrMapping/>
  </p:clrMapOvr>
  <p:transition>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 name="object 4"/>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 name="object 5"/>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6" name="object 6"/>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7" name="object 7"/>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8" name="object 8"/>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9" name="object 9"/>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0" name="object 10"/>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1" name="object 11"/>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2" name="object 12"/>
            <p:cNvSpPr/>
            <p:nvPr/>
          </p:nvSpPr>
          <p:spPr>
            <a:xfrm>
              <a:off x="2248954" y="130050"/>
              <a:ext cx="36195" cy="36195"/>
            </a:xfrm>
            <a:custGeom>
              <a:avLst/>
              <a:gdLst/>
              <a:ahLst/>
              <a:cxnLst/>
              <a:rect l="l" t="t" r="r" b="b"/>
              <a:pathLst>
                <a:path w="36194"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p>
          </p:txBody>
        </p:sp>
        <p:sp>
          <p:nvSpPr>
            <p:cNvPr id="13" name="object 13"/>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4" name="object 14"/>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5" name="object 15"/>
            <p:cNvSpPr/>
            <p:nvPr/>
          </p:nvSpPr>
          <p:spPr>
            <a:xfrm>
              <a:off x="23497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6" name="object 16"/>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7" name="object 17"/>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8" name="object 18"/>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9" name="object 19"/>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0" name="object 20"/>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1" name="object 21"/>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2" name="object 22"/>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3" name="object 23"/>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4" name="object 24"/>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3" action="ppaction://hlinksldjump"/>
              </a:rPr>
              <a:t>Extra</a:t>
            </a:r>
            <a:r>
              <a:rPr sz="500" spc="55" dirty="0">
                <a:solidFill>
                  <a:srgbClr val="595959"/>
                </a:solidFill>
                <a:latin typeface="Arial"/>
                <a:cs typeface="Arial"/>
                <a:hlinkClick r:id="rId3" action="ppaction://hlinksldjump"/>
              </a:rPr>
              <a:t> </a:t>
            </a:r>
            <a:r>
              <a:rPr sz="500" spc="-10" dirty="0">
                <a:solidFill>
                  <a:srgbClr val="595959"/>
                </a:solidFill>
                <a:latin typeface="Arial"/>
                <a:cs typeface="Arial"/>
                <a:hlinkClick r:id="rId3" action="ppaction://hlinksldjump"/>
              </a:rPr>
              <a:t>slides</a:t>
            </a:r>
            <a:endParaRPr sz="500">
              <a:latin typeface="Arial"/>
              <a:cs typeface="Arial"/>
            </a:endParaRPr>
          </a:p>
        </p:txBody>
      </p:sp>
      <p:sp>
        <p:nvSpPr>
          <p:cNvPr id="25" name="object 25"/>
          <p:cNvSpPr txBox="1"/>
          <p:nvPr/>
        </p:nvSpPr>
        <p:spPr>
          <a:xfrm>
            <a:off x="95300" y="25281"/>
            <a:ext cx="4553585" cy="255839"/>
          </a:xfrm>
          <a:prstGeom prst="rect">
            <a:avLst/>
          </a:prstGeom>
        </p:spPr>
        <p:txBody>
          <a:bodyPr vert="horz" wrap="square" lIns="0" tIns="12065" rIns="0" bIns="0" rtlCol="0">
            <a:spAutoFit/>
          </a:bodyPr>
          <a:lstStyle/>
          <a:p>
            <a:pPr marL="12700">
              <a:lnSpc>
                <a:spcPct val="100000"/>
              </a:lnSpc>
              <a:spcBef>
                <a:spcPts val="95"/>
              </a:spcBef>
              <a:tabLst>
                <a:tab pos="1063625" algn="l"/>
                <a:tab pos="2090420" algn="l"/>
                <a:tab pos="3305175" algn="l"/>
                <a:tab pos="4243705" algn="l"/>
              </a:tabLst>
            </a:pPr>
            <a:r>
              <a:rPr sz="500" spc="-10" dirty="0">
                <a:solidFill>
                  <a:srgbClr val="595959"/>
                </a:solidFill>
                <a:latin typeface="Arial"/>
                <a:cs typeface="Arial"/>
                <a:hlinkClick r:id="rId4" action="ppaction://hlinksldjump"/>
              </a:rPr>
              <a:t>Preliminaries</a:t>
            </a:r>
            <a:r>
              <a:rPr sz="500" dirty="0">
                <a:solidFill>
                  <a:srgbClr val="595959"/>
                </a:solidFill>
                <a:latin typeface="Arial"/>
                <a:cs typeface="Arial"/>
              </a:rPr>
              <a:t>	</a:t>
            </a:r>
            <a:r>
              <a:rPr sz="500" spc="-10" dirty="0">
                <a:solidFill>
                  <a:srgbClr val="595959"/>
                </a:solidFill>
                <a:latin typeface="Arial"/>
                <a:cs typeface="Arial"/>
                <a:hlinkClick r:id="rId5" action="ppaction://hlinksldjump"/>
              </a:rPr>
              <a:t>Distribution</a:t>
            </a:r>
            <a:r>
              <a:rPr sz="500" dirty="0">
                <a:solidFill>
                  <a:srgbClr val="595959"/>
                </a:solidFill>
                <a:latin typeface="Arial"/>
                <a:cs typeface="Arial"/>
              </a:rPr>
              <a:t>	</a:t>
            </a:r>
            <a:r>
              <a:rPr sz="500" spc="-10" dirty="0">
                <a:latin typeface="Arial"/>
                <a:cs typeface="Arial"/>
                <a:hlinkClick r:id="rId6" action="ppaction://hlinksldjump"/>
              </a:rPr>
              <a:t>Forms</a:t>
            </a:r>
            <a:r>
              <a:rPr sz="500" spc="15" dirty="0">
                <a:latin typeface="Arial"/>
                <a:cs typeface="Arial"/>
                <a:hlinkClick r:id="rId6" action="ppaction://hlinksldjump"/>
              </a:rPr>
              <a:t> </a:t>
            </a:r>
            <a:r>
              <a:rPr sz="500" spc="60" dirty="0">
                <a:latin typeface="Arial"/>
                <a:cs typeface="Arial"/>
                <a:hlinkClick r:id="rId6" action="ppaction://hlinksldjump"/>
              </a:rPr>
              <a:t>&amp;</a:t>
            </a:r>
            <a:r>
              <a:rPr sz="500" spc="30" dirty="0">
                <a:latin typeface="Arial"/>
                <a:cs typeface="Arial"/>
                <a:hlinkClick r:id="rId6" action="ppaction://hlinksldjump"/>
              </a:rPr>
              <a:t> </a:t>
            </a:r>
            <a:r>
              <a:rPr sz="500" spc="-10" dirty="0">
                <a:latin typeface="Arial"/>
                <a:cs typeface="Arial"/>
                <a:hlinkClick r:id="rId6" action="ppaction://hlinksldjump"/>
              </a:rPr>
              <a:t>functions</a:t>
            </a:r>
            <a:r>
              <a:rPr sz="500" dirty="0">
                <a:latin typeface="Arial"/>
                <a:cs typeface="Arial"/>
              </a:rPr>
              <a:t>	</a:t>
            </a:r>
            <a:r>
              <a:rPr sz="500" dirty="0">
                <a:solidFill>
                  <a:srgbClr val="595959"/>
                </a:solidFill>
                <a:latin typeface="Arial"/>
                <a:cs typeface="Arial"/>
                <a:hlinkClick r:id="rId7" action="ppaction://hlinksldjump"/>
              </a:rPr>
              <a:t>Wrap-</a:t>
            </a:r>
            <a:r>
              <a:rPr sz="500" spc="-25" dirty="0">
                <a:solidFill>
                  <a:srgbClr val="595959"/>
                </a:solidFill>
                <a:latin typeface="Arial"/>
                <a:cs typeface="Arial"/>
                <a:hlinkClick r:id="rId7" action="ppaction://hlinksldjump"/>
              </a:rPr>
              <a:t>up</a:t>
            </a:r>
            <a:r>
              <a:rPr sz="500" dirty="0">
                <a:solidFill>
                  <a:srgbClr val="595959"/>
                </a:solidFill>
                <a:latin typeface="Arial"/>
                <a:cs typeface="Arial"/>
              </a:rPr>
              <a:t>	</a:t>
            </a:r>
            <a:r>
              <a:rPr sz="500" spc="-20" dirty="0">
                <a:solidFill>
                  <a:srgbClr val="595959"/>
                </a:solidFill>
                <a:latin typeface="Arial"/>
                <a:cs typeface="Arial"/>
                <a:hlinkClick r:id="rId8" action="ppaction://hlinksldjump"/>
              </a:rPr>
              <a:t>References</a:t>
            </a:r>
            <a:endParaRPr sz="500" dirty="0">
              <a:latin typeface="Arial"/>
              <a:cs typeface="Arial"/>
            </a:endParaRPr>
          </a:p>
          <a:p>
            <a:pPr>
              <a:lnSpc>
                <a:spcPct val="100000"/>
              </a:lnSpc>
            </a:pPr>
            <a:endParaRPr sz="500" dirty="0">
              <a:latin typeface="Arial"/>
              <a:cs typeface="Arial"/>
            </a:endParaRPr>
          </a:p>
          <a:p>
            <a:pPr>
              <a:lnSpc>
                <a:spcPct val="100000"/>
              </a:lnSpc>
              <a:spcBef>
                <a:spcPts val="65"/>
              </a:spcBef>
            </a:pPr>
            <a:endParaRPr sz="500" dirty="0">
              <a:latin typeface="Arial"/>
              <a:cs typeface="Arial"/>
            </a:endParaRPr>
          </a:p>
        </p:txBody>
      </p:sp>
      <p:pic>
        <p:nvPicPr>
          <p:cNvPr id="26" name="object 26"/>
          <p:cNvPicPr/>
          <p:nvPr/>
        </p:nvPicPr>
        <p:blipFill>
          <a:blip r:embed="rId9" cstate="print"/>
          <a:stretch>
            <a:fillRect/>
          </a:stretch>
        </p:blipFill>
        <p:spPr>
          <a:xfrm>
            <a:off x="0" y="201168"/>
            <a:ext cx="3199638" cy="3058763"/>
          </a:xfrm>
          <a:prstGeom prst="rect">
            <a:avLst/>
          </a:prstGeom>
        </p:spPr>
      </p:pic>
      <p:sp>
        <p:nvSpPr>
          <p:cNvPr id="27" name="object 27"/>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14</a:t>
            </a:fld>
            <a:r>
              <a:rPr spc="-55" dirty="0"/>
              <a:t> </a:t>
            </a:r>
            <a:r>
              <a:rPr spc="125" dirty="0"/>
              <a:t>/</a:t>
            </a:r>
            <a:r>
              <a:rPr spc="-50" dirty="0"/>
              <a:t> </a:t>
            </a:r>
            <a:r>
              <a:rPr spc="-25" dirty="0"/>
              <a:t>27</a:t>
            </a:r>
          </a:p>
        </p:txBody>
      </p:sp>
      <p:sp>
        <p:nvSpPr>
          <p:cNvPr id="28" name="TextBox 27">
            <a:extLst>
              <a:ext uri="{FF2B5EF4-FFF2-40B4-BE49-F238E27FC236}">
                <a16:creationId xmlns:a16="http://schemas.microsoft.com/office/drawing/2014/main" id="{31214021-3B22-5BA1-D133-19E1495E023A}"/>
              </a:ext>
            </a:extLst>
          </p:cNvPr>
          <p:cNvSpPr txBox="1"/>
          <p:nvPr/>
        </p:nvSpPr>
        <p:spPr>
          <a:xfrm>
            <a:off x="3467433" y="479425"/>
            <a:ext cx="1181595" cy="1862048"/>
          </a:xfrm>
          <a:prstGeom prst="rect">
            <a:avLst/>
          </a:prstGeom>
          <a:noFill/>
        </p:spPr>
        <p:txBody>
          <a:bodyPr wrap="square" rtlCol="0">
            <a:spAutoFit/>
          </a:bodyPr>
          <a:lstStyle/>
          <a:p>
            <a:pPr marL="12700">
              <a:lnSpc>
                <a:spcPct val="100000"/>
              </a:lnSpc>
              <a:spcBef>
                <a:spcPts val="5"/>
              </a:spcBef>
            </a:pPr>
            <a:r>
              <a:rPr lang="en-US" sz="1100" spc="-20" dirty="0">
                <a:solidFill>
                  <a:srgbClr val="1F457C"/>
                </a:solidFill>
                <a:latin typeface="Arial" panose="020B0604020202020204" pitchFamily="34" charset="0"/>
                <a:cs typeface="Arial" panose="020B0604020202020204" pitchFamily="34" charset="0"/>
              </a:rPr>
              <a:t>Applicative</a:t>
            </a:r>
            <a:r>
              <a:rPr lang="en-US" sz="1100" spc="-45" dirty="0">
                <a:solidFill>
                  <a:srgbClr val="1F457C"/>
                </a:solidFill>
                <a:latin typeface="Arial" panose="020B0604020202020204" pitchFamily="34" charset="0"/>
                <a:cs typeface="Arial" panose="020B0604020202020204" pitchFamily="34" charset="0"/>
              </a:rPr>
              <a:t> </a:t>
            </a:r>
            <a:r>
              <a:rPr lang="en-US" sz="1100" spc="-60" dirty="0">
                <a:solidFill>
                  <a:srgbClr val="1F457C"/>
                </a:solidFill>
                <a:latin typeface="Arial" panose="020B0604020202020204" pitchFamily="34" charset="0"/>
                <a:cs typeface="Arial" panose="020B0604020202020204" pitchFamily="34" charset="0"/>
              </a:rPr>
              <a:t>systems</a:t>
            </a:r>
            <a:r>
              <a:rPr lang="en-US" sz="1100" spc="-45" dirty="0">
                <a:solidFill>
                  <a:srgbClr val="1F457C"/>
                </a:solidFill>
                <a:latin typeface="Arial" panose="020B0604020202020204" pitchFamily="34" charset="0"/>
                <a:cs typeface="Arial" panose="020B0604020202020204" pitchFamily="34" charset="0"/>
              </a:rPr>
              <a:t> </a:t>
            </a:r>
            <a:r>
              <a:rPr lang="en-US" sz="1100" dirty="0">
                <a:solidFill>
                  <a:srgbClr val="1F457C"/>
                </a:solidFill>
                <a:latin typeface="Arial" panose="020B0604020202020204" pitchFamily="34" charset="0"/>
                <a:cs typeface="Arial" panose="020B0604020202020204" pitchFamily="34" charset="0"/>
              </a:rPr>
              <a:t>in</a:t>
            </a:r>
            <a:r>
              <a:rPr lang="en-US" sz="1100" spc="-40" dirty="0">
                <a:solidFill>
                  <a:srgbClr val="1F457C"/>
                </a:solidFill>
                <a:latin typeface="Arial" panose="020B0604020202020204" pitchFamily="34" charset="0"/>
                <a:cs typeface="Arial" panose="020B0604020202020204" pitchFamily="34" charset="0"/>
              </a:rPr>
              <a:t> </a:t>
            </a:r>
            <a:r>
              <a:rPr lang="en-US" sz="1100" spc="-10" dirty="0">
                <a:solidFill>
                  <a:srgbClr val="1F457C"/>
                </a:solidFill>
                <a:latin typeface="Arial" panose="020B0604020202020204" pitchFamily="34" charset="0"/>
                <a:cs typeface="Arial" panose="020B0604020202020204" pitchFamily="34" charset="0"/>
              </a:rPr>
              <a:t>West</a:t>
            </a:r>
            <a:r>
              <a:rPr lang="en-US" sz="1100" spc="-45" dirty="0">
                <a:solidFill>
                  <a:srgbClr val="1F457C"/>
                </a:solidFill>
                <a:latin typeface="Arial" panose="020B0604020202020204" pitchFamily="34" charset="0"/>
                <a:cs typeface="Arial" panose="020B0604020202020204" pitchFamily="34" charset="0"/>
              </a:rPr>
              <a:t> </a:t>
            </a:r>
            <a:r>
              <a:rPr lang="en-US" sz="1100" spc="-10" dirty="0">
                <a:solidFill>
                  <a:srgbClr val="1F457C"/>
                </a:solidFill>
                <a:latin typeface="Arial" panose="020B0604020202020204" pitchFamily="34" charset="0"/>
                <a:cs typeface="Arial" panose="020B0604020202020204" pitchFamily="34" charset="0"/>
              </a:rPr>
              <a:t>Nusantara</a:t>
            </a:r>
          </a:p>
          <a:p>
            <a:pPr marL="12700">
              <a:lnSpc>
                <a:spcPct val="100000"/>
              </a:lnSpc>
              <a:spcBef>
                <a:spcPts val="5"/>
              </a:spcBef>
            </a:pPr>
            <a:endParaRPr lang="en-US" sz="1100" spc="-10" dirty="0">
              <a:solidFill>
                <a:srgbClr val="1F457C"/>
              </a:solidFill>
              <a:latin typeface="Arial" panose="020B0604020202020204" pitchFamily="34" charset="0"/>
              <a:cs typeface="Arial" panose="020B0604020202020204" pitchFamily="34" charset="0"/>
            </a:endParaRPr>
          </a:p>
          <a:p>
            <a:pPr marL="12700">
              <a:lnSpc>
                <a:spcPct val="100000"/>
              </a:lnSpc>
              <a:spcBef>
                <a:spcPts val="5"/>
              </a:spcBef>
            </a:pPr>
            <a:endParaRPr lang="en-US" sz="1100" spc="-10" dirty="0">
              <a:solidFill>
                <a:srgbClr val="1F457C"/>
              </a:solidFill>
              <a:latin typeface="Arial" panose="020B0604020202020204" pitchFamily="34" charset="0"/>
              <a:cs typeface="Arial" panose="020B0604020202020204" pitchFamily="34" charset="0"/>
            </a:endParaRPr>
          </a:p>
          <a:p>
            <a:pPr marL="12700">
              <a:lnSpc>
                <a:spcPct val="100000"/>
              </a:lnSpc>
              <a:spcBef>
                <a:spcPts val="5"/>
              </a:spcBef>
            </a:pPr>
            <a:endParaRPr lang="en-US" sz="1100" spc="-10" dirty="0">
              <a:solidFill>
                <a:srgbClr val="1F457C"/>
              </a:solidFill>
              <a:latin typeface="Arial" panose="020B0604020202020204" pitchFamily="34" charset="0"/>
              <a:cs typeface="Arial" panose="020B0604020202020204" pitchFamily="34" charset="0"/>
            </a:endParaRPr>
          </a:p>
          <a:p>
            <a:pPr marL="12700">
              <a:lnSpc>
                <a:spcPct val="100000"/>
              </a:lnSpc>
              <a:spcBef>
                <a:spcPts val="5"/>
              </a:spcBef>
            </a:pPr>
            <a:endParaRPr lang="en-US" sz="1100" spc="-10" dirty="0">
              <a:solidFill>
                <a:srgbClr val="1F457C"/>
              </a:solidFill>
              <a:latin typeface="Arial" panose="020B0604020202020204" pitchFamily="34" charset="0"/>
              <a:cs typeface="Arial" panose="020B0604020202020204" pitchFamily="34" charset="0"/>
            </a:endParaRPr>
          </a:p>
          <a:p>
            <a:pPr marL="12700">
              <a:spcBef>
                <a:spcPts val="5"/>
              </a:spcBef>
            </a:pPr>
            <a:r>
              <a:rPr lang="en-US" sz="800" dirty="0">
                <a:latin typeface="Arial" panose="020B0604020202020204" pitchFamily="34" charset="0"/>
                <a:cs typeface="Arial" panose="020B0604020202020204" pitchFamily="34" charset="0"/>
              </a:rPr>
              <a:t>Map 5:</a:t>
            </a:r>
            <a:r>
              <a:rPr lang="en-US" sz="800" spc="50" dirty="0">
                <a:latin typeface="Arial" panose="020B0604020202020204" pitchFamily="34" charset="0"/>
                <a:cs typeface="Arial" panose="020B0604020202020204" pitchFamily="34" charset="0"/>
              </a:rPr>
              <a:t> </a:t>
            </a:r>
            <a:r>
              <a:rPr lang="en-US" sz="800" spc="-10" dirty="0">
                <a:latin typeface="Arial" panose="020B0604020202020204" pitchFamily="34" charset="0"/>
                <a:cs typeface="Arial" panose="020B0604020202020204" pitchFamily="34" charset="0"/>
              </a:rPr>
              <a:t>Pivot-</a:t>
            </a:r>
            <a:r>
              <a:rPr lang="en-US" sz="800" dirty="0">
                <a:latin typeface="Arial" panose="020B0604020202020204" pitchFamily="34" charset="0"/>
                <a:cs typeface="Arial" panose="020B0604020202020204" pitchFamily="34" charset="0"/>
              </a:rPr>
              <a:t>neutral</a:t>
            </a:r>
            <a:r>
              <a:rPr lang="en-US" sz="800" spc="-25" dirty="0">
                <a:latin typeface="Arial" panose="020B0604020202020204" pitchFamily="34" charset="0"/>
                <a:cs typeface="Arial" panose="020B0604020202020204" pitchFamily="34" charset="0"/>
              </a:rPr>
              <a:t> </a:t>
            </a:r>
            <a:r>
              <a:rPr lang="en-US" sz="800" dirty="0">
                <a:latin typeface="Arial" panose="020B0604020202020204" pitchFamily="34" charset="0"/>
                <a:cs typeface="Arial" panose="020B0604020202020204" pitchFamily="34" charset="0"/>
              </a:rPr>
              <a:t>and</a:t>
            </a:r>
            <a:r>
              <a:rPr lang="en-US" sz="800" spc="-30" dirty="0">
                <a:latin typeface="Arial" panose="020B0604020202020204" pitchFamily="34" charset="0"/>
                <a:cs typeface="Arial" panose="020B0604020202020204" pitchFamily="34" charset="0"/>
              </a:rPr>
              <a:t> </a:t>
            </a:r>
            <a:r>
              <a:rPr lang="en-US" sz="800" spc="-10" dirty="0">
                <a:latin typeface="Arial" panose="020B0604020202020204" pitchFamily="34" charset="0"/>
                <a:cs typeface="Arial" panose="020B0604020202020204" pitchFamily="34" charset="0"/>
              </a:rPr>
              <a:t>mixed</a:t>
            </a:r>
            <a:r>
              <a:rPr lang="en-US" sz="800" spc="-25" dirty="0">
                <a:latin typeface="Arial" panose="020B0604020202020204" pitchFamily="34" charset="0"/>
                <a:cs typeface="Arial" panose="020B0604020202020204" pitchFamily="34" charset="0"/>
              </a:rPr>
              <a:t> </a:t>
            </a:r>
            <a:r>
              <a:rPr lang="en-US" sz="800" spc="-10" dirty="0">
                <a:latin typeface="Arial" panose="020B0604020202020204" pitchFamily="34" charset="0"/>
                <a:cs typeface="Arial" panose="020B0604020202020204" pitchFamily="34" charset="0"/>
              </a:rPr>
              <a:t>applicative</a:t>
            </a:r>
            <a:r>
              <a:rPr lang="en-US" sz="800" spc="-30" dirty="0">
                <a:latin typeface="Arial" panose="020B0604020202020204" pitchFamily="34" charset="0"/>
                <a:cs typeface="Arial" panose="020B0604020202020204" pitchFamily="34" charset="0"/>
              </a:rPr>
              <a:t> </a:t>
            </a:r>
            <a:r>
              <a:rPr lang="en-US" sz="800" spc="-25" dirty="0">
                <a:latin typeface="Arial" panose="020B0604020202020204" pitchFamily="34" charset="0"/>
                <a:cs typeface="Arial" panose="020B0604020202020204" pitchFamily="34" charset="0"/>
              </a:rPr>
              <a:t>systems</a:t>
            </a:r>
            <a:r>
              <a:rPr lang="en-US" sz="800" spc="-30" dirty="0">
                <a:latin typeface="Arial" panose="020B0604020202020204" pitchFamily="34" charset="0"/>
                <a:cs typeface="Arial" panose="020B0604020202020204" pitchFamily="34" charset="0"/>
              </a:rPr>
              <a:t> </a:t>
            </a:r>
            <a:r>
              <a:rPr lang="en-US" sz="800" dirty="0">
                <a:latin typeface="Arial" panose="020B0604020202020204" pitchFamily="34" charset="0"/>
                <a:cs typeface="Arial" panose="020B0604020202020204" pitchFamily="34" charset="0"/>
              </a:rPr>
              <a:t>of</a:t>
            </a:r>
            <a:r>
              <a:rPr lang="en-US" sz="800" spc="-25" dirty="0">
                <a:latin typeface="Arial" panose="020B0604020202020204" pitchFamily="34" charset="0"/>
                <a:cs typeface="Arial" panose="020B0604020202020204" pitchFamily="34" charset="0"/>
              </a:rPr>
              <a:t> </a:t>
            </a:r>
            <a:r>
              <a:rPr lang="en-US" sz="800" spc="-10" dirty="0">
                <a:latin typeface="Arial" panose="020B0604020202020204" pitchFamily="34" charset="0"/>
                <a:cs typeface="Arial" panose="020B0604020202020204" pitchFamily="34" charset="0"/>
              </a:rPr>
              <a:t>Sulawesi</a:t>
            </a:r>
            <a:endParaRPr lang="en-US" sz="800" dirty="0">
              <a:latin typeface="Arial" panose="020B0604020202020204" pitchFamily="34" charset="0"/>
              <a:cs typeface="Arial" panose="020B0604020202020204" pitchFamily="34" charset="0"/>
            </a:endParaRPr>
          </a:p>
          <a:p>
            <a:pPr marL="12700">
              <a:lnSpc>
                <a:spcPct val="100000"/>
              </a:lnSpc>
              <a:spcBef>
                <a:spcPts val="5"/>
              </a:spcBef>
            </a:pPr>
            <a:endParaRPr lang="en-US" sz="1400" dirty="0">
              <a:latin typeface="Arial" panose="020B0604020202020204" pitchFamily="34" charset="0"/>
              <a:cs typeface="Arial" panose="020B0604020202020204" pitchFamily="34" charset="0"/>
            </a:endParaRPr>
          </a:p>
        </p:txBody>
      </p:sp>
    </p:spTree>
  </p:cSld>
  <p:clrMapOvr>
    <a:masterClrMapping/>
  </p:clrMapOvr>
  <p:transition>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4" name="object 4"/>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5" name="object 5"/>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latin typeface="Arial" panose="020B0604020202020204" pitchFamily="34" charset="0"/>
                <a:cs typeface="Arial" panose="020B0604020202020204" pitchFamily="34" charset="0"/>
              </a:endParaRPr>
            </a:p>
          </p:txBody>
        </p:sp>
      </p:grpSp>
      <p:sp>
        <p:nvSpPr>
          <p:cNvPr id="6" name="object 6"/>
          <p:cNvSpPr txBox="1"/>
          <p:nvPr/>
        </p:nvSpPr>
        <p:spPr>
          <a:xfrm>
            <a:off x="95300" y="25281"/>
            <a:ext cx="382905" cy="89127"/>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panose="020B0604020202020204" pitchFamily="34" charset="0"/>
                <a:cs typeface="Arial" panose="020B0604020202020204" pitchFamily="34" charset="0"/>
                <a:hlinkClick r:id="rId3" action="ppaction://hlinksldjump"/>
              </a:rPr>
              <a:t>Preliminaries</a:t>
            </a:r>
            <a:endParaRPr sz="500">
              <a:latin typeface="Arial" panose="020B0604020202020204" pitchFamily="34" charset="0"/>
              <a:cs typeface="Arial" panose="020B0604020202020204" pitchFamily="34" charset="0"/>
            </a:endParaRPr>
          </a:p>
        </p:txBody>
      </p:sp>
      <p:grpSp>
        <p:nvGrpSpPr>
          <p:cNvPr id="7" name="object 7"/>
          <p:cNvGrpSpPr/>
          <p:nvPr/>
        </p:nvGrpSpPr>
        <p:grpSpPr>
          <a:xfrm>
            <a:off x="1169682" y="127510"/>
            <a:ext cx="243204" cy="41275"/>
            <a:chOff x="1169682" y="127510"/>
            <a:chExt cx="243204" cy="41275"/>
          </a:xfrm>
        </p:grpSpPr>
        <p:sp>
          <p:nvSpPr>
            <p:cNvPr id="8" name="object 8"/>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9" name="object 9"/>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0" name="object 10"/>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1" name="object 11"/>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2" name="object 12"/>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latin typeface="Arial" panose="020B0604020202020204" pitchFamily="34" charset="0"/>
                <a:cs typeface="Arial" panose="020B0604020202020204" pitchFamily="34" charset="0"/>
              </a:endParaRPr>
            </a:p>
          </p:txBody>
        </p:sp>
      </p:grpSp>
      <p:sp>
        <p:nvSpPr>
          <p:cNvPr id="13" name="object 13"/>
          <p:cNvSpPr txBox="1"/>
          <p:nvPr/>
        </p:nvSpPr>
        <p:spPr>
          <a:xfrm>
            <a:off x="1146873" y="25281"/>
            <a:ext cx="357505" cy="89127"/>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panose="020B0604020202020204" pitchFamily="34" charset="0"/>
                <a:cs typeface="Arial" panose="020B0604020202020204" pitchFamily="34" charset="0"/>
                <a:hlinkClick r:id="rId4" action="ppaction://hlinksldjump"/>
              </a:rPr>
              <a:t>Distribution</a:t>
            </a:r>
            <a:endParaRPr sz="500">
              <a:latin typeface="Arial" panose="020B0604020202020204" pitchFamily="34" charset="0"/>
              <a:cs typeface="Arial" panose="020B0604020202020204" pitchFamily="34" charset="0"/>
            </a:endParaRPr>
          </a:p>
        </p:txBody>
      </p:sp>
      <p:grpSp>
        <p:nvGrpSpPr>
          <p:cNvPr id="14" name="object 14"/>
          <p:cNvGrpSpPr/>
          <p:nvPr/>
        </p:nvGrpSpPr>
        <p:grpSpPr>
          <a:xfrm>
            <a:off x="2196020" y="127510"/>
            <a:ext cx="243204" cy="41275"/>
            <a:chOff x="2196020" y="127510"/>
            <a:chExt cx="243204" cy="41275"/>
          </a:xfrm>
        </p:grpSpPr>
        <p:sp>
          <p:nvSpPr>
            <p:cNvPr id="15" name="object 15"/>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6" name="object 16"/>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7" name="object 17"/>
            <p:cNvSpPr/>
            <p:nvPr/>
          </p:nvSpPr>
          <p:spPr>
            <a:xfrm>
              <a:off x="2299360" y="130050"/>
              <a:ext cx="36195" cy="36195"/>
            </a:xfrm>
            <a:custGeom>
              <a:avLst/>
              <a:gdLst/>
              <a:ahLst/>
              <a:cxnLst/>
              <a:rect l="l" t="t" r="r" b="b"/>
              <a:pathLst>
                <a:path w="36194"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latin typeface="Arial" panose="020B0604020202020204" pitchFamily="34" charset="0"/>
                <a:cs typeface="Arial" panose="020B0604020202020204" pitchFamily="34" charset="0"/>
              </a:endParaRPr>
            </a:p>
          </p:txBody>
        </p:sp>
        <p:sp>
          <p:nvSpPr>
            <p:cNvPr id="18" name="object 18"/>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9" name="object 19"/>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20" name="object 20"/>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latin typeface="Arial" panose="020B0604020202020204" pitchFamily="34" charset="0"/>
                <a:cs typeface="Arial" panose="020B0604020202020204" pitchFamily="34" charset="0"/>
              </a:endParaRPr>
            </a:p>
          </p:txBody>
        </p:sp>
      </p:grpSp>
      <p:sp>
        <p:nvSpPr>
          <p:cNvPr id="21" name="object 21"/>
          <p:cNvSpPr txBox="1"/>
          <p:nvPr/>
        </p:nvSpPr>
        <p:spPr>
          <a:xfrm>
            <a:off x="2173198" y="25281"/>
            <a:ext cx="546100" cy="89127"/>
          </a:xfrm>
          <a:prstGeom prst="rect">
            <a:avLst/>
          </a:prstGeom>
        </p:spPr>
        <p:txBody>
          <a:bodyPr vert="horz" wrap="square" lIns="0" tIns="12065" rIns="0" bIns="0" rtlCol="0">
            <a:spAutoFit/>
          </a:bodyPr>
          <a:lstStyle/>
          <a:p>
            <a:pPr marL="12700">
              <a:lnSpc>
                <a:spcPct val="100000"/>
              </a:lnSpc>
              <a:spcBef>
                <a:spcPts val="95"/>
              </a:spcBef>
            </a:pPr>
            <a:r>
              <a:rPr sz="500" spc="-10" dirty="0">
                <a:latin typeface="Arial" panose="020B0604020202020204" pitchFamily="34" charset="0"/>
                <a:cs typeface="Arial" panose="020B0604020202020204" pitchFamily="34" charset="0"/>
                <a:hlinkClick r:id="rId5" action="ppaction://hlinksldjump"/>
              </a:rPr>
              <a:t>Forms</a:t>
            </a:r>
            <a:r>
              <a:rPr sz="500" spc="25" dirty="0">
                <a:latin typeface="Arial" panose="020B0604020202020204" pitchFamily="34" charset="0"/>
                <a:cs typeface="Arial" panose="020B0604020202020204" pitchFamily="34" charset="0"/>
                <a:hlinkClick r:id="rId5" action="ppaction://hlinksldjump"/>
              </a:rPr>
              <a:t> </a:t>
            </a:r>
            <a:r>
              <a:rPr sz="500" spc="60" dirty="0">
                <a:latin typeface="Arial" panose="020B0604020202020204" pitchFamily="34" charset="0"/>
                <a:cs typeface="Arial" panose="020B0604020202020204" pitchFamily="34" charset="0"/>
                <a:hlinkClick r:id="rId5" action="ppaction://hlinksldjump"/>
              </a:rPr>
              <a:t>&amp;</a:t>
            </a:r>
            <a:r>
              <a:rPr sz="500" spc="30" dirty="0">
                <a:latin typeface="Arial" panose="020B0604020202020204" pitchFamily="34" charset="0"/>
                <a:cs typeface="Arial" panose="020B0604020202020204" pitchFamily="34" charset="0"/>
                <a:hlinkClick r:id="rId5" action="ppaction://hlinksldjump"/>
              </a:rPr>
              <a:t> </a:t>
            </a:r>
            <a:r>
              <a:rPr sz="500" spc="-10" dirty="0">
                <a:latin typeface="Arial" panose="020B0604020202020204" pitchFamily="34" charset="0"/>
                <a:cs typeface="Arial" panose="020B0604020202020204" pitchFamily="34" charset="0"/>
                <a:hlinkClick r:id="rId5" action="ppaction://hlinksldjump"/>
              </a:rPr>
              <a:t>functions</a:t>
            </a:r>
            <a:endParaRPr sz="500">
              <a:latin typeface="Arial" panose="020B0604020202020204" pitchFamily="34" charset="0"/>
              <a:cs typeface="Arial" panose="020B0604020202020204" pitchFamily="34" charset="0"/>
            </a:endParaRPr>
          </a:p>
        </p:txBody>
      </p:sp>
      <p:grpSp>
        <p:nvGrpSpPr>
          <p:cNvPr id="22" name="object 22"/>
          <p:cNvGrpSpPr/>
          <p:nvPr/>
        </p:nvGrpSpPr>
        <p:grpSpPr>
          <a:xfrm>
            <a:off x="3411118" y="127510"/>
            <a:ext cx="92075" cy="41275"/>
            <a:chOff x="3411118" y="127510"/>
            <a:chExt cx="92075" cy="41275"/>
          </a:xfrm>
        </p:grpSpPr>
        <p:sp>
          <p:nvSpPr>
            <p:cNvPr id="23" name="object 23"/>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24" name="object 24"/>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latin typeface="Arial" panose="020B0604020202020204" pitchFamily="34" charset="0"/>
                <a:cs typeface="Arial" panose="020B0604020202020204" pitchFamily="34" charset="0"/>
              </a:endParaRPr>
            </a:p>
          </p:txBody>
        </p:sp>
      </p:grpSp>
      <p:sp>
        <p:nvSpPr>
          <p:cNvPr id="25" name="object 25"/>
          <p:cNvSpPr txBox="1"/>
          <p:nvPr/>
        </p:nvSpPr>
        <p:spPr>
          <a:xfrm>
            <a:off x="3388309" y="25281"/>
            <a:ext cx="269240" cy="89127"/>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panose="020B0604020202020204" pitchFamily="34" charset="0"/>
                <a:cs typeface="Arial" panose="020B0604020202020204" pitchFamily="34" charset="0"/>
                <a:hlinkClick r:id="rId6" action="ppaction://hlinksldjump"/>
              </a:rPr>
              <a:t>Wrap-</a:t>
            </a:r>
            <a:r>
              <a:rPr sz="500" spc="-25" dirty="0">
                <a:solidFill>
                  <a:srgbClr val="595959"/>
                </a:solidFill>
                <a:latin typeface="Arial" panose="020B0604020202020204" pitchFamily="34" charset="0"/>
                <a:cs typeface="Arial" panose="020B0604020202020204" pitchFamily="34" charset="0"/>
                <a:hlinkClick r:id="rId6" action="ppaction://hlinksldjump"/>
              </a:rPr>
              <a:t>up</a:t>
            </a:r>
            <a:endParaRPr sz="500">
              <a:latin typeface="Arial" panose="020B0604020202020204" pitchFamily="34" charset="0"/>
              <a:cs typeface="Arial" panose="020B0604020202020204" pitchFamily="34" charset="0"/>
            </a:endParaRPr>
          </a:p>
        </p:txBody>
      </p:sp>
      <p:sp>
        <p:nvSpPr>
          <p:cNvPr id="26" name="object 26"/>
          <p:cNvSpPr txBox="1"/>
          <p:nvPr/>
        </p:nvSpPr>
        <p:spPr>
          <a:xfrm>
            <a:off x="4326445" y="25281"/>
            <a:ext cx="322580" cy="89127"/>
          </a:xfrm>
          <a:prstGeom prst="rect">
            <a:avLst/>
          </a:prstGeom>
        </p:spPr>
        <p:txBody>
          <a:bodyPr vert="horz" wrap="square" lIns="0" tIns="12065" rIns="0" bIns="0" rtlCol="0">
            <a:spAutoFit/>
          </a:bodyPr>
          <a:lstStyle/>
          <a:p>
            <a:pPr marL="12700">
              <a:lnSpc>
                <a:spcPct val="100000"/>
              </a:lnSpc>
              <a:spcBef>
                <a:spcPts val="95"/>
              </a:spcBef>
            </a:pPr>
            <a:r>
              <a:rPr sz="500" spc="-20" dirty="0">
                <a:solidFill>
                  <a:srgbClr val="595959"/>
                </a:solidFill>
                <a:latin typeface="Arial" panose="020B0604020202020204" pitchFamily="34" charset="0"/>
                <a:cs typeface="Arial" panose="020B0604020202020204" pitchFamily="34" charset="0"/>
                <a:hlinkClick r:id="rId7" action="ppaction://hlinksldjump"/>
              </a:rPr>
              <a:t>References</a:t>
            </a:r>
            <a:endParaRPr sz="500">
              <a:latin typeface="Arial" panose="020B0604020202020204" pitchFamily="34" charset="0"/>
              <a:cs typeface="Arial" panose="020B0604020202020204" pitchFamily="34" charset="0"/>
            </a:endParaRPr>
          </a:p>
        </p:txBody>
      </p:sp>
      <p:grpSp>
        <p:nvGrpSpPr>
          <p:cNvPr id="27" name="object 27"/>
          <p:cNvGrpSpPr/>
          <p:nvPr/>
        </p:nvGrpSpPr>
        <p:grpSpPr>
          <a:xfrm>
            <a:off x="5340803" y="127519"/>
            <a:ext cx="243204" cy="41275"/>
            <a:chOff x="5340803" y="127519"/>
            <a:chExt cx="243204" cy="41275"/>
          </a:xfrm>
        </p:grpSpPr>
        <p:sp>
          <p:nvSpPr>
            <p:cNvPr id="28" name="object 28"/>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29" name="object 29"/>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30" name="object 30"/>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31" name="object 31"/>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32" name="object 32"/>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latin typeface="Arial" panose="020B0604020202020204" pitchFamily="34" charset="0"/>
                <a:cs typeface="Arial" panose="020B0604020202020204" pitchFamily="34" charset="0"/>
              </a:endParaRPr>
            </a:p>
          </p:txBody>
        </p:sp>
      </p:grpSp>
      <p:sp>
        <p:nvSpPr>
          <p:cNvPr id="33" name="object 33"/>
          <p:cNvSpPr txBox="1"/>
          <p:nvPr/>
        </p:nvSpPr>
        <p:spPr>
          <a:xfrm>
            <a:off x="5317985" y="25281"/>
            <a:ext cx="346710" cy="89127"/>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panose="020B0604020202020204" pitchFamily="34" charset="0"/>
                <a:cs typeface="Arial" panose="020B0604020202020204" pitchFamily="34" charset="0"/>
                <a:hlinkClick r:id="rId8" action="ppaction://hlinksldjump"/>
              </a:rPr>
              <a:t>Extra</a:t>
            </a:r>
            <a:r>
              <a:rPr sz="500" spc="55" dirty="0">
                <a:solidFill>
                  <a:srgbClr val="595959"/>
                </a:solidFill>
                <a:latin typeface="Arial" panose="020B0604020202020204" pitchFamily="34" charset="0"/>
                <a:cs typeface="Arial" panose="020B0604020202020204" pitchFamily="34" charset="0"/>
                <a:hlinkClick r:id="rId8" action="ppaction://hlinksldjump"/>
              </a:rPr>
              <a:t> </a:t>
            </a:r>
            <a:r>
              <a:rPr sz="500" spc="-10" dirty="0">
                <a:solidFill>
                  <a:srgbClr val="595959"/>
                </a:solidFill>
                <a:latin typeface="Arial" panose="020B0604020202020204" pitchFamily="34" charset="0"/>
                <a:cs typeface="Arial" panose="020B0604020202020204" pitchFamily="34" charset="0"/>
                <a:hlinkClick r:id="rId8" action="ppaction://hlinksldjump"/>
              </a:rPr>
              <a:t>slides</a:t>
            </a:r>
            <a:endParaRPr sz="500">
              <a:latin typeface="Arial" panose="020B0604020202020204" pitchFamily="34" charset="0"/>
              <a:cs typeface="Arial" panose="020B0604020202020204" pitchFamily="34" charset="0"/>
            </a:endParaRPr>
          </a:p>
        </p:txBody>
      </p:sp>
      <p:sp>
        <p:nvSpPr>
          <p:cNvPr id="36" name="object 36"/>
          <p:cNvSpPr txBox="1">
            <a:spLocks noGrp="1"/>
          </p:cNvSpPr>
          <p:nvPr>
            <p:ph type="sldNum" sz="quarter" idx="7"/>
          </p:nvPr>
        </p:nvSpPr>
        <p:spPr>
          <a:xfrm>
            <a:off x="5469585" y="3113831"/>
            <a:ext cx="240029" cy="99386"/>
          </a:xfrm>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latin typeface="Arial" panose="020B0604020202020204" pitchFamily="34" charset="0"/>
                <a:cs typeface="Arial" panose="020B0604020202020204" pitchFamily="34" charset="0"/>
              </a:rPr>
              <a:t>15</a:t>
            </a:fld>
            <a:r>
              <a:rPr spc="-55" dirty="0">
                <a:latin typeface="Arial" panose="020B0604020202020204" pitchFamily="34" charset="0"/>
                <a:cs typeface="Arial" panose="020B0604020202020204" pitchFamily="34" charset="0"/>
              </a:rPr>
              <a:t> </a:t>
            </a:r>
            <a:r>
              <a:rPr spc="125" dirty="0">
                <a:latin typeface="Arial" panose="020B0604020202020204" pitchFamily="34" charset="0"/>
                <a:cs typeface="Arial" panose="020B0604020202020204" pitchFamily="34" charset="0"/>
              </a:rPr>
              <a:t>/</a:t>
            </a:r>
            <a:r>
              <a:rPr spc="-50" dirty="0">
                <a:latin typeface="Arial" panose="020B0604020202020204" pitchFamily="34" charset="0"/>
                <a:cs typeface="Arial" panose="020B0604020202020204" pitchFamily="34" charset="0"/>
              </a:rPr>
              <a:t> </a:t>
            </a:r>
            <a:r>
              <a:rPr spc="-25" dirty="0">
                <a:latin typeface="Arial" panose="020B0604020202020204" pitchFamily="34" charset="0"/>
                <a:cs typeface="Arial" panose="020B0604020202020204" pitchFamily="34" charset="0"/>
              </a:rPr>
              <a:t>27</a:t>
            </a:r>
          </a:p>
        </p:txBody>
      </p:sp>
      <p:sp>
        <p:nvSpPr>
          <p:cNvPr id="34" name="object 34"/>
          <p:cNvSpPr txBox="1"/>
          <p:nvPr/>
        </p:nvSpPr>
        <p:spPr>
          <a:xfrm>
            <a:off x="95300" y="251305"/>
            <a:ext cx="958800" cy="232756"/>
          </a:xfrm>
          <a:prstGeom prst="rect">
            <a:avLst/>
          </a:prstGeom>
        </p:spPr>
        <p:txBody>
          <a:bodyPr vert="horz" wrap="square" lIns="0" tIns="17145" rIns="0" bIns="0" rtlCol="0">
            <a:spAutoFit/>
          </a:bodyPr>
          <a:lstStyle/>
          <a:p>
            <a:pPr marL="12700">
              <a:lnSpc>
                <a:spcPct val="100000"/>
              </a:lnSpc>
              <a:spcBef>
                <a:spcPts val="135"/>
              </a:spcBef>
            </a:pPr>
            <a:r>
              <a:rPr sz="1400" spc="-30" dirty="0">
                <a:solidFill>
                  <a:srgbClr val="1F457C"/>
                </a:solidFill>
                <a:latin typeface="Arial" panose="020B0604020202020204" pitchFamily="34" charset="0"/>
                <a:cs typeface="Arial" panose="020B0604020202020204" pitchFamily="34" charset="0"/>
              </a:rPr>
              <a:t>Findings</a:t>
            </a:r>
            <a:endParaRPr sz="1400" dirty="0">
              <a:latin typeface="Arial" panose="020B0604020202020204" pitchFamily="34" charset="0"/>
              <a:cs typeface="Arial" panose="020B0604020202020204" pitchFamily="34" charset="0"/>
            </a:endParaRPr>
          </a:p>
        </p:txBody>
      </p:sp>
      <p:sp>
        <p:nvSpPr>
          <p:cNvPr id="35" name="object 35"/>
          <p:cNvSpPr txBox="1"/>
          <p:nvPr/>
        </p:nvSpPr>
        <p:spPr>
          <a:xfrm>
            <a:off x="286753" y="849685"/>
            <a:ext cx="5151755" cy="2098460"/>
          </a:xfrm>
          <a:prstGeom prst="rect">
            <a:avLst/>
          </a:prstGeom>
        </p:spPr>
        <p:txBody>
          <a:bodyPr vert="horz" wrap="square" lIns="0" tIns="27305" rIns="0" bIns="0" rtlCol="0">
            <a:spAutoFit/>
          </a:bodyPr>
          <a:lstStyle/>
          <a:p>
            <a:pPr marL="323215" marR="173355" indent="-285750">
              <a:lnSpc>
                <a:spcPts val="1100"/>
              </a:lnSpc>
              <a:spcBef>
                <a:spcPts val="215"/>
              </a:spcBef>
              <a:buFont typeface="Wingdings" panose="05000000000000000000" pitchFamily="2" charset="2"/>
              <a:buChar char="Ø"/>
            </a:pPr>
            <a:r>
              <a:rPr sz="1050" spc="-25" dirty="0">
                <a:latin typeface="Arial" panose="020B0604020202020204" pitchFamily="34" charset="0"/>
                <a:cs typeface="Arial" panose="020B0604020202020204" pitchFamily="34" charset="0"/>
              </a:rPr>
              <a:t>Predominant</a:t>
            </a:r>
            <a:r>
              <a:rPr sz="1050" spc="-35" dirty="0">
                <a:latin typeface="Arial" panose="020B0604020202020204" pitchFamily="34" charset="0"/>
                <a:cs typeface="Arial" panose="020B0604020202020204" pitchFamily="34" charset="0"/>
              </a:rPr>
              <a:t> </a:t>
            </a:r>
            <a:r>
              <a:rPr sz="1050" spc="-25" dirty="0">
                <a:latin typeface="Arial" panose="020B0604020202020204" pitchFamily="34" charset="0"/>
                <a:cs typeface="Arial" panose="020B0604020202020204" pitchFamily="34" charset="0"/>
              </a:rPr>
              <a:t>pattern:</a:t>
            </a:r>
            <a:r>
              <a:rPr sz="1050" spc="55" dirty="0">
                <a:latin typeface="Arial" panose="020B0604020202020204" pitchFamily="34" charset="0"/>
                <a:cs typeface="Arial" panose="020B0604020202020204" pitchFamily="34" charset="0"/>
              </a:rPr>
              <a:t> </a:t>
            </a:r>
            <a:r>
              <a:rPr sz="1050" spc="-45" dirty="0">
                <a:latin typeface="Arial" panose="020B0604020202020204" pitchFamily="34" charset="0"/>
                <a:cs typeface="Arial" panose="020B0604020202020204" pitchFamily="34" charset="0"/>
              </a:rPr>
              <a:t>one</a:t>
            </a:r>
            <a:r>
              <a:rPr sz="1050" spc="-35" dirty="0">
                <a:latin typeface="Arial" panose="020B0604020202020204" pitchFamily="34" charset="0"/>
                <a:cs typeface="Arial" panose="020B0604020202020204" pitchFamily="34" charset="0"/>
              </a:rPr>
              <a:t> </a:t>
            </a:r>
            <a:r>
              <a:rPr sz="1050" spc="-25" dirty="0">
                <a:latin typeface="Arial" panose="020B0604020202020204" pitchFamily="34" charset="0"/>
                <a:cs typeface="Arial" panose="020B0604020202020204" pitchFamily="34" charset="0"/>
              </a:rPr>
              <a:t>form</a:t>
            </a:r>
            <a:r>
              <a:rPr sz="1050" spc="-35" dirty="0">
                <a:latin typeface="Arial" panose="020B0604020202020204" pitchFamily="34" charset="0"/>
                <a:cs typeface="Arial" panose="020B0604020202020204" pitchFamily="34" charset="0"/>
              </a:rPr>
              <a:t> </a:t>
            </a:r>
            <a:r>
              <a:rPr sz="1050" dirty="0">
                <a:latin typeface="Arial" panose="020B0604020202020204" pitchFamily="34" charset="0"/>
                <a:cs typeface="Arial" panose="020B0604020202020204" pitchFamily="34" charset="0"/>
              </a:rPr>
              <a:t>of</a:t>
            </a:r>
            <a:r>
              <a:rPr sz="1050" spc="-35" dirty="0">
                <a:latin typeface="Arial" panose="020B0604020202020204" pitchFamily="34" charset="0"/>
                <a:cs typeface="Arial" panose="020B0604020202020204" pitchFamily="34" charset="0"/>
              </a:rPr>
              <a:t> </a:t>
            </a:r>
            <a:r>
              <a:rPr sz="1050" spc="75" dirty="0">
                <a:latin typeface="Arial" panose="020B0604020202020204" pitchFamily="34" charset="0"/>
                <a:cs typeface="Arial" panose="020B0604020202020204" pitchFamily="34" charset="0"/>
              </a:rPr>
              <a:t>AM</a:t>
            </a:r>
            <a:r>
              <a:rPr sz="1050" spc="-35" dirty="0">
                <a:latin typeface="Arial" panose="020B0604020202020204" pitchFamily="34" charset="0"/>
                <a:cs typeface="Arial" panose="020B0604020202020204" pitchFamily="34" charset="0"/>
              </a:rPr>
              <a:t> </a:t>
            </a:r>
            <a:r>
              <a:rPr sz="1050" spc="-10" dirty="0">
                <a:latin typeface="Arial" panose="020B0604020202020204" pitchFamily="34" charset="0"/>
                <a:cs typeface="Arial" panose="020B0604020202020204" pitchFamily="34" charset="0"/>
              </a:rPr>
              <a:t>for</a:t>
            </a:r>
            <a:r>
              <a:rPr sz="1050" spc="-35" dirty="0">
                <a:latin typeface="Arial" panose="020B0604020202020204" pitchFamily="34" charset="0"/>
                <a:cs typeface="Arial" panose="020B0604020202020204" pitchFamily="34" charset="0"/>
              </a:rPr>
              <a:t> </a:t>
            </a:r>
            <a:r>
              <a:rPr sz="1050" spc="-10" dirty="0">
                <a:latin typeface="Arial" panose="020B0604020202020204" pitchFamily="34" charset="0"/>
                <a:cs typeface="Arial" panose="020B0604020202020204" pitchFamily="34" charset="0"/>
              </a:rPr>
              <a:t>locative</a:t>
            </a:r>
            <a:r>
              <a:rPr sz="1050" spc="-35" dirty="0">
                <a:latin typeface="Arial" panose="020B0604020202020204" pitchFamily="34" charset="0"/>
                <a:cs typeface="Arial" panose="020B0604020202020204" pitchFamily="34" charset="0"/>
              </a:rPr>
              <a:t> </a:t>
            </a:r>
            <a:r>
              <a:rPr sz="1050" spc="-20" dirty="0">
                <a:latin typeface="Arial" panose="020B0604020202020204" pitchFamily="34" charset="0"/>
                <a:cs typeface="Arial" panose="020B0604020202020204" pitchFamily="34" charset="0"/>
              </a:rPr>
              <a:t>and</a:t>
            </a:r>
            <a:r>
              <a:rPr sz="1050" spc="-35" dirty="0">
                <a:latin typeface="Arial" panose="020B0604020202020204" pitchFamily="34" charset="0"/>
                <a:cs typeface="Arial" panose="020B0604020202020204" pitchFamily="34" charset="0"/>
              </a:rPr>
              <a:t> </a:t>
            </a:r>
            <a:r>
              <a:rPr sz="1050" spc="-20" dirty="0">
                <a:latin typeface="Arial" panose="020B0604020202020204" pitchFamily="34" charset="0"/>
                <a:cs typeface="Arial" panose="020B0604020202020204" pitchFamily="34" charset="0"/>
              </a:rPr>
              <a:t>goal</a:t>
            </a:r>
            <a:r>
              <a:rPr sz="1050" spc="-40" dirty="0">
                <a:latin typeface="Arial" panose="020B0604020202020204" pitchFamily="34" charset="0"/>
                <a:cs typeface="Arial" panose="020B0604020202020204" pitchFamily="34" charset="0"/>
              </a:rPr>
              <a:t> </a:t>
            </a:r>
            <a:r>
              <a:rPr sz="1050" dirty="0">
                <a:latin typeface="Arial" panose="020B0604020202020204" pitchFamily="34" charset="0"/>
                <a:cs typeface="Arial" panose="020B0604020202020204" pitchFamily="34" charset="0"/>
              </a:rPr>
              <a:t>ACs,</a:t>
            </a:r>
            <a:r>
              <a:rPr sz="1050" spc="-35" dirty="0">
                <a:latin typeface="Arial" panose="020B0604020202020204" pitchFamily="34" charset="0"/>
                <a:cs typeface="Arial" panose="020B0604020202020204" pitchFamily="34" charset="0"/>
              </a:rPr>
              <a:t> </a:t>
            </a:r>
            <a:r>
              <a:rPr sz="1050" spc="-20" dirty="0">
                <a:latin typeface="Arial" panose="020B0604020202020204" pitchFamily="34" charset="0"/>
                <a:cs typeface="Arial" panose="020B0604020202020204" pitchFamily="34" charset="0"/>
              </a:rPr>
              <a:t>and</a:t>
            </a:r>
            <a:r>
              <a:rPr sz="1050" spc="-35" dirty="0">
                <a:latin typeface="Arial" panose="020B0604020202020204" pitchFamily="34" charset="0"/>
                <a:cs typeface="Arial" panose="020B0604020202020204" pitchFamily="34" charset="0"/>
              </a:rPr>
              <a:t> </a:t>
            </a:r>
            <a:r>
              <a:rPr sz="1050" spc="-45" dirty="0">
                <a:latin typeface="Arial" panose="020B0604020202020204" pitchFamily="34" charset="0"/>
                <a:cs typeface="Arial" panose="020B0604020202020204" pitchFamily="34" charset="0"/>
              </a:rPr>
              <a:t>one</a:t>
            </a:r>
            <a:r>
              <a:rPr sz="1050" spc="-35" dirty="0">
                <a:latin typeface="Arial" panose="020B0604020202020204" pitchFamily="34" charset="0"/>
                <a:cs typeface="Arial" panose="020B0604020202020204" pitchFamily="34" charset="0"/>
              </a:rPr>
              <a:t> </a:t>
            </a:r>
            <a:r>
              <a:rPr sz="1050" spc="-10" dirty="0">
                <a:latin typeface="Arial" panose="020B0604020202020204" pitchFamily="34" charset="0"/>
                <a:cs typeface="Arial" panose="020B0604020202020204" pitchFamily="34" charset="0"/>
              </a:rPr>
              <a:t>for</a:t>
            </a:r>
            <a:r>
              <a:rPr sz="1050" spc="-35" dirty="0">
                <a:latin typeface="Arial" panose="020B0604020202020204" pitchFamily="34" charset="0"/>
                <a:cs typeface="Arial" panose="020B0604020202020204" pitchFamily="34" charset="0"/>
              </a:rPr>
              <a:t> </a:t>
            </a:r>
            <a:r>
              <a:rPr sz="1050" spc="-25" dirty="0">
                <a:latin typeface="Arial" panose="020B0604020202020204" pitchFamily="34" charset="0"/>
                <a:cs typeface="Arial" panose="020B0604020202020204" pitchFamily="34" charset="0"/>
              </a:rPr>
              <a:t>benefactive, </a:t>
            </a:r>
            <a:r>
              <a:rPr sz="1050" spc="-30" dirty="0">
                <a:latin typeface="Arial" panose="020B0604020202020204" pitchFamily="34" charset="0"/>
                <a:cs typeface="Arial" panose="020B0604020202020204" pitchFamily="34" charset="0"/>
              </a:rPr>
              <a:t>instrumental,</a:t>
            </a:r>
            <a:r>
              <a:rPr sz="1050" spc="-10" dirty="0">
                <a:latin typeface="Arial" panose="020B0604020202020204" pitchFamily="34" charset="0"/>
                <a:cs typeface="Arial" panose="020B0604020202020204" pitchFamily="34" charset="0"/>
              </a:rPr>
              <a:t> </a:t>
            </a:r>
            <a:r>
              <a:rPr sz="1050" spc="-20" dirty="0">
                <a:latin typeface="Arial" panose="020B0604020202020204" pitchFamily="34" charset="0"/>
                <a:cs typeface="Arial" panose="020B0604020202020204" pitchFamily="34" charset="0"/>
              </a:rPr>
              <a:t>and</a:t>
            </a:r>
            <a:r>
              <a:rPr sz="1050" spc="-10" dirty="0">
                <a:latin typeface="Arial" panose="020B0604020202020204" pitchFamily="34" charset="0"/>
                <a:cs typeface="Arial" panose="020B0604020202020204" pitchFamily="34" charset="0"/>
              </a:rPr>
              <a:t> </a:t>
            </a:r>
            <a:r>
              <a:rPr sz="1050" spc="-55" dirty="0">
                <a:latin typeface="Arial" panose="020B0604020202020204" pitchFamily="34" charset="0"/>
                <a:cs typeface="Arial" panose="020B0604020202020204" pitchFamily="34" charset="0"/>
              </a:rPr>
              <a:t>theme-</a:t>
            </a:r>
            <a:r>
              <a:rPr sz="1050" spc="-35" dirty="0">
                <a:latin typeface="Arial" panose="020B0604020202020204" pitchFamily="34" charset="0"/>
                <a:cs typeface="Arial" panose="020B0604020202020204" pitchFamily="34" charset="0"/>
              </a:rPr>
              <a:t>selecting</a:t>
            </a:r>
            <a:r>
              <a:rPr sz="1050" spc="-10" dirty="0">
                <a:latin typeface="Arial" panose="020B0604020202020204" pitchFamily="34" charset="0"/>
                <a:cs typeface="Arial" panose="020B0604020202020204" pitchFamily="34" charset="0"/>
              </a:rPr>
              <a:t> </a:t>
            </a:r>
            <a:r>
              <a:rPr sz="1050" spc="-20" dirty="0">
                <a:latin typeface="Arial" panose="020B0604020202020204" pitchFamily="34" charset="0"/>
                <a:cs typeface="Arial" panose="020B0604020202020204" pitchFamily="34" charset="0"/>
              </a:rPr>
              <a:t>ACs.</a:t>
            </a:r>
            <a:endParaRPr sz="1050" dirty="0">
              <a:latin typeface="Arial" panose="020B0604020202020204" pitchFamily="34" charset="0"/>
              <a:cs typeface="Arial" panose="020B0604020202020204" pitchFamily="34" charset="0"/>
            </a:endParaRPr>
          </a:p>
          <a:p>
            <a:pPr marL="586105" indent="-285750">
              <a:lnSpc>
                <a:spcPct val="100000"/>
              </a:lnSpc>
              <a:spcBef>
                <a:spcPts val="170"/>
              </a:spcBef>
              <a:buFont typeface="Arial" panose="020B0604020202020204" pitchFamily="34" charset="0"/>
              <a:buChar char="•"/>
            </a:pPr>
            <a:r>
              <a:rPr sz="1000" spc="-10" dirty="0">
                <a:latin typeface="Arial" panose="020B0604020202020204" pitchFamily="34" charset="0"/>
                <a:cs typeface="Arial" panose="020B0604020202020204" pitchFamily="34" charset="0"/>
              </a:rPr>
              <a:t>Typologically </a:t>
            </a:r>
            <a:r>
              <a:rPr sz="1000" spc="-20" dirty="0">
                <a:latin typeface="Arial" panose="020B0604020202020204" pitchFamily="34" charset="0"/>
                <a:cs typeface="Arial" panose="020B0604020202020204" pitchFamily="34" charset="0"/>
              </a:rPr>
              <a:t>unusual,</a:t>
            </a:r>
            <a:r>
              <a:rPr sz="1000" spc="-15" dirty="0">
                <a:latin typeface="Arial" panose="020B0604020202020204" pitchFamily="34" charset="0"/>
                <a:cs typeface="Arial" panose="020B0604020202020204" pitchFamily="34" charset="0"/>
              </a:rPr>
              <a:t> </a:t>
            </a:r>
            <a:r>
              <a:rPr sz="1000" spc="-10" dirty="0">
                <a:latin typeface="Arial" panose="020B0604020202020204" pitchFamily="34" charset="0"/>
                <a:cs typeface="Arial" panose="020B0604020202020204" pitchFamily="34" charset="0"/>
              </a:rPr>
              <a:t>trend </a:t>
            </a:r>
            <a:r>
              <a:rPr sz="1000" dirty="0">
                <a:latin typeface="Arial" panose="020B0604020202020204" pitchFamily="34" charset="0"/>
                <a:cs typeface="Arial" panose="020B0604020202020204" pitchFamily="34" charset="0"/>
              </a:rPr>
              <a:t>is</a:t>
            </a:r>
            <a:r>
              <a:rPr sz="1000" spc="-15"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for</a:t>
            </a:r>
            <a:r>
              <a:rPr sz="1000" spc="-10" dirty="0">
                <a:latin typeface="Arial" panose="020B0604020202020204" pitchFamily="34" charset="0"/>
                <a:cs typeface="Arial" panose="020B0604020202020204" pitchFamily="34" charset="0"/>
              </a:rPr>
              <a:t> locatives</a:t>
            </a:r>
            <a:r>
              <a:rPr sz="1000" spc="-15" dirty="0">
                <a:latin typeface="Arial" panose="020B0604020202020204" pitchFamily="34" charset="0"/>
                <a:cs typeface="Arial" panose="020B0604020202020204" pitchFamily="34" charset="0"/>
              </a:rPr>
              <a:t> </a:t>
            </a:r>
            <a:r>
              <a:rPr sz="1000" spc="85" dirty="0">
                <a:latin typeface="Arial" panose="020B0604020202020204" pitchFamily="34" charset="0"/>
                <a:cs typeface="Arial" panose="020B0604020202020204" pitchFamily="34" charset="0"/>
              </a:rPr>
              <a:t>&amp;</a:t>
            </a:r>
            <a:r>
              <a:rPr sz="1000" spc="-10" dirty="0">
                <a:latin typeface="Arial" panose="020B0604020202020204" pitchFamily="34" charset="0"/>
                <a:cs typeface="Arial" panose="020B0604020202020204" pitchFamily="34" charset="0"/>
              </a:rPr>
              <a:t> instrumentals</a:t>
            </a:r>
            <a:r>
              <a:rPr sz="1000" spc="-15"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to</a:t>
            </a:r>
            <a:r>
              <a:rPr sz="1000" spc="-10" dirty="0">
                <a:latin typeface="Arial" panose="020B0604020202020204" pitchFamily="34" charset="0"/>
                <a:cs typeface="Arial" panose="020B0604020202020204" pitchFamily="34" charset="0"/>
              </a:rPr>
              <a:t> </a:t>
            </a:r>
            <a:r>
              <a:rPr sz="1000" spc="-40" dirty="0">
                <a:latin typeface="Arial" panose="020B0604020202020204" pitchFamily="34" charset="0"/>
                <a:cs typeface="Arial" panose="020B0604020202020204" pitchFamily="34" charset="0"/>
              </a:rPr>
              <a:t>share</a:t>
            </a:r>
            <a:r>
              <a:rPr sz="1000" spc="-15" dirty="0">
                <a:latin typeface="Arial" panose="020B0604020202020204" pitchFamily="34" charset="0"/>
                <a:cs typeface="Arial" panose="020B0604020202020204" pitchFamily="34" charset="0"/>
              </a:rPr>
              <a:t> </a:t>
            </a:r>
            <a:r>
              <a:rPr sz="1000" spc="-10" dirty="0">
                <a:latin typeface="Arial" panose="020B0604020202020204" pitchFamily="34" charset="0"/>
                <a:cs typeface="Arial" panose="020B0604020202020204" pitchFamily="34" charset="0"/>
              </a:rPr>
              <a:t>form</a:t>
            </a:r>
            <a:r>
              <a:rPr lang="en-US" sz="1000" spc="-10" dirty="0">
                <a:latin typeface="Arial" panose="020B0604020202020204" pitchFamily="34" charset="0"/>
                <a:cs typeface="Arial" panose="020B0604020202020204" pitchFamily="34" charset="0"/>
              </a:rPr>
              <a:t>, not benefactives and instrumentals </a:t>
            </a:r>
            <a:r>
              <a:rPr sz="1000" spc="-10" dirty="0">
                <a:latin typeface="Arial" panose="020B0604020202020204" pitchFamily="34" charset="0"/>
                <a:cs typeface="Arial" panose="020B0604020202020204" pitchFamily="34" charset="0"/>
              </a:rPr>
              <a:t>(</a:t>
            </a:r>
            <a:r>
              <a:rPr sz="1000" spc="-10" dirty="0">
                <a:solidFill>
                  <a:schemeClr val="tx1"/>
                </a:solidFill>
                <a:latin typeface="Arial" panose="020B0604020202020204" pitchFamily="34" charset="0"/>
                <a:cs typeface="Arial" panose="020B0604020202020204" pitchFamily="34" charset="0"/>
                <a:hlinkClick r:id="rId9" action="ppaction://hlinksldjump">
                  <a:extLst>
                    <a:ext uri="{A12FA001-AC4F-418D-AE19-62706E023703}">
                      <ahyp:hlinkClr xmlns:ahyp="http://schemas.microsoft.com/office/drawing/2018/hyperlinkcolor" val="tx"/>
                    </a:ext>
                  </a:extLst>
                </a:hlinkClick>
              </a:rPr>
              <a:t>Peterson</a:t>
            </a:r>
            <a:r>
              <a:rPr sz="1000" spc="-15" dirty="0">
                <a:solidFill>
                  <a:schemeClr val="tx1"/>
                </a:solidFill>
                <a:latin typeface="Arial" panose="020B0604020202020204" pitchFamily="34" charset="0"/>
                <a:cs typeface="Arial" panose="020B0604020202020204" pitchFamily="34" charset="0"/>
                <a:hlinkClick r:id="rId9" action="ppaction://hlinksldjump">
                  <a:extLst>
                    <a:ext uri="{A12FA001-AC4F-418D-AE19-62706E023703}">
                      <ahyp:hlinkClr xmlns:ahyp="http://schemas.microsoft.com/office/drawing/2018/hyperlinkcolor" val="tx"/>
                    </a:ext>
                  </a:extLst>
                </a:hlinkClick>
              </a:rPr>
              <a:t> </a:t>
            </a:r>
            <a:r>
              <a:rPr sz="1000" spc="-10" dirty="0">
                <a:solidFill>
                  <a:schemeClr val="tx1"/>
                </a:solidFill>
                <a:latin typeface="Arial" panose="020B0604020202020204" pitchFamily="34" charset="0"/>
                <a:cs typeface="Arial" panose="020B0604020202020204" pitchFamily="34" charset="0"/>
                <a:hlinkClick r:id="rId9" action="ppaction://hlinksldjump">
                  <a:extLst>
                    <a:ext uri="{A12FA001-AC4F-418D-AE19-62706E023703}">
                      <ahyp:hlinkClr xmlns:ahyp="http://schemas.microsoft.com/office/drawing/2018/hyperlinkcolor" val="tx"/>
                    </a:ext>
                  </a:extLst>
                </a:hlinkClick>
              </a:rPr>
              <a:t>2007</a:t>
            </a:r>
            <a:r>
              <a:rPr sz="1000" spc="-10" dirty="0">
                <a:solidFill>
                  <a:schemeClr val="tx1"/>
                </a:solidFill>
                <a:latin typeface="Arial" panose="020B0604020202020204" pitchFamily="34" charset="0"/>
                <a:cs typeface="Arial" panose="020B0604020202020204" pitchFamily="34" charset="0"/>
              </a:rPr>
              <a:t>).</a:t>
            </a:r>
            <a:endParaRPr sz="1000" dirty="0">
              <a:solidFill>
                <a:schemeClr val="tx1"/>
              </a:solidFill>
              <a:latin typeface="Arial" panose="020B0604020202020204" pitchFamily="34" charset="0"/>
              <a:cs typeface="Arial" panose="020B0604020202020204" pitchFamily="34" charset="0"/>
            </a:endParaRPr>
          </a:p>
          <a:p>
            <a:pPr marL="586105" indent="-285750">
              <a:lnSpc>
                <a:spcPct val="100000"/>
              </a:lnSpc>
              <a:spcBef>
                <a:spcPts val="15"/>
              </a:spcBef>
              <a:buFont typeface="Arial" panose="020B0604020202020204" pitchFamily="34" charset="0"/>
              <a:buChar char="•"/>
            </a:pPr>
            <a:r>
              <a:rPr sz="1000" dirty="0">
                <a:latin typeface="Arial" panose="020B0604020202020204" pitchFamily="34" charset="0"/>
                <a:cs typeface="Arial" panose="020B0604020202020204" pitchFamily="34" charset="0"/>
              </a:rPr>
              <a:t>But</a:t>
            </a:r>
            <a:r>
              <a:rPr sz="1000" spc="10" dirty="0">
                <a:latin typeface="Arial" panose="020B0604020202020204" pitchFamily="34" charset="0"/>
                <a:cs typeface="Arial" panose="020B0604020202020204" pitchFamily="34" charset="0"/>
              </a:rPr>
              <a:t> </a:t>
            </a:r>
            <a:r>
              <a:rPr sz="1000" spc="-20" dirty="0">
                <a:latin typeface="Arial" panose="020B0604020202020204" pitchFamily="34" charset="0"/>
                <a:cs typeface="Arial" panose="020B0604020202020204" pitchFamily="34" charset="0"/>
              </a:rPr>
              <a:t>reconstructed</a:t>
            </a:r>
            <a:r>
              <a:rPr sz="1000" spc="15"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for</a:t>
            </a:r>
            <a:r>
              <a:rPr sz="1000" spc="10"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PAn</a:t>
            </a:r>
            <a:r>
              <a:rPr sz="1000" spc="10"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and</a:t>
            </a:r>
            <a:r>
              <a:rPr sz="1000" spc="10" dirty="0">
                <a:latin typeface="Arial" panose="020B0604020202020204" pitchFamily="34" charset="0"/>
                <a:cs typeface="Arial" panose="020B0604020202020204" pitchFamily="34" charset="0"/>
              </a:rPr>
              <a:t> </a:t>
            </a:r>
            <a:r>
              <a:rPr sz="1000" spc="-20" dirty="0">
                <a:latin typeface="Arial" panose="020B0604020202020204" pitchFamily="34" charset="0"/>
                <a:cs typeface="Arial" panose="020B0604020202020204" pitchFamily="34" charset="0"/>
              </a:rPr>
              <a:t>PMP.</a:t>
            </a:r>
            <a:endParaRPr sz="1000" dirty="0">
              <a:latin typeface="Arial" panose="020B0604020202020204" pitchFamily="34" charset="0"/>
              <a:cs typeface="Arial" panose="020B0604020202020204" pitchFamily="34" charset="0"/>
            </a:endParaRPr>
          </a:p>
          <a:p>
            <a:pPr marL="323215" marR="184785" indent="-285750">
              <a:lnSpc>
                <a:spcPts val="1100"/>
              </a:lnSpc>
              <a:spcBef>
                <a:spcPts val="335"/>
              </a:spcBef>
              <a:buFont typeface="Wingdings" panose="05000000000000000000" pitchFamily="2" charset="2"/>
              <a:buChar char="Ø"/>
            </a:pPr>
            <a:r>
              <a:rPr sz="1050" spc="-30" dirty="0">
                <a:latin typeface="Arial" panose="020B0604020202020204" pitchFamily="34" charset="0"/>
                <a:cs typeface="Arial" panose="020B0604020202020204" pitchFamily="34" charset="0"/>
              </a:rPr>
              <a:t>Remnant</a:t>
            </a:r>
            <a:r>
              <a:rPr sz="1050" spc="-20" dirty="0">
                <a:latin typeface="Arial" panose="020B0604020202020204" pitchFamily="34" charset="0"/>
                <a:cs typeface="Arial" panose="020B0604020202020204" pitchFamily="34" charset="0"/>
              </a:rPr>
              <a:t> </a:t>
            </a:r>
            <a:r>
              <a:rPr sz="1050" spc="-30" dirty="0">
                <a:latin typeface="Arial" panose="020B0604020202020204" pitchFamily="34" charset="0"/>
                <a:cs typeface="Arial" panose="020B0604020202020204" pitchFamily="34" charset="0"/>
              </a:rPr>
              <a:t>constructions</a:t>
            </a:r>
            <a:r>
              <a:rPr sz="1050" spc="-20" dirty="0">
                <a:latin typeface="Arial" panose="020B0604020202020204" pitchFamily="34" charset="0"/>
                <a:cs typeface="Arial" panose="020B0604020202020204" pitchFamily="34" charset="0"/>
              </a:rPr>
              <a:t> </a:t>
            </a:r>
            <a:r>
              <a:rPr sz="1050" spc="-60" dirty="0">
                <a:latin typeface="Arial" panose="020B0604020202020204" pitchFamily="34" charset="0"/>
                <a:cs typeface="Arial" panose="020B0604020202020204" pitchFamily="34" charset="0"/>
              </a:rPr>
              <a:t>show</a:t>
            </a:r>
            <a:r>
              <a:rPr sz="1050" spc="-20" dirty="0">
                <a:latin typeface="Arial" panose="020B0604020202020204" pitchFamily="34" charset="0"/>
                <a:cs typeface="Arial" panose="020B0604020202020204" pitchFamily="34" charset="0"/>
              </a:rPr>
              <a:t> </a:t>
            </a:r>
            <a:r>
              <a:rPr sz="1050" spc="50" dirty="0">
                <a:latin typeface="Arial" panose="020B0604020202020204" pitchFamily="34" charset="0"/>
                <a:cs typeface="Arial" panose="020B0604020202020204" pitchFamily="34" charset="0"/>
              </a:rPr>
              <a:t>TAM</a:t>
            </a:r>
            <a:r>
              <a:rPr sz="1050" spc="-15" dirty="0">
                <a:latin typeface="Arial" panose="020B0604020202020204" pitchFamily="34" charset="0"/>
                <a:cs typeface="Arial" panose="020B0604020202020204" pitchFamily="34" charset="0"/>
              </a:rPr>
              <a:t> </a:t>
            </a:r>
            <a:r>
              <a:rPr sz="1050" spc="-25" dirty="0">
                <a:latin typeface="Arial" panose="020B0604020202020204" pitchFamily="34" charset="0"/>
                <a:cs typeface="Arial" panose="020B0604020202020204" pitchFamily="34" charset="0"/>
              </a:rPr>
              <a:t>conditioned</a:t>
            </a:r>
            <a:r>
              <a:rPr sz="1050" spc="-20" dirty="0">
                <a:latin typeface="Arial" panose="020B0604020202020204" pitchFamily="34" charset="0"/>
                <a:cs typeface="Arial" panose="020B0604020202020204" pitchFamily="34" charset="0"/>
              </a:rPr>
              <a:t> </a:t>
            </a:r>
            <a:r>
              <a:rPr sz="1050" spc="-30" dirty="0">
                <a:latin typeface="Arial" panose="020B0604020202020204" pitchFamily="34" charset="0"/>
                <a:cs typeface="Arial" panose="020B0604020202020204" pitchFamily="34" charset="0"/>
              </a:rPr>
              <a:t>alternations</a:t>
            </a:r>
            <a:r>
              <a:rPr sz="1050" spc="-20" dirty="0">
                <a:latin typeface="Arial" panose="020B0604020202020204" pitchFamily="34" charset="0"/>
                <a:cs typeface="Arial" panose="020B0604020202020204" pitchFamily="34" charset="0"/>
              </a:rPr>
              <a:t> </a:t>
            </a:r>
            <a:r>
              <a:rPr sz="1050" dirty="0">
                <a:latin typeface="Arial" panose="020B0604020202020204" pitchFamily="34" charset="0"/>
                <a:cs typeface="Arial" panose="020B0604020202020204" pitchFamily="34" charset="0"/>
              </a:rPr>
              <a:t>of</a:t>
            </a:r>
            <a:r>
              <a:rPr sz="1050" spc="-20" dirty="0">
                <a:latin typeface="Arial" panose="020B0604020202020204" pitchFamily="34" charset="0"/>
                <a:cs typeface="Arial" panose="020B0604020202020204" pitchFamily="34" charset="0"/>
              </a:rPr>
              <a:t> </a:t>
            </a:r>
            <a:r>
              <a:rPr sz="1050" i="1" dirty="0">
                <a:latin typeface="Arial" panose="020B0604020202020204" pitchFamily="34" charset="0"/>
                <a:cs typeface="Arial" panose="020B0604020202020204" pitchFamily="34" charset="0"/>
              </a:rPr>
              <a:t>-i</a:t>
            </a:r>
            <a:r>
              <a:rPr sz="1050" i="1" spc="75" dirty="0">
                <a:latin typeface="Arial" panose="020B0604020202020204" pitchFamily="34" charset="0"/>
                <a:cs typeface="Arial" panose="020B0604020202020204" pitchFamily="34" charset="0"/>
              </a:rPr>
              <a:t> </a:t>
            </a:r>
            <a:r>
              <a:rPr sz="1050" spc="-20" dirty="0">
                <a:latin typeface="Arial" panose="020B0604020202020204" pitchFamily="34" charset="0"/>
                <a:cs typeface="Arial" panose="020B0604020202020204" pitchFamily="34" charset="0"/>
              </a:rPr>
              <a:t>and </a:t>
            </a:r>
            <a:r>
              <a:rPr sz="1050" i="1" spc="-35" dirty="0">
                <a:latin typeface="Arial" panose="020B0604020202020204" pitchFamily="34" charset="0"/>
                <a:cs typeface="Arial" panose="020B0604020202020204" pitchFamily="34" charset="0"/>
              </a:rPr>
              <a:t>-</a:t>
            </a:r>
            <a:r>
              <a:rPr sz="1050" i="1" dirty="0">
                <a:latin typeface="Arial" panose="020B0604020202020204" pitchFamily="34" charset="0"/>
                <a:cs typeface="Arial" panose="020B0604020202020204" pitchFamily="34" charset="0"/>
              </a:rPr>
              <a:t>an</a:t>
            </a:r>
            <a:r>
              <a:rPr sz="1050" i="1" spc="15" dirty="0">
                <a:latin typeface="Arial" panose="020B0604020202020204" pitchFamily="34" charset="0"/>
                <a:cs typeface="Arial" panose="020B0604020202020204" pitchFamily="34" charset="0"/>
              </a:rPr>
              <a:t> </a:t>
            </a:r>
            <a:r>
              <a:rPr sz="1050" spc="-10" dirty="0">
                <a:latin typeface="Arial" panose="020B0604020202020204" pitchFamily="34" charset="0"/>
                <a:cs typeface="Arial" panose="020B0604020202020204" pitchFamily="34" charset="0"/>
              </a:rPr>
              <a:t>for</a:t>
            </a:r>
            <a:r>
              <a:rPr sz="1050" spc="-15" dirty="0">
                <a:latin typeface="Arial" panose="020B0604020202020204" pitchFamily="34" charset="0"/>
                <a:cs typeface="Arial" panose="020B0604020202020204" pitchFamily="34" charset="0"/>
              </a:rPr>
              <a:t> </a:t>
            </a:r>
            <a:r>
              <a:rPr sz="1050" spc="-10" dirty="0">
                <a:latin typeface="Arial" panose="020B0604020202020204" pitchFamily="34" charset="0"/>
                <a:cs typeface="Arial" panose="020B0604020202020204" pitchFamily="34" charset="0"/>
              </a:rPr>
              <a:t>locative/goal </a:t>
            </a:r>
            <a:r>
              <a:rPr sz="1050" spc="-30" dirty="0">
                <a:latin typeface="Arial" panose="020B0604020202020204" pitchFamily="34" charset="0"/>
                <a:cs typeface="Arial" panose="020B0604020202020204" pitchFamily="34" charset="0"/>
              </a:rPr>
              <a:t>applicatives,</a:t>
            </a:r>
            <a:r>
              <a:rPr sz="1050" spc="-10" dirty="0">
                <a:latin typeface="Arial" panose="020B0604020202020204" pitchFamily="34" charset="0"/>
                <a:cs typeface="Arial" panose="020B0604020202020204" pitchFamily="34" charset="0"/>
              </a:rPr>
              <a:t> </a:t>
            </a:r>
            <a:r>
              <a:rPr sz="1050" spc="-30" dirty="0">
                <a:latin typeface="Arial" panose="020B0604020202020204" pitchFamily="34" charset="0"/>
                <a:cs typeface="Arial" panose="020B0604020202020204" pitchFamily="34" charset="0"/>
              </a:rPr>
              <a:t>as</a:t>
            </a:r>
            <a:r>
              <a:rPr sz="1050" spc="-5" dirty="0">
                <a:latin typeface="Arial" panose="020B0604020202020204" pitchFamily="34" charset="0"/>
                <a:cs typeface="Arial" panose="020B0604020202020204" pitchFamily="34" charset="0"/>
              </a:rPr>
              <a:t> </a:t>
            </a:r>
            <a:r>
              <a:rPr sz="1050" spc="-70" dirty="0">
                <a:latin typeface="Arial" panose="020B0604020202020204" pitchFamily="34" charset="0"/>
                <a:cs typeface="Arial" panose="020B0604020202020204" pitchFamily="34" charset="0"/>
              </a:rPr>
              <a:t>seen</a:t>
            </a:r>
            <a:r>
              <a:rPr sz="1050" spc="-10" dirty="0">
                <a:latin typeface="Arial" panose="020B0604020202020204" pitchFamily="34" charset="0"/>
                <a:cs typeface="Arial" panose="020B0604020202020204" pitchFamily="34" charset="0"/>
              </a:rPr>
              <a:t> </a:t>
            </a:r>
            <a:r>
              <a:rPr sz="1050" dirty="0">
                <a:latin typeface="Arial" panose="020B0604020202020204" pitchFamily="34" charset="0"/>
                <a:cs typeface="Arial" panose="020B0604020202020204" pitchFamily="34" charset="0"/>
              </a:rPr>
              <a:t>in</a:t>
            </a:r>
            <a:r>
              <a:rPr sz="1050" spc="-5" dirty="0">
                <a:latin typeface="Arial" panose="020B0604020202020204" pitchFamily="34" charset="0"/>
                <a:cs typeface="Arial" panose="020B0604020202020204" pitchFamily="34" charset="0"/>
              </a:rPr>
              <a:t> </a:t>
            </a:r>
            <a:r>
              <a:rPr sz="1050" dirty="0">
                <a:latin typeface="Arial" panose="020B0604020202020204" pitchFamily="34" charset="0"/>
                <a:cs typeface="Arial" panose="020B0604020202020204" pitchFamily="34" charset="0"/>
              </a:rPr>
              <a:t>PAn,</a:t>
            </a:r>
            <a:r>
              <a:rPr sz="1050" spc="-10" dirty="0">
                <a:latin typeface="Arial" panose="020B0604020202020204" pitchFamily="34" charset="0"/>
                <a:cs typeface="Arial" panose="020B0604020202020204" pitchFamily="34" charset="0"/>
              </a:rPr>
              <a:t> </a:t>
            </a:r>
            <a:r>
              <a:rPr sz="1050" spc="-20" dirty="0">
                <a:latin typeface="Arial" panose="020B0604020202020204" pitchFamily="34" charset="0"/>
                <a:cs typeface="Arial" panose="020B0604020202020204" pitchFamily="34" charset="0"/>
              </a:rPr>
              <a:t>PMP.</a:t>
            </a:r>
            <a:endParaRPr sz="1050" dirty="0">
              <a:latin typeface="Arial" panose="020B0604020202020204" pitchFamily="34" charset="0"/>
              <a:cs typeface="Arial" panose="020B0604020202020204" pitchFamily="34" charset="0"/>
            </a:endParaRPr>
          </a:p>
          <a:p>
            <a:pPr marL="586105" indent="-285750">
              <a:lnSpc>
                <a:spcPct val="100000"/>
              </a:lnSpc>
              <a:spcBef>
                <a:spcPts val="175"/>
              </a:spcBef>
              <a:buFont typeface="Arial" panose="020B0604020202020204" pitchFamily="34" charset="0"/>
              <a:buChar char="•"/>
            </a:pPr>
            <a:r>
              <a:rPr sz="1000" spc="-20" dirty="0">
                <a:latin typeface="Arial" panose="020B0604020202020204" pitchFamily="34" charset="0"/>
                <a:cs typeface="Arial" panose="020B0604020202020204" pitchFamily="34" charset="0"/>
              </a:rPr>
              <a:t>Interpretation:</a:t>
            </a:r>
            <a:r>
              <a:rPr sz="1000" spc="105"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Locative/goal</a:t>
            </a:r>
            <a:r>
              <a:rPr sz="1000" spc="10"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AMs</a:t>
            </a:r>
            <a:r>
              <a:rPr sz="1000" spc="10" dirty="0">
                <a:latin typeface="Arial" panose="020B0604020202020204" pitchFamily="34" charset="0"/>
                <a:cs typeface="Arial" panose="020B0604020202020204" pitchFamily="34" charset="0"/>
              </a:rPr>
              <a:t> </a:t>
            </a:r>
            <a:r>
              <a:rPr sz="1000" spc="-10" dirty="0">
                <a:latin typeface="Arial" panose="020B0604020202020204" pitchFamily="34" charset="0"/>
                <a:cs typeface="Arial" panose="020B0604020202020204" pitchFamily="34" charset="0"/>
              </a:rPr>
              <a:t>mark</a:t>
            </a:r>
            <a:r>
              <a:rPr sz="1000" spc="10" dirty="0">
                <a:latin typeface="Arial" panose="020B0604020202020204" pitchFamily="34" charset="0"/>
                <a:cs typeface="Arial" panose="020B0604020202020204" pitchFamily="34" charset="0"/>
              </a:rPr>
              <a:t> </a:t>
            </a:r>
            <a:r>
              <a:rPr sz="1000" spc="-10" dirty="0">
                <a:latin typeface="Arial" panose="020B0604020202020204" pitchFamily="34" charset="0"/>
                <a:cs typeface="Arial" panose="020B0604020202020204" pitchFamily="34" charset="0"/>
              </a:rPr>
              <a:t>constructions</a:t>
            </a:r>
            <a:r>
              <a:rPr sz="1000" spc="10" dirty="0">
                <a:latin typeface="Arial" panose="020B0604020202020204" pitchFamily="34" charset="0"/>
                <a:cs typeface="Arial" panose="020B0604020202020204" pitchFamily="34" charset="0"/>
              </a:rPr>
              <a:t> </a:t>
            </a:r>
            <a:r>
              <a:rPr sz="1000" spc="-25" dirty="0">
                <a:latin typeface="Arial" panose="020B0604020202020204" pitchFamily="34" charset="0"/>
                <a:cs typeface="Arial" panose="020B0604020202020204" pitchFamily="34" charset="0"/>
              </a:rPr>
              <a:t>de</a:t>
            </a:r>
            <a:r>
              <a:rPr lang="en-US" sz="1000" spc="-25" dirty="0">
                <a:latin typeface="Arial" panose="020B0604020202020204" pitchFamily="34" charset="0"/>
                <a:cs typeface="Arial" panose="020B0604020202020204" pitchFamily="34" charset="0"/>
              </a:rPr>
              <a:t>rived </a:t>
            </a:r>
            <a:r>
              <a:rPr sz="1000" dirty="0">
                <a:latin typeface="Arial" panose="020B0604020202020204" pitchFamily="34" charset="0"/>
                <a:cs typeface="Arial" panose="020B0604020202020204" pitchFamily="34" charset="0"/>
              </a:rPr>
              <a:t>from</a:t>
            </a:r>
            <a:r>
              <a:rPr sz="1000" spc="10" dirty="0">
                <a:latin typeface="Arial" panose="020B0604020202020204" pitchFamily="34" charset="0"/>
                <a:cs typeface="Arial" panose="020B0604020202020204" pitchFamily="34" charset="0"/>
              </a:rPr>
              <a:t> </a:t>
            </a:r>
            <a:r>
              <a:rPr sz="1000" spc="-20" dirty="0">
                <a:latin typeface="Arial" panose="020B0604020202020204" pitchFamily="34" charset="0"/>
                <a:cs typeface="Arial" panose="020B0604020202020204" pitchFamily="34" charset="0"/>
              </a:rPr>
              <a:t>earlier</a:t>
            </a:r>
            <a:r>
              <a:rPr sz="1000" spc="10"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LV</a:t>
            </a:r>
            <a:r>
              <a:rPr sz="1000" spc="10" dirty="0">
                <a:latin typeface="Arial" panose="020B0604020202020204" pitchFamily="34" charset="0"/>
                <a:cs typeface="Arial" panose="020B0604020202020204" pitchFamily="34" charset="0"/>
              </a:rPr>
              <a:t> </a:t>
            </a:r>
            <a:r>
              <a:rPr sz="1000" spc="70" dirty="0">
                <a:latin typeface="Arial" panose="020B0604020202020204" pitchFamily="34" charset="0"/>
                <a:cs typeface="Arial" panose="020B0604020202020204" pitchFamily="34" charset="0"/>
              </a:rPr>
              <a:t>(PMP</a:t>
            </a:r>
            <a:r>
              <a:rPr sz="1000" spc="10" dirty="0">
                <a:latin typeface="Arial" panose="020B0604020202020204" pitchFamily="34" charset="0"/>
                <a:cs typeface="Arial" panose="020B0604020202020204" pitchFamily="34" charset="0"/>
              </a:rPr>
              <a:t> </a:t>
            </a:r>
            <a:r>
              <a:rPr sz="1000" spc="-20" dirty="0">
                <a:latin typeface="Arial" panose="020B0604020202020204" pitchFamily="34" charset="0"/>
                <a:cs typeface="Arial" panose="020B0604020202020204" pitchFamily="34" charset="0"/>
              </a:rPr>
              <a:t>*-</a:t>
            </a:r>
            <a:r>
              <a:rPr sz="1000" dirty="0">
                <a:latin typeface="Arial" panose="020B0604020202020204" pitchFamily="34" charset="0"/>
                <a:cs typeface="Arial" panose="020B0604020202020204" pitchFamily="34" charset="0"/>
              </a:rPr>
              <a:t>i</a:t>
            </a:r>
            <a:r>
              <a:rPr sz="1000" spc="10" dirty="0">
                <a:latin typeface="Arial" panose="020B0604020202020204" pitchFamily="34" charset="0"/>
                <a:cs typeface="Arial" panose="020B0604020202020204" pitchFamily="34" charset="0"/>
              </a:rPr>
              <a:t> </a:t>
            </a:r>
            <a:r>
              <a:rPr sz="1000" spc="-10" dirty="0">
                <a:latin typeface="Arial" panose="020B0604020202020204" pitchFamily="34" charset="0"/>
                <a:cs typeface="Arial" panose="020B0604020202020204" pitchFamily="34" charset="0"/>
              </a:rPr>
              <a:t>imp.,</a:t>
            </a:r>
            <a:r>
              <a:rPr sz="1000" spc="-30" dirty="0">
                <a:latin typeface="Arial" panose="020B0604020202020204" pitchFamily="34" charset="0"/>
                <a:cs typeface="Arial" panose="020B0604020202020204" pitchFamily="34" charset="0"/>
              </a:rPr>
              <a:t>*-</a:t>
            </a:r>
            <a:r>
              <a:rPr sz="1000" dirty="0">
                <a:latin typeface="Arial" panose="020B0604020202020204" pitchFamily="34" charset="0"/>
                <a:cs typeface="Arial" panose="020B0604020202020204" pitchFamily="34" charset="0"/>
              </a:rPr>
              <a:t>an</a:t>
            </a:r>
            <a:r>
              <a:rPr sz="1000" spc="-25" dirty="0">
                <a:latin typeface="Arial" panose="020B0604020202020204" pitchFamily="34" charset="0"/>
                <a:cs typeface="Arial" panose="020B0604020202020204" pitchFamily="34" charset="0"/>
              </a:rPr>
              <a:t> </a:t>
            </a:r>
            <a:r>
              <a:rPr sz="1000" spc="-10" dirty="0">
                <a:latin typeface="Arial" panose="020B0604020202020204" pitchFamily="34" charset="0"/>
                <a:cs typeface="Arial" panose="020B0604020202020204" pitchFamily="34" charset="0"/>
              </a:rPr>
              <a:t>indic.)</a:t>
            </a:r>
            <a:endParaRPr sz="1000" dirty="0">
              <a:latin typeface="Arial" panose="020B0604020202020204" pitchFamily="34" charset="0"/>
              <a:cs typeface="Arial" panose="020B0604020202020204" pitchFamily="34" charset="0"/>
            </a:endParaRPr>
          </a:p>
          <a:p>
            <a:pPr marL="323215" marR="30480" indent="-285750">
              <a:lnSpc>
                <a:spcPts val="1100"/>
              </a:lnSpc>
              <a:spcBef>
                <a:spcPts val="334"/>
              </a:spcBef>
              <a:buFont typeface="Wingdings" panose="05000000000000000000" pitchFamily="2" charset="2"/>
              <a:buChar char="Ø"/>
            </a:pPr>
            <a:r>
              <a:rPr sz="1050" spc="-10" dirty="0">
                <a:latin typeface="Arial" panose="020B0604020202020204" pitchFamily="34" charset="0"/>
                <a:cs typeface="Arial" panose="020B0604020202020204" pitchFamily="34" charset="0"/>
              </a:rPr>
              <a:t>For</a:t>
            </a:r>
            <a:r>
              <a:rPr sz="1050" spc="5" dirty="0">
                <a:latin typeface="Arial" panose="020B0604020202020204" pitchFamily="34" charset="0"/>
                <a:cs typeface="Arial" panose="020B0604020202020204" pitchFamily="34" charset="0"/>
              </a:rPr>
              <a:t> </a:t>
            </a:r>
            <a:r>
              <a:rPr sz="1050" spc="-30" dirty="0">
                <a:latin typeface="Arial" panose="020B0604020202020204" pitchFamily="34" charset="0"/>
                <a:cs typeface="Arial" panose="020B0604020202020204" pitchFamily="34" charset="0"/>
              </a:rPr>
              <a:t>benefactive/instrumental</a:t>
            </a:r>
            <a:r>
              <a:rPr sz="1050" spc="10" dirty="0">
                <a:latin typeface="Arial" panose="020B0604020202020204" pitchFamily="34" charset="0"/>
                <a:cs typeface="Arial" panose="020B0604020202020204" pitchFamily="34" charset="0"/>
              </a:rPr>
              <a:t> </a:t>
            </a:r>
            <a:r>
              <a:rPr sz="1050" dirty="0">
                <a:latin typeface="Arial" panose="020B0604020202020204" pitchFamily="34" charset="0"/>
                <a:cs typeface="Arial" panose="020B0604020202020204" pitchFamily="34" charset="0"/>
              </a:rPr>
              <a:t>AMs,</a:t>
            </a:r>
            <a:r>
              <a:rPr sz="1050" spc="15" dirty="0">
                <a:latin typeface="Arial" panose="020B0604020202020204" pitchFamily="34" charset="0"/>
                <a:cs typeface="Arial" panose="020B0604020202020204" pitchFamily="34" charset="0"/>
              </a:rPr>
              <a:t> </a:t>
            </a:r>
            <a:r>
              <a:rPr sz="1050" spc="-25" dirty="0">
                <a:latin typeface="Arial" panose="020B0604020202020204" pitchFamily="34" charset="0"/>
                <a:cs typeface="Arial" panose="020B0604020202020204" pitchFamily="34" charset="0"/>
              </a:rPr>
              <a:t>older</a:t>
            </a:r>
            <a:r>
              <a:rPr sz="1050" spc="5" dirty="0">
                <a:latin typeface="Arial" panose="020B0604020202020204" pitchFamily="34" charset="0"/>
                <a:cs typeface="Arial" panose="020B0604020202020204" pitchFamily="34" charset="0"/>
              </a:rPr>
              <a:t> </a:t>
            </a:r>
            <a:r>
              <a:rPr sz="1050" spc="-25" dirty="0">
                <a:latin typeface="Arial" panose="020B0604020202020204" pitchFamily="34" charset="0"/>
                <a:cs typeface="Arial" panose="020B0604020202020204" pitchFamily="34" charset="0"/>
              </a:rPr>
              <a:t>form</a:t>
            </a:r>
            <a:r>
              <a:rPr sz="1050" spc="10" dirty="0">
                <a:latin typeface="Arial" panose="020B0604020202020204" pitchFamily="34" charset="0"/>
                <a:cs typeface="Arial" panose="020B0604020202020204" pitchFamily="34" charset="0"/>
              </a:rPr>
              <a:t> </a:t>
            </a:r>
            <a:r>
              <a:rPr sz="1050" dirty="0">
                <a:latin typeface="Arial" panose="020B0604020202020204" pitchFamily="34" charset="0"/>
                <a:cs typeface="Arial" panose="020B0604020202020204" pitchFamily="34" charset="0"/>
              </a:rPr>
              <a:t>is</a:t>
            </a:r>
            <a:r>
              <a:rPr sz="1050" spc="5" dirty="0">
                <a:latin typeface="Arial" panose="020B0604020202020204" pitchFamily="34" charset="0"/>
                <a:cs typeface="Arial" panose="020B0604020202020204" pitchFamily="34" charset="0"/>
              </a:rPr>
              <a:t> </a:t>
            </a:r>
            <a:r>
              <a:rPr sz="1050" dirty="0">
                <a:latin typeface="Arial" panose="020B0604020202020204" pitchFamily="34" charset="0"/>
                <a:cs typeface="Arial" panose="020B0604020202020204" pitchFamily="34" charset="0"/>
              </a:rPr>
              <a:t>-AN</a:t>
            </a:r>
            <a:r>
              <a:rPr sz="1050" spc="10" dirty="0">
                <a:latin typeface="Arial" panose="020B0604020202020204" pitchFamily="34" charset="0"/>
                <a:cs typeface="Arial" panose="020B0604020202020204" pitchFamily="34" charset="0"/>
              </a:rPr>
              <a:t> </a:t>
            </a:r>
            <a:r>
              <a:rPr sz="1050" spc="-25" dirty="0">
                <a:latin typeface="Arial" panose="020B0604020202020204" pitchFamily="34" charset="0"/>
                <a:cs typeface="Arial" panose="020B0604020202020204" pitchFamily="34" charset="0"/>
              </a:rPr>
              <a:t>type,</a:t>
            </a:r>
            <a:r>
              <a:rPr sz="1050" spc="10" dirty="0">
                <a:latin typeface="Arial" panose="020B0604020202020204" pitchFamily="34" charset="0"/>
                <a:cs typeface="Arial" panose="020B0604020202020204" pitchFamily="34" charset="0"/>
              </a:rPr>
              <a:t> </a:t>
            </a:r>
            <a:r>
              <a:rPr sz="1050" spc="-65" dirty="0">
                <a:latin typeface="Arial" panose="020B0604020202020204" pitchFamily="34" charset="0"/>
                <a:cs typeface="Arial" panose="020B0604020202020204" pitchFamily="34" charset="0"/>
              </a:rPr>
              <a:t>newer</a:t>
            </a:r>
            <a:r>
              <a:rPr sz="1050" spc="10" dirty="0">
                <a:latin typeface="Arial" panose="020B0604020202020204" pitchFamily="34" charset="0"/>
                <a:cs typeface="Arial" panose="020B0604020202020204" pitchFamily="34" charset="0"/>
              </a:rPr>
              <a:t> </a:t>
            </a:r>
            <a:r>
              <a:rPr sz="1050" spc="-45" dirty="0">
                <a:latin typeface="Arial" panose="020B0604020202020204" pitchFamily="34" charset="0"/>
                <a:cs typeface="Arial" panose="020B0604020202020204" pitchFamily="34" charset="0"/>
              </a:rPr>
              <a:t>forms</a:t>
            </a:r>
            <a:r>
              <a:rPr sz="1050" spc="5" dirty="0">
                <a:latin typeface="Arial" panose="020B0604020202020204" pitchFamily="34" charset="0"/>
                <a:cs typeface="Arial" panose="020B0604020202020204" pitchFamily="34" charset="0"/>
              </a:rPr>
              <a:t> </a:t>
            </a:r>
            <a:r>
              <a:rPr sz="1050" spc="-50" dirty="0">
                <a:latin typeface="Arial" panose="020B0604020202020204" pitchFamily="34" charset="0"/>
                <a:cs typeface="Arial" panose="020B0604020202020204" pitchFamily="34" charset="0"/>
              </a:rPr>
              <a:t>are</a:t>
            </a:r>
            <a:r>
              <a:rPr sz="1050" spc="10" dirty="0">
                <a:latin typeface="Arial" panose="020B0604020202020204" pitchFamily="34" charset="0"/>
                <a:cs typeface="Arial" panose="020B0604020202020204" pitchFamily="34" charset="0"/>
              </a:rPr>
              <a:t> </a:t>
            </a:r>
            <a:r>
              <a:rPr sz="1050" dirty="0">
                <a:latin typeface="Arial" panose="020B0604020202020204" pitchFamily="34" charset="0"/>
                <a:cs typeface="Arial" panose="020B0604020202020204" pitchFamily="34" charset="0"/>
              </a:rPr>
              <a:t>-K</a:t>
            </a:r>
            <a:r>
              <a:rPr sz="1050" spc="10" dirty="0">
                <a:latin typeface="Arial" panose="020B0604020202020204" pitchFamily="34" charset="0"/>
                <a:cs typeface="Arial" panose="020B0604020202020204" pitchFamily="34" charset="0"/>
              </a:rPr>
              <a:t> </a:t>
            </a:r>
            <a:r>
              <a:rPr sz="1050" spc="-30" dirty="0">
                <a:latin typeface="Arial" panose="020B0604020202020204" pitchFamily="34" charset="0"/>
                <a:cs typeface="Arial" panose="020B0604020202020204" pitchFamily="34" charset="0"/>
              </a:rPr>
              <a:t>and</a:t>
            </a:r>
            <a:r>
              <a:rPr sz="1050" spc="5" dirty="0">
                <a:latin typeface="Arial" panose="020B0604020202020204" pitchFamily="34" charset="0"/>
                <a:cs typeface="Arial" panose="020B0604020202020204" pitchFamily="34" charset="0"/>
              </a:rPr>
              <a:t> </a:t>
            </a:r>
            <a:br>
              <a:rPr lang="en-US" sz="1050" spc="5" dirty="0">
                <a:latin typeface="Arial" panose="020B0604020202020204" pitchFamily="34" charset="0"/>
                <a:cs typeface="Arial" panose="020B0604020202020204" pitchFamily="34" charset="0"/>
              </a:rPr>
            </a:br>
            <a:r>
              <a:rPr sz="1050" dirty="0">
                <a:latin typeface="Arial" panose="020B0604020202020204" pitchFamily="34" charset="0"/>
                <a:cs typeface="Arial" panose="020B0604020202020204" pitchFamily="34" charset="0"/>
              </a:rPr>
              <a:t>-AK</a:t>
            </a:r>
            <a:r>
              <a:rPr sz="1050" spc="10" dirty="0">
                <a:latin typeface="Arial" panose="020B0604020202020204" pitchFamily="34" charset="0"/>
                <a:cs typeface="Arial" panose="020B0604020202020204" pitchFamily="34" charset="0"/>
              </a:rPr>
              <a:t> </a:t>
            </a:r>
            <a:r>
              <a:rPr sz="1050" spc="-20" dirty="0">
                <a:latin typeface="Arial" panose="020B0604020202020204" pitchFamily="34" charset="0"/>
                <a:cs typeface="Arial" panose="020B0604020202020204" pitchFamily="34" charset="0"/>
              </a:rPr>
              <a:t>type </a:t>
            </a:r>
            <a:r>
              <a:rPr sz="1050" spc="-55" dirty="0">
                <a:latin typeface="Arial" panose="020B0604020202020204" pitchFamily="34" charset="0"/>
                <a:cs typeface="Arial" panose="020B0604020202020204" pitchFamily="34" charset="0"/>
              </a:rPr>
              <a:t>(see</a:t>
            </a:r>
            <a:r>
              <a:rPr sz="1050" spc="-15" dirty="0">
                <a:latin typeface="Arial" panose="020B0604020202020204" pitchFamily="34" charset="0"/>
                <a:cs typeface="Arial" panose="020B0604020202020204" pitchFamily="34" charset="0"/>
              </a:rPr>
              <a:t> </a:t>
            </a:r>
            <a:r>
              <a:rPr sz="1050" dirty="0">
                <a:solidFill>
                  <a:schemeClr val="tx1"/>
                </a:solidFill>
                <a:latin typeface="Arial" panose="020B0604020202020204" pitchFamily="34" charset="0"/>
                <a:cs typeface="Arial" panose="020B0604020202020204" pitchFamily="34" charset="0"/>
                <a:hlinkClick r:id="rId10" action="ppaction://hlinksldjump">
                  <a:extLst>
                    <a:ext uri="{A12FA001-AC4F-418D-AE19-62706E023703}">
                      <ahyp:hlinkClr xmlns:ahyp="http://schemas.microsoft.com/office/drawing/2018/hyperlinkcolor" val="tx"/>
                    </a:ext>
                  </a:extLst>
                </a:hlinkClick>
              </a:rPr>
              <a:t>Sirk</a:t>
            </a:r>
            <a:r>
              <a:rPr sz="1050" spc="-15" dirty="0">
                <a:solidFill>
                  <a:schemeClr val="tx1"/>
                </a:solidFill>
                <a:latin typeface="Arial" panose="020B0604020202020204" pitchFamily="34" charset="0"/>
                <a:cs typeface="Arial" panose="020B0604020202020204" pitchFamily="34" charset="0"/>
                <a:hlinkClick r:id="rId10" action="ppaction://hlinksldjump">
                  <a:extLst>
                    <a:ext uri="{A12FA001-AC4F-418D-AE19-62706E023703}">
                      <ahyp:hlinkClr xmlns:ahyp="http://schemas.microsoft.com/office/drawing/2018/hyperlinkcolor" val="tx"/>
                    </a:ext>
                  </a:extLst>
                </a:hlinkClick>
              </a:rPr>
              <a:t> </a:t>
            </a:r>
            <a:r>
              <a:rPr sz="1050" spc="-10" dirty="0">
                <a:solidFill>
                  <a:schemeClr val="tx1"/>
                </a:solidFill>
                <a:latin typeface="Arial" panose="020B0604020202020204" pitchFamily="34" charset="0"/>
                <a:cs typeface="Arial" panose="020B0604020202020204" pitchFamily="34" charset="0"/>
                <a:hlinkClick r:id="rId10" action="ppaction://hlinksldjump">
                  <a:extLst>
                    <a:ext uri="{A12FA001-AC4F-418D-AE19-62706E023703}">
                      <ahyp:hlinkClr xmlns:ahyp="http://schemas.microsoft.com/office/drawing/2018/hyperlinkcolor" val="tx"/>
                    </a:ext>
                  </a:extLst>
                </a:hlinkClick>
              </a:rPr>
              <a:t>1996</a:t>
            </a:r>
            <a:r>
              <a:rPr sz="1050" spc="-10" dirty="0">
                <a:solidFill>
                  <a:schemeClr val="tx1"/>
                </a:solidFill>
                <a:latin typeface="Arial" panose="020B0604020202020204" pitchFamily="34" charset="0"/>
                <a:cs typeface="Arial" panose="020B0604020202020204" pitchFamily="34" charset="0"/>
              </a:rPr>
              <a:t>).</a:t>
            </a:r>
            <a:endParaRPr sz="1050" dirty="0">
              <a:solidFill>
                <a:schemeClr val="tx1"/>
              </a:solidFill>
              <a:latin typeface="Arial" panose="020B0604020202020204" pitchFamily="34" charset="0"/>
              <a:cs typeface="Arial" panose="020B0604020202020204" pitchFamily="34" charset="0"/>
            </a:endParaRPr>
          </a:p>
          <a:p>
            <a:pPr marL="586105" marR="102870" indent="-285750">
              <a:lnSpc>
                <a:spcPct val="101499"/>
              </a:lnSpc>
              <a:spcBef>
                <a:spcPts val="155"/>
              </a:spcBef>
              <a:buFont typeface="Arial" panose="020B0604020202020204" pitchFamily="34" charset="0"/>
              <a:buChar char="•"/>
            </a:pPr>
            <a:r>
              <a:rPr sz="1000" spc="-20" dirty="0">
                <a:latin typeface="Arial" panose="020B0604020202020204" pitchFamily="34" charset="0"/>
                <a:cs typeface="Arial" panose="020B0604020202020204" pitchFamily="34" charset="0"/>
              </a:rPr>
              <a:t>Interpretation:</a:t>
            </a:r>
            <a:r>
              <a:rPr sz="1000" spc="105" dirty="0">
                <a:latin typeface="Arial" panose="020B0604020202020204" pitchFamily="34" charset="0"/>
                <a:cs typeface="Arial" panose="020B0604020202020204" pitchFamily="34" charset="0"/>
              </a:rPr>
              <a:t> </a:t>
            </a:r>
            <a:r>
              <a:rPr sz="1000" spc="-10" dirty="0">
                <a:latin typeface="Arial" panose="020B0604020202020204" pitchFamily="34" charset="0"/>
                <a:cs typeface="Arial" panose="020B0604020202020204" pitchFamily="34" charset="0"/>
              </a:rPr>
              <a:t>Benefactive/instrumental</a:t>
            </a:r>
            <a:r>
              <a:rPr sz="1000" spc="5"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AMs</a:t>
            </a:r>
            <a:r>
              <a:rPr sz="1000" spc="10" dirty="0">
                <a:latin typeface="Arial" panose="020B0604020202020204" pitchFamily="34" charset="0"/>
                <a:cs typeface="Arial" panose="020B0604020202020204" pitchFamily="34" charset="0"/>
              </a:rPr>
              <a:t> </a:t>
            </a:r>
            <a:r>
              <a:rPr sz="1000" spc="-10" dirty="0">
                <a:latin typeface="Arial" panose="020B0604020202020204" pitchFamily="34" charset="0"/>
                <a:cs typeface="Arial" panose="020B0604020202020204" pitchFamily="34" charset="0"/>
              </a:rPr>
              <a:t>mark</a:t>
            </a:r>
            <a:r>
              <a:rPr sz="1000" spc="10" dirty="0">
                <a:latin typeface="Arial" panose="020B0604020202020204" pitchFamily="34" charset="0"/>
                <a:cs typeface="Arial" panose="020B0604020202020204" pitchFamily="34" charset="0"/>
              </a:rPr>
              <a:t> </a:t>
            </a:r>
            <a:r>
              <a:rPr sz="1000" spc="-20" dirty="0">
                <a:latin typeface="Arial" panose="020B0604020202020204" pitchFamily="34" charset="0"/>
                <a:cs typeface="Arial" panose="020B0604020202020204" pitchFamily="34" charset="0"/>
              </a:rPr>
              <a:t>those</a:t>
            </a:r>
            <a:r>
              <a:rPr sz="1000" spc="10" dirty="0">
                <a:latin typeface="Arial" panose="020B0604020202020204" pitchFamily="34" charset="0"/>
                <a:cs typeface="Arial" panose="020B0604020202020204" pitchFamily="34" charset="0"/>
              </a:rPr>
              <a:t> </a:t>
            </a:r>
            <a:r>
              <a:rPr sz="1000" spc="-25" dirty="0">
                <a:latin typeface="Arial" panose="020B0604020202020204" pitchFamily="34" charset="0"/>
                <a:cs typeface="Arial" panose="020B0604020202020204" pitchFamily="34" charset="0"/>
              </a:rPr>
              <a:t>derived</a:t>
            </a:r>
            <a:r>
              <a:rPr sz="1000" spc="10"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from</a:t>
            </a:r>
            <a:r>
              <a:rPr sz="1000" spc="10" dirty="0">
                <a:latin typeface="Arial" panose="020B0604020202020204" pitchFamily="34" charset="0"/>
                <a:cs typeface="Arial" panose="020B0604020202020204" pitchFamily="34" charset="0"/>
              </a:rPr>
              <a:t> </a:t>
            </a:r>
            <a:r>
              <a:rPr sz="1000" spc="-20" dirty="0">
                <a:latin typeface="Arial" panose="020B0604020202020204" pitchFamily="34" charset="0"/>
                <a:cs typeface="Arial" panose="020B0604020202020204" pitchFamily="34" charset="0"/>
              </a:rPr>
              <a:t>earlier</a:t>
            </a:r>
            <a:r>
              <a:rPr sz="1000" spc="10" dirty="0">
                <a:latin typeface="Arial" panose="020B0604020202020204" pitchFamily="34" charset="0"/>
                <a:cs typeface="Arial" panose="020B0604020202020204" pitchFamily="34" charset="0"/>
              </a:rPr>
              <a:t> </a:t>
            </a:r>
            <a:r>
              <a:rPr sz="1000" spc="60" dirty="0">
                <a:latin typeface="Arial" panose="020B0604020202020204" pitchFamily="34" charset="0"/>
                <a:cs typeface="Arial" panose="020B0604020202020204" pitchFamily="34" charset="0"/>
              </a:rPr>
              <a:t>CV</a:t>
            </a:r>
            <a:r>
              <a:rPr sz="1000" spc="10" dirty="0">
                <a:latin typeface="Arial" panose="020B0604020202020204" pitchFamily="34" charset="0"/>
                <a:cs typeface="Arial" panose="020B0604020202020204" pitchFamily="34" charset="0"/>
              </a:rPr>
              <a:t> </a:t>
            </a:r>
            <a:r>
              <a:rPr sz="1000" spc="70" dirty="0">
                <a:latin typeface="Arial" panose="020B0604020202020204" pitchFamily="34" charset="0"/>
                <a:cs typeface="Arial" panose="020B0604020202020204" pitchFamily="34" charset="0"/>
              </a:rPr>
              <a:t>(PMP</a:t>
            </a:r>
            <a:r>
              <a:rPr sz="1000" spc="10" dirty="0">
                <a:latin typeface="Arial" panose="020B0604020202020204" pitchFamily="34" charset="0"/>
                <a:cs typeface="Arial" panose="020B0604020202020204" pitchFamily="34" charset="0"/>
              </a:rPr>
              <a:t> </a:t>
            </a:r>
            <a:r>
              <a:rPr sz="1000" spc="-50" dirty="0">
                <a:latin typeface="Arial" panose="020B0604020202020204" pitchFamily="34" charset="0"/>
                <a:cs typeface="Arial" panose="020B0604020202020204" pitchFamily="34" charset="0"/>
              </a:rPr>
              <a:t>*-</a:t>
            </a:r>
            <a:r>
              <a:rPr sz="1000" spc="-25" dirty="0">
                <a:latin typeface="Arial" panose="020B0604020202020204" pitchFamily="34" charset="0"/>
                <a:cs typeface="Arial" panose="020B0604020202020204" pitchFamily="34" charset="0"/>
              </a:rPr>
              <a:t>an </a:t>
            </a:r>
            <a:r>
              <a:rPr sz="1000" dirty="0">
                <a:latin typeface="Arial" panose="020B0604020202020204" pitchFamily="34" charset="0"/>
                <a:cs typeface="Arial" panose="020B0604020202020204" pitchFamily="34" charset="0"/>
              </a:rPr>
              <a:t>imp.,</a:t>
            </a:r>
            <a:r>
              <a:rPr sz="1000" spc="-10"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*Si-</a:t>
            </a:r>
            <a:r>
              <a:rPr sz="1000" spc="-5"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indic.),</a:t>
            </a:r>
            <a:r>
              <a:rPr sz="1000" spc="-10" dirty="0">
                <a:latin typeface="Arial" panose="020B0604020202020204" pitchFamily="34" charset="0"/>
                <a:cs typeface="Arial" panose="020B0604020202020204" pitchFamily="34" charset="0"/>
              </a:rPr>
              <a:t> </a:t>
            </a:r>
            <a:r>
              <a:rPr sz="1000" spc="-25" dirty="0">
                <a:latin typeface="Arial" panose="020B0604020202020204" pitchFamily="34" charset="0"/>
                <a:cs typeface="Arial" panose="020B0604020202020204" pitchFamily="34" charset="0"/>
              </a:rPr>
              <a:t>sometimes</a:t>
            </a:r>
            <a:r>
              <a:rPr sz="1000" spc="-5"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with</a:t>
            </a:r>
            <a:r>
              <a:rPr sz="1000" spc="-10" dirty="0">
                <a:latin typeface="Arial" panose="020B0604020202020204" pitchFamily="34" charset="0"/>
                <a:cs typeface="Arial" panose="020B0604020202020204" pitchFamily="34" charset="0"/>
              </a:rPr>
              <a:t> </a:t>
            </a:r>
            <a:r>
              <a:rPr sz="1000" spc="-25" dirty="0">
                <a:latin typeface="Arial" panose="020B0604020202020204" pitchFamily="34" charset="0"/>
                <a:cs typeface="Arial" panose="020B0604020202020204" pitchFamily="34" charset="0"/>
              </a:rPr>
              <a:t>replacement</a:t>
            </a:r>
            <a:r>
              <a:rPr sz="1000" spc="-5" dirty="0">
                <a:latin typeface="Arial" panose="020B0604020202020204" pitchFamily="34" charset="0"/>
                <a:cs typeface="Arial" panose="020B0604020202020204" pitchFamily="34" charset="0"/>
              </a:rPr>
              <a:t> </a:t>
            </a:r>
            <a:r>
              <a:rPr sz="1000" spc="-10" dirty="0">
                <a:latin typeface="Arial" panose="020B0604020202020204" pitchFamily="34" charset="0"/>
                <a:cs typeface="Arial" panose="020B0604020202020204" pitchFamily="34" charset="0"/>
              </a:rPr>
              <a:t>forms.</a:t>
            </a:r>
            <a:endParaRPr sz="1000" dirty="0">
              <a:latin typeface="Arial" panose="020B0604020202020204" pitchFamily="34" charset="0"/>
              <a:cs typeface="Arial" panose="020B0604020202020204" pitchFamily="34" charset="0"/>
            </a:endParaRPr>
          </a:p>
        </p:txBody>
      </p:sp>
    </p:spTree>
  </p:cSld>
  <p:clrMapOvr>
    <a:masterClrMapping/>
  </p:clrMapOvr>
  <p:transition>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 name="object 4"/>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 name="object 5"/>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6" name="object 6"/>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2" action="ppaction://hlinksldjump"/>
              </a:rPr>
              <a:t>Preliminaries</a:t>
            </a:r>
            <a:endParaRPr sz="500">
              <a:latin typeface="Arial"/>
              <a:cs typeface="Arial"/>
            </a:endParaRPr>
          </a:p>
        </p:txBody>
      </p:sp>
      <p:grpSp>
        <p:nvGrpSpPr>
          <p:cNvPr id="7" name="object 7"/>
          <p:cNvGrpSpPr/>
          <p:nvPr/>
        </p:nvGrpSpPr>
        <p:grpSpPr>
          <a:xfrm>
            <a:off x="1169682" y="127510"/>
            <a:ext cx="243204" cy="41275"/>
            <a:chOff x="1169682" y="127510"/>
            <a:chExt cx="243204" cy="41275"/>
          </a:xfrm>
        </p:grpSpPr>
        <p:sp>
          <p:nvSpPr>
            <p:cNvPr id="8" name="object 8"/>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9" name="object 9"/>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0" name="object 10"/>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1" name="object 11"/>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2" name="object 12"/>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13" name="object 13"/>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3" action="ppaction://hlinksldjump"/>
              </a:rPr>
              <a:t>Distribution</a:t>
            </a:r>
            <a:endParaRPr sz="500">
              <a:latin typeface="Arial"/>
              <a:cs typeface="Arial"/>
            </a:endParaRPr>
          </a:p>
        </p:txBody>
      </p:sp>
      <p:grpSp>
        <p:nvGrpSpPr>
          <p:cNvPr id="14" name="object 14"/>
          <p:cNvGrpSpPr/>
          <p:nvPr/>
        </p:nvGrpSpPr>
        <p:grpSpPr>
          <a:xfrm>
            <a:off x="2196020" y="127510"/>
            <a:ext cx="243204" cy="41275"/>
            <a:chOff x="2196020" y="127510"/>
            <a:chExt cx="243204" cy="41275"/>
          </a:xfrm>
        </p:grpSpPr>
        <p:sp>
          <p:nvSpPr>
            <p:cNvPr id="15" name="object 15"/>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6" name="object 16"/>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7" name="object 17"/>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8" name="object 18"/>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9" name="object 19"/>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0" name="object 20"/>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4" action="ppaction://hlinksldjump"/>
              </a:rPr>
              <a:t>Forms</a:t>
            </a:r>
            <a:r>
              <a:rPr sz="500" spc="25" dirty="0">
                <a:solidFill>
                  <a:srgbClr val="595959"/>
                </a:solidFill>
                <a:latin typeface="Arial"/>
                <a:cs typeface="Arial"/>
                <a:hlinkClick r:id="rId4" action="ppaction://hlinksldjump"/>
              </a:rPr>
              <a:t> </a:t>
            </a:r>
            <a:r>
              <a:rPr sz="500" spc="60" dirty="0">
                <a:solidFill>
                  <a:srgbClr val="595959"/>
                </a:solidFill>
                <a:latin typeface="Arial"/>
                <a:cs typeface="Arial"/>
                <a:hlinkClick r:id="rId4" action="ppaction://hlinksldjump"/>
              </a:rPr>
              <a:t>&amp;</a:t>
            </a:r>
            <a:r>
              <a:rPr sz="500" spc="30" dirty="0">
                <a:solidFill>
                  <a:srgbClr val="595959"/>
                </a:solidFill>
                <a:latin typeface="Arial"/>
                <a:cs typeface="Arial"/>
                <a:hlinkClick r:id="rId4" action="ppaction://hlinksldjump"/>
              </a:rPr>
              <a:t> </a:t>
            </a:r>
            <a:r>
              <a:rPr sz="500" spc="-10" dirty="0">
                <a:solidFill>
                  <a:srgbClr val="595959"/>
                </a:solidFill>
                <a:latin typeface="Arial"/>
                <a:cs typeface="Arial"/>
                <a:hlinkClick r:id="rId4" action="ppaction://hlinksldjump"/>
              </a:rPr>
              <a:t>functions</a:t>
            </a:r>
            <a:endParaRPr sz="500">
              <a:latin typeface="Arial"/>
              <a:cs typeface="Arial"/>
            </a:endParaRPr>
          </a:p>
        </p:txBody>
      </p:sp>
      <p:grpSp>
        <p:nvGrpSpPr>
          <p:cNvPr id="21" name="object 21"/>
          <p:cNvGrpSpPr/>
          <p:nvPr/>
        </p:nvGrpSpPr>
        <p:grpSpPr>
          <a:xfrm>
            <a:off x="3411118" y="127510"/>
            <a:ext cx="92075" cy="41275"/>
            <a:chOff x="3411118" y="127510"/>
            <a:chExt cx="92075" cy="41275"/>
          </a:xfrm>
        </p:grpSpPr>
        <p:sp>
          <p:nvSpPr>
            <p:cNvPr id="22" name="object 22"/>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3" name="object 23"/>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4" name="object 24"/>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5" action="ppaction://hlinksldjump"/>
              </a:rPr>
              <a:t>Wrap-</a:t>
            </a:r>
            <a:r>
              <a:rPr sz="500" spc="-25" dirty="0">
                <a:solidFill>
                  <a:srgbClr val="595959"/>
                </a:solidFill>
                <a:latin typeface="Arial"/>
                <a:cs typeface="Arial"/>
                <a:hlinkClick r:id="rId5" action="ppaction://hlinksldjump"/>
              </a:rPr>
              <a:t>up</a:t>
            </a:r>
            <a:endParaRPr sz="500">
              <a:latin typeface="Arial"/>
              <a:cs typeface="Arial"/>
            </a:endParaRPr>
          </a:p>
        </p:txBody>
      </p:sp>
      <p:sp>
        <p:nvSpPr>
          <p:cNvPr id="25" name="object 25"/>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solidFill>
                  <a:srgbClr val="595959"/>
                </a:solidFill>
                <a:latin typeface="Arial"/>
                <a:cs typeface="Arial"/>
                <a:hlinkClick r:id="rId6" action="ppaction://hlinksldjump"/>
              </a:rPr>
              <a:t>References</a:t>
            </a:r>
            <a:endParaRPr sz="500">
              <a:latin typeface="Arial"/>
              <a:cs typeface="Arial"/>
            </a:endParaRPr>
          </a:p>
        </p:txBody>
      </p:sp>
      <p:grpSp>
        <p:nvGrpSpPr>
          <p:cNvPr id="26" name="object 26"/>
          <p:cNvGrpSpPr/>
          <p:nvPr/>
        </p:nvGrpSpPr>
        <p:grpSpPr>
          <a:xfrm>
            <a:off x="5340803" y="127519"/>
            <a:ext cx="243204" cy="41275"/>
            <a:chOff x="5340803" y="127519"/>
            <a:chExt cx="243204" cy="41275"/>
          </a:xfrm>
        </p:grpSpPr>
        <p:sp>
          <p:nvSpPr>
            <p:cNvPr id="27" name="object 27"/>
            <p:cNvSpPr/>
            <p:nvPr/>
          </p:nvSpPr>
          <p:spPr>
            <a:xfrm>
              <a:off x="5343334" y="130050"/>
              <a:ext cx="36195" cy="36195"/>
            </a:xfrm>
            <a:custGeom>
              <a:avLst/>
              <a:gdLst/>
              <a:ahLst/>
              <a:cxnLst/>
              <a:rect l="l" t="t" r="r" b="b"/>
              <a:pathLst>
                <a:path w="36195"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p>
          </p:txBody>
        </p:sp>
        <p:sp>
          <p:nvSpPr>
            <p:cNvPr id="28" name="object 28"/>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9" name="object 29"/>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30" name="object 30"/>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31" name="object 31"/>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32" name="object 32"/>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grpSp>
      <p:sp>
        <p:nvSpPr>
          <p:cNvPr id="33" name="object 33"/>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latin typeface="Arial"/>
                <a:cs typeface="Arial"/>
                <a:hlinkClick r:id="rId7" action="ppaction://hlinksldjump"/>
              </a:rPr>
              <a:t>Extra</a:t>
            </a:r>
            <a:r>
              <a:rPr sz="500" spc="55" dirty="0">
                <a:latin typeface="Arial"/>
                <a:cs typeface="Arial"/>
                <a:hlinkClick r:id="rId7" action="ppaction://hlinksldjump"/>
              </a:rPr>
              <a:t> </a:t>
            </a:r>
            <a:r>
              <a:rPr sz="500" spc="-10" dirty="0">
                <a:latin typeface="Arial"/>
                <a:cs typeface="Arial"/>
                <a:hlinkClick r:id="rId7" action="ppaction://hlinksldjump"/>
              </a:rPr>
              <a:t>slides</a:t>
            </a:r>
            <a:endParaRPr sz="500">
              <a:latin typeface="Arial"/>
              <a:cs typeface="Arial"/>
            </a:endParaRPr>
          </a:p>
        </p:txBody>
      </p:sp>
      <p:sp>
        <p:nvSpPr>
          <p:cNvPr id="34" name="object 34"/>
          <p:cNvSpPr txBox="1"/>
          <p:nvPr/>
        </p:nvSpPr>
        <p:spPr>
          <a:xfrm>
            <a:off x="95299" y="251305"/>
            <a:ext cx="2139455" cy="232756"/>
          </a:xfrm>
          <a:prstGeom prst="rect">
            <a:avLst/>
          </a:prstGeom>
        </p:spPr>
        <p:txBody>
          <a:bodyPr vert="horz" wrap="square" lIns="0" tIns="17145" rIns="0" bIns="0" rtlCol="0">
            <a:spAutoFit/>
          </a:bodyPr>
          <a:lstStyle/>
          <a:p>
            <a:pPr marL="12700">
              <a:lnSpc>
                <a:spcPct val="100000"/>
              </a:lnSpc>
              <a:spcBef>
                <a:spcPts val="135"/>
              </a:spcBef>
            </a:pPr>
            <a:r>
              <a:rPr sz="1400" dirty="0">
                <a:solidFill>
                  <a:srgbClr val="1F457C"/>
                </a:solidFill>
                <a:latin typeface="Arial" panose="020B0604020202020204" pitchFamily="34" charset="0"/>
                <a:cs typeface="Arial" panose="020B0604020202020204" pitchFamily="34" charset="0"/>
              </a:rPr>
              <a:t>PAn</a:t>
            </a:r>
            <a:r>
              <a:rPr sz="1400" spc="-15" dirty="0">
                <a:solidFill>
                  <a:srgbClr val="1F457C"/>
                </a:solidFill>
                <a:latin typeface="Arial" panose="020B0604020202020204" pitchFamily="34" charset="0"/>
                <a:cs typeface="Arial" panose="020B0604020202020204" pitchFamily="34" charset="0"/>
              </a:rPr>
              <a:t> </a:t>
            </a:r>
            <a:r>
              <a:rPr sz="1400" spc="-30" dirty="0">
                <a:solidFill>
                  <a:srgbClr val="1F457C"/>
                </a:solidFill>
                <a:latin typeface="Arial" panose="020B0604020202020204" pitchFamily="34" charset="0"/>
                <a:cs typeface="Arial" panose="020B0604020202020204" pitchFamily="34" charset="0"/>
              </a:rPr>
              <a:t>voice</a:t>
            </a:r>
            <a:r>
              <a:rPr sz="1400" spc="-10" dirty="0">
                <a:solidFill>
                  <a:srgbClr val="1F457C"/>
                </a:solidFill>
                <a:latin typeface="Arial" panose="020B0604020202020204" pitchFamily="34" charset="0"/>
                <a:cs typeface="Arial" panose="020B0604020202020204" pitchFamily="34" charset="0"/>
              </a:rPr>
              <a:t> </a:t>
            </a:r>
            <a:r>
              <a:rPr sz="1400" spc="-55" dirty="0">
                <a:solidFill>
                  <a:srgbClr val="1F457C"/>
                </a:solidFill>
                <a:latin typeface="Arial" panose="020B0604020202020204" pitchFamily="34" charset="0"/>
                <a:cs typeface="Arial" panose="020B0604020202020204" pitchFamily="34" charset="0"/>
              </a:rPr>
              <a:t>morphology</a:t>
            </a:r>
            <a:endParaRPr sz="1400" dirty="0">
              <a:latin typeface="Arial" panose="020B0604020202020204" pitchFamily="34" charset="0"/>
              <a:cs typeface="Arial" panose="020B0604020202020204" pitchFamily="34" charset="0"/>
            </a:endParaRPr>
          </a:p>
        </p:txBody>
      </p:sp>
      <p:sp>
        <p:nvSpPr>
          <p:cNvPr id="35" name="object 35"/>
          <p:cNvSpPr txBox="1"/>
          <p:nvPr/>
        </p:nvSpPr>
        <p:spPr>
          <a:xfrm>
            <a:off x="1323263" y="1287812"/>
            <a:ext cx="3114040" cy="150682"/>
          </a:xfrm>
          <a:prstGeom prst="rect">
            <a:avLst/>
          </a:prstGeom>
        </p:spPr>
        <p:txBody>
          <a:bodyPr vert="horz" wrap="square" lIns="0" tIns="12065" rIns="0" bIns="0" rtlCol="0">
            <a:spAutoFit/>
          </a:bodyPr>
          <a:lstStyle/>
          <a:p>
            <a:pPr marL="12700">
              <a:lnSpc>
                <a:spcPct val="100000"/>
              </a:lnSpc>
              <a:spcBef>
                <a:spcPts val="95"/>
              </a:spcBef>
            </a:pPr>
            <a:r>
              <a:rPr sz="900" spc="-10" dirty="0">
                <a:solidFill>
                  <a:schemeClr val="tx1"/>
                </a:solidFill>
                <a:latin typeface="Arial" panose="020B0604020202020204" pitchFamily="34" charset="0"/>
                <a:cs typeface="Arial" panose="020B0604020202020204" pitchFamily="34" charset="0"/>
              </a:rPr>
              <a:t>Table:</a:t>
            </a:r>
            <a:r>
              <a:rPr sz="900" spc="75" dirty="0">
                <a:solidFill>
                  <a:schemeClr val="tx1"/>
                </a:solidFill>
                <a:latin typeface="Arial" panose="020B0604020202020204" pitchFamily="34" charset="0"/>
                <a:cs typeface="Arial" panose="020B0604020202020204" pitchFamily="34" charset="0"/>
              </a:rPr>
              <a:t> </a:t>
            </a:r>
            <a:r>
              <a:rPr sz="900" dirty="0">
                <a:solidFill>
                  <a:schemeClr val="tx1"/>
                </a:solidFill>
                <a:latin typeface="Arial" panose="020B0604020202020204" pitchFamily="34" charset="0"/>
                <a:cs typeface="Arial" panose="020B0604020202020204" pitchFamily="34" charset="0"/>
              </a:rPr>
              <a:t>Proto-</a:t>
            </a:r>
            <a:r>
              <a:rPr sz="900" spc="-25" dirty="0">
                <a:solidFill>
                  <a:schemeClr val="tx1"/>
                </a:solidFill>
                <a:latin typeface="Arial" panose="020B0604020202020204" pitchFamily="34" charset="0"/>
                <a:cs typeface="Arial" panose="020B0604020202020204" pitchFamily="34" charset="0"/>
              </a:rPr>
              <a:t>Austronesian</a:t>
            </a:r>
            <a:r>
              <a:rPr sz="900" spc="-10" dirty="0">
                <a:solidFill>
                  <a:schemeClr val="tx1"/>
                </a:solidFill>
                <a:latin typeface="Arial" panose="020B0604020202020204" pitchFamily="34" charset="0"/>
                <a:cs typeface="Arial" panose="020B0604020202020204" pitchFamily="34" charset="0"/>
              </a:rPr>
              <a:t> voice </a:t>
            </a:r>
            <a:r>
              <a:rPr sz="900" spc="-25" dirty="0">
                <a:solidFill>
                  <a:schemeClr val="tx1"/>
                </a:solidFill>
                <a:latin typeface="Arial" panose="020B0604020202020204" pitchFamily="34" charset="0"/>
                <a:cs typeface="Arial" panose="020B0604020202020204" pitchFamily="34" charset="0"/>
              </a:rPr>
              <a:t>morphology</a:t>
            </a:r>
            <a:r>
              <a:rPr sz="900" spc="-10" dirty="0">
                <a:solidFill>
                  <a:schemeClr val="tx1"/>
                </a:solidFill>
                <a:latin typeface="Arial" panose="020B0604020202020204" pitchFamily="34" charset="0"/>
                <a:cs typeface="Arial" panose="020B0604020202020204" pitchFamily="34" charset="0"/>
              </a:rPr>
              <a:t> </a:t>
            </a:r>
            <a:r>
              <a:rPr sz="900" dirty="0">
                <a:solidFill>
                  <a:schemeClr val="tx1"/>
                </a:solidFill>
                <a:latin typeface="Arial" panose="020B0604020202020204" pitchFamily="34" charset="0"/>
                <a:cs typeface="Arial" panose="020B0604020202020204" pitchFamily="34" charset="0"/>
              </a:rPr>
              <a:t>(</a:t>
            </a:r>
            <a:r>
              <a:rPr sz="900" dirty="0">
                <a:solidFill>
                  <a:schemeClr val="tx1"/>
                </a:solidFill>
                <a:latin typeface="Arial" panose="020B0604020202020204" pitchFamily="34" charset="0"/>
                <a:cs typeface="Arial" panose="020B0604020202020204" pitchFamily="34" charset="0"/>
                <a:hlinkClick r:id="rId6" action="ppaction://hlinksldjump">
                  <a:extLst>
                    <a:ext uri="{A12FA001-AC4F-418D-AE19-62706E023703}">
                      <ahyp:hlinkClr xmlns:ahyp="http://schemas.microsoft.com/office/drawing/2018/hyperlinkcolor" val="tx"/>
                    </a:ext>
                  </a:extLst>
                </a:hlinkClick>
              </a:rPr>
              <a:t>Chen</a:t>
            </a:r>
            <a:r>
              <a:rPr sz="900" spc="-10" dirty="0">
                <a:solidFill>
                  <a:schemeClr val="tx1"/>
                </a:solidFill>
                <a:latin typeface="Arial" panose="020B0604020202020204" pitchFamily="34" charset="0"/>
                <a:cs typeface="Arial" panose="020B0604020202020204" pitchFamily="34" charset="0"/>
                <a:hlinkClick r:id="rId6" action="ppaction://hlinksldjump">
                  <a:extLst>
                    <a:ext uri="{A12FA001-AC4F-418D-AE19-62706E023703}">
                      <ahyp:hlinkClr xmlns:ahyp="http://schemas.microsoft.com/office/drawing/2018/hyperlinkcolor" val="tx"/>
                    </a:ext>
                  </a:extLst>
                </a:hlinkClick>
              </a:rPr>
              <a:t> 2017</a:t>
            </a:r>
            <a:r>
              <a:rPr sz="900" spc="-10" dirty="0">
                <a:solidFill>
                  <a:schemeClr val="tx1"/>
                </a:solidFill>
                <a:latin typeface="Arial" panose="020B0604020202020204" pitchFamily="34" charset="0"/>
                <a:cs typeface="Arial" panose="020B0604020202020204" pitchFamily="34" charset="0"/>
              </a:rPr>
              <a:t>:</a:t>
            </a:r>
            <a:r>
              <a:rPr sz="900" spc="80" dirty="0">
                <a:solidFill>
                  <a:schemeClr val="tx1"/>
                </a:solidFill>
                <a:latin typeface="Arial" panose="020B0604020202020204" pitchFamily="34" charset="0"/>
                <a:cs typeface="Arial" panose="020B0604020202020204" pitchFamily="34" charset="0"/>
              </a:rPr>
              <a:t> </a:t>
            </a:r>
            <a:r>
              <a:rPr sz="900" spc="-20" dirty="0">
                <a:solidFill>
                  <a:schemeClr val="tx1"/>
                </a:solidFill>
                <a:latin typeface="Arial" panose="020B0604020202020204" pitchFamily="34" charset="0"/>
                <a:cs typeface="Arial" panose="020B0604020202020204" pitchFamily="34" charset="0"/>
              </a:rPr>
              <a:t>151)</a:t>
            </a:r>
            <a:endParaRPr sz="900" dirty="0">
              <a:solidFill>
                <a:schemeClr val="tx1"/>
              </a:solidFill>
              <a:latin typeface="Arial" panose="020B0604020202020204" pitchFamily="34" charset="0"/>
              <a:cs typeface="Arial" panose="020B0604020202020204" pitchFamily="34" charset="0"/>
            </a:endParaRPr>
          </a:p>
        </p:txBody>
      </p:sp>
      <p:sp>
        <p:nvSpPr>
          <p:cNvPr id="36" name="object 36"/>
          <p:cNvSpPr/>
          <p:nvPr/>
        </p:nvSpPr>
        <p:spPr>
          <a:xfrm>
            <a:off x="673646" y="1562417"/>
            <a:ext cx="4377055" cy="0"/>
          </a:xfrm>
          <a:custGeom>
            <a:avLst/>
            <a:gdLst/>
            <a:ahLst/>
            <a:cxnLst/>
            <a:rect l="l" t="t" r="r" b="b"/>
            <a:pathLst>
              <a:path w="4377055">
                <a:moveTo>
                  <a:pt x="0" y="0"/>
                </a:moveTo>
                <a:lnTo>
                  <a:pt x="4376877" y="0"/>
                </a:lnTo>
              </a:path>
            </a:pathLst>
          </a:custGeom>
          <a:ln w="10121">
            <a:solidFill>
              <a:srgbClr val="000000"/>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37" name="object 37"/>
          <p:cNvSpPr txBox="1"/>
          <p:nvPr/>
        </p:nvSpPr>
        <p:spPr>
          <a:xfrm>
            <a:off x="736866" y="1574214"/>
            <a:ext cx="288290" cy="135293"/>
          </a:xfrm>
          <a:prstGeom prst="rect">
            <a:avLst/>
          </a:prstGeom>
        </p:spPr>
        <p:txBody>
          <a:bodyPr vert="horz" wrap="square" lIns="0" tIns="12065" rIns="0" bIns="0" rtlCol="0">
            <a:spAutoFit/>
          </a:bodyPr>
          <a:lstStyle/>
          <a:p>
            <a:pPr marL="12700">
              <a:lnSpc>
                <a:spcPct val="100000"/>
              </a:lnSpc>
              <a:spcBef>
                <a:spcPts val="95"/>
              </a:spcBef>
            </a:pPr>
            <a:r>
              <a:rPr sz="800" spc="-20" dirty="0">
                <a:latin typeface="Arial" panose="020B0604020202020204" pitchFamily="34" charset="0"/>
                <a:cs typeface="Arial" panose="020B0604020202020204" pitchFamily="34" charset="0"/>
              </a:rPr>
              <a:t>Mood</a:t>
            </a:r>
            <a:endParaRPr sz="800" dirty="0">
              <a:latin typeface="Arial" panose="020B0604020202020204" pitchFamily="34" charset="0"/>
              <a:cs typeface="Arial" panose="020B0604020202020204" pitchFamily="34" charset="0"/>
            </a:endParaRPr>
          </a:p>
        </p:txBody>
      </p:sp>
      <p:sp>
        <p:nvSpPr>
          <p:cNvPr id="38" name="object 38"/>
          <p:cNvSpPr txBox="1"/>
          <p:nvPr/>
        </p:nvSpPr>
        <p:spPr>
          <a:xfrm>
            <a:off x="1796846" y="1574214"/>
            <a:ext cx="3190875" cy="135293"/>
          </a:xfrm>
          <a:prstGeom prst="rect">
            <a:avLst/>
          </a:prstGeom>
        </p:spPr>
        <p:txBody>
          <a:bodyPr vert="horz" wrap="square" lIns="0" tIns="12065" rIns="0" bIns="0" rtlCol="0">
            <a:spAutoFit/>
          </a:bodyPr>
          <a:lstStyle/>
          <a:p>
            <a:pPr marL="12700">
              <a:lnSpc>
                <a:spcPct val="100000"/>
              </a:lnSpc>
              <a:spcBef>
                <a:spcPts val="95"/>
              </a:spcBef>
              <a:tabLst>
                <a:tab pos="686435" algn="l"/>
                <a:tab pos="1441450" algn="l"/>
                <a:tab pos="2249170" algn="l"/>
              </a:tabLst>
            </a:pPr>
            <a:r>
              <a:rPr sz="800" dirty="0">
                <a:latin typeface="Arial" panose="020B0604020202020204" pitchFamily="34" charset="0"/>
                <a:cs typeface="Arial" panose="020B0604020202020204" pitchFamily="34" charset="0"/>
              </a:rPr>
              <a:t>Actor</a:t>
            </a:r>
            <a:r>
              <a:rPr sz="800" spc="7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Voice</a:t>
            </a:r>
            <a:r>
              <a:rPr sz="800" dirty="0">
                <a:latin typeface="Arial" panose="020B0604020202020204" pitchFamily="34" charset="0"/>
                <a:cs typeface="Arial" panose="020B0604020202020204" pitchFamily="34" charset="0"/>
              </a:rPr>
              <a:t>	Patient</a:t>
            </a:r>
            <a:r>
              <a:rPr sz="800" spc="65"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Voice</a:t>
            </a:r>
            <a:r>
              <a:rPr sz="800" dirty="0">
                <a:latin typeface="Arial" panose="020B0604020202020204" pitchFamily="34" charset="0"/>
                <a:cs typeface="Arial" panose="020B0604020202020204" pitchFamily="34" charset="0"/>
              </a:rPr>
              <a:t>	Locative</a:t>
            </a:r>
            <a:r>
              <a:rPr sz="800" spc="-10" dirty="0">
                <a:latin typeface="Arial" panose="020B0604020202020204" pitchFamily="34" charset="0"/>
                <a:cs typeface="Arial" panose="020B0604020202020204" pitchFamily="34" charset="0"/>
              </a:rPr>
              <a:t> Voice</a:t>
            </a:r>
            <a:r>
              <a:rPr sz="800" dirty="0">
                <a:latin typeface="Arial" panose="020B0604020202020204" pitchFamily="34" charset="0"/>
                <a:cs typeface="Arial" panose="020B0604020202020204" pitchFamily="34" charset="0"/>
              </a:rPr>
              <a:t>	Circumstantial</a:t>
            </a:r>
            <a:r>
              <a:rPr sz="800" spc="5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Voice</a:t>
            </a:r>
            <a:endParaRPr sz="800">
              <a:latin typeface="Arial" panose="020B0604020202020204" pitchFamily="34" charset="0"/>
              <a:cs typeface="Arial" panose="020B0604020202020204" pitchFamily="34" charset="0"/>
            </a:endParaRPr>
          </a:p>
        </p:txBody>
      </p:sp>
      <p:pic>
        <p:nvPicPr>
          <p:cNvPr id="39" name="object 39"/>
          <p:cNvPicPr/>
          <p:nvPr/>
        </p:nvPicPr>
        <p:blipFill>
          <a:blip r:embed="rId8" cstate="print"/>
          <a:stretch>
            <a:fillRect/>
          </a:stretch>
        </p:blipFill>
        <p:spPr>
          <a:xfrm>
            <a:off x="3213372" y="1772422"/>
            <a:ext cx="247385" cy="127539"/>
          </a:xfrm>
          <a:prstGeom prst="rect">
            <a:avLst/>
          </a:prstGeom>
        </p:spPr>
      </p:pic>
      <p:pic>
        <p:nvPicPr>
          <p:cNvPr id="40" name="object 40"/>
          <p:cNvPicPr/>
          <p:nvPr/>
        </p:nvPicPr>
        <p:blipFill>
          <a:blip r:embed="rId9" cstate="print"/>
          <a:stretch>
            <a:fillRect/>
          </a:stretch>
        </p:blipFill>
        <p:spPr>
          <a:xfrm>
            <a:off x="3213372" y="2012820"/>
            <a:ext cx="165801" cy="126527"/>
          </a:xfrm>
          <a:prstGeom prst="rect">
            <a:avLst/>
          </a:prstGeom>
        </p:spPr>
      </p:pic>
      <p:pic>
        <p:nvPicPr>
          <p:cNvPr id="41" name="object 41"/>
          <p:cNvPicPr/>
          <p:nvPr/>
        </p:nvPicPr>
        <p:blipFill>
          <a:blip r:embed="rId10" cstate="print"/>
          <a:stretch>
            <a:fillRect/>
          </a:stretch>
        </p:blipFill>
        <p:spPr>
          <a:xfrm>
            <a:off x="4021104" y="2012820"/>
            <a:ext cx="247385" cy="127539"/>
          </a:xfrm>
          <a:prstGeom prst="rect">
            <a:avLst/>
          </a:prstGeom>
        </p:spPr>
      </p:pic>
      <p:graphicFrame>
        <p:nvGraphicFramePr>
          <p:cNvPr id="42" name="object 42"/>
          <p:cNvGraphicFramePr>
            <a:graphicFrameLocks noGrp="1"/>
          </p:cNvGraphicFramePr>
          <p:nvPr>
            <p:extLst>
              <p:ext uri="{D42A27DB-BD31-4B8C-83A1-F6EECF244321}">
                <p14:modId xmlns:p14="http://schemas.microsoft.com/office/powerpoint/2010/main" val="2678960817"/>
              </p:ext>
            </p:extLst>
          </p:nvPr>
        </p:nvGraphicFramePr>
        <p:xfrm>
          <a:off x="673646" y="1749818"/>
          <a:ext cx="4376418" cy="426719"/>
        </p:xfrm>
        <a:graphic>
          <a:graphicData uri="http://schemas.openxmlformats.org/drawingml/2006/table">
            <a:tbl>
              <a:tblPr firstRow="1" bandRow="1">
                <a:tableStyleId>{2D5ABB26-0587-4C30-8999-92F81FD0307C}</a:tableStyleId>
              </a:tblPr>
              <a:tblGrid>
                <a:gridCol w="1059815">
                  <a:extLst>
                    <a:ext uri="{9D8B030D-6E8A-4147-A177-3AD203B41FA5}">
                      <a16:colId xmlns:a16="http://schemas.microsoft.com/office/drawing/2014/main" val="20000"/>
                    </a:ext>
                  </a:extLst>
                </a:gridCol>
                <a:gridCol w="593724">
                  <a:extLst>
                    <a:ext uri="{9D8B030D-6E8A-4147-A177-3AD203B41FA5}">
                      <a16:colId xmlns:a16="http://schemas.microsoft.com/office/drawing/2014/main" val="20001"/>
                    </a:ext>
                  </a:extLst>
                </a:gridCol>
                <a:gridCol w="639444">
                  <a:extLst>
                    <a:ext uri="{9D8B030D-6E8A-4147-A177-3AD203B41FA5}">
                      <a16:colId xmlns:a16="http://schemas.microsoft.com/office/drawing/2014/main" val="20002"/>
                    </a:ext>
                  </a:extLst>
                </a:gridCol>
                <a:gridCol w="774065">
                  <a:extLst>
                    <a:ext uri="{9D8B030D-6E8A-4147-A177-3AD203B41FA5}">
                      <a16:colId xmlns:a16="http://schemas.microsoft.com/office/drawing/2014/main" val="20003"/>
                    </a:ext>
                  </a:extLst>
                </a:gridCol>
                <a:gridCol w="1309370">
                  <a:extLst>
                    <a:ext uri="{9D8B030D-6E8A-4147-A177-3AD203B41FA5}">
                      <a16:colId xmlns:a16="http://schemas.microsoft.com/office/drawing/2014/main" val="20004"/>
                    </a:ext>
                  </a:extLst>
                </a:gridCol>
              </a:tblGrid>
              <a:tr h="140970">
                <a:tc>
                  <a:txBody>
                    <a:bodyPr/>
                    <a:lstStyle/>
                    <a:p>
                      <a:pPr marL="75565">
                        <a:lnSpc>
                          <a:spcPts val="840"/>
                        </a:lnSpc>
                        <a:spcBef>
                          <a:spcPts val="175"/>
                        </a:spcBef>
                      </a:pPr>
                      <a:r>
                        <a:rPr sz="800" spc="-10" dirty="0">
                          <a:latin typeface="Arial"/>
                          <a:cs typeface="Arial"/>
                        </a:rPr>
                        <a:t>Indicative</a:t>
                      </a:r>
                      <a:endParaRPr sz="800">
                        <a:latin typeface="Arial"/>
                        <a:cs typeface="Arial"/>
                      </a:endParaRPr>
                    </a:p>
                  </a:txBody>
                  <a:tcPr marL="0" marR="0" marT="22225" marB="0">
                    <a:lnT w="6350">
                      <a:solidFill>
                        <a:srgbClr val="000000"/>
                      </a:solidFill>
                      <a:prstDash val="solid"/>
                    </a:lnT>
                  </a:tcPr>
                </a:tc>
                <a:tc>
                  <a:txBody>
                    <a:bodyPr/>
                    <a:lstStyle/>
                    <a:p>
                      <a:pPr marL="75565">
                        <a:lnSpc>
                          <a:spcPts val="840"/>
                        </a:lnSpc>
                        <a:spcBef>
                          <a:spcPts val="175"/>
                        </a:spcBef>
                      </a:pPr>
                      <a:r>
                        <a:rPr sz="800" spc="0" dirty="0">
                          <a:latin typeface="Arial"/>
                          <a:cs typeface="Arial"/>
                        </a:rPr>
                        <a:t>*&lt;um&gt;</a:t>
                      </a:r>
                    </a:p>
                  </a:txBody>
                  <a:tcPr marL="0" marR="0" marT="22225" marB="0">
                    <a:lnT w="6350">
                      <a:solidFill>
                        <a:srgbClr val="000000"/>
                      </a:solidFill>
                      <a:prstDash val="solid"/>
                    </a:lnT>
                  </a:tcPr>
                </a:tc>
                <a:tc>
                  <a:txBody>
                    <a:bodyPr/>
                    <a:lstStyle/>
                    <a:p>
                      <a:pPr marL="155575">
                        <a:lnSpc>
                          <a:spcPts val="840"/>
                        </a:lnSpc>
                        <a:spcBef>
                          <a:spcPts val="175"/>
                        </a:spcBef>
                      </a:pPr>
                      <a:r>
                        <a:rPr sz="800" dirty="0">
                          <a:latin typeface="Arial"/>
                          <a:cs typeface="Arial"/>
                        </a:rPr>
                        <a:t>*-</a:t>
                      </a:r>
                      <a:r>
                        <a:rPr sz="800" spc="-25" dirty="0">
                          <a:latin typeface="Arial"/>
                          <a:cs typeface="Arial"/>
                        </a:rPr>
                        <a:t>ən</a:t>
                      </a:r>
                      <a:endParaRPr sz="800">
                        <a:latin typeface="Arial"/>
                        <a:cs typeface="Arial"/>
                      </a:endParaRPr>
                    </a:p>
                  </a:txBody>
                  <a:tcPr marL="0" marR="0" marT="22225" marB="0">
                    <a:lnT w="6350">
                      <a:solidFill>
                        <a:srgbClr val="000000"/>
                      </a:solidFill>
                      <a:prstDash val="solid"/>
                    </a:lnT>
                  </a:tcPr>
                </a:tc>
                <a:tc>
                  <a:txBody>
                    <a:bodyPr/>
                    <a:lstStyle/>
                    <a:p>
                      <a:pPr marL="271145">
                        <a:lnSpc>
                          <a:spcPts val="840"/>
                        </a:lnSpc>
                        <a:spcBef>
                          <a:spcPts val="175"/>
                        </a:spcBef>
                      </a:pPr>
                      <a:r>
                        <a:rPr sz="800" dirty="0">
                          <a:latin typeface="Arial"/>
                          <a:cs typeface="Arial"/>
                        </a:rPr>
                        <a:t>*-</a:t>
                      </a:r>
                      <a:r>
                        <a:rPr sz="800" spc="-25" dirty="0">
                          <a:latin typeface="Arial"/>
                          <a:cs typeface="Arial"/>
                        </a:rPr>
                        <a:t>an</a:t>
                      </a:r>
                      <a:endParaRPr sz="800">
                        <a:latin typeface="Arial"/>
                        <a:cs typeface="Arial"/>
                      </a:endParaRPr>
                    </a:p>
                  </a:txBody>
                  <a:tcPr marL="0" marR="0" marT="22225" marB="0">
                    <a:lnT w="6350">
                      <a:solidFill>
                        <a:srgbClr val="000000"/>
                      </a:solidFill>
                      <a:prstDash val="solid"/>
                    </a:lnT>
                  </a:tcPr>
                </a:tc>
                <a:tc>
                  <a:txBody>
                    <a:bodyPr/>
                    <a:lstStyle/>
                    <a:p>
                      <a:pPr marL="305435">
                        <a:lnSpc>
                          <a:spcPts val="840"/>
                        </a:lnSpc>
                        <a:spcBef>
                          <a:spcPts val="175"/>
                        </a:spcBef>
                      </a:pPr>
                      <a:r>
                        <a:rPr sz="800" dirty="0">
                          <a:latin typeface="Arial"/>
                          <a:cs typeface="Arial"/>
                        </a:rPr>
                        <a:t>*Si-</a:t>
                      </a:r>
                      <a:r>
                        <a:rPr sz="800" spc="-20" dirty="0">
                          <a:latin typeface="Arial"/>
                          <a:cs typeface="Arial"/>
                        </a:rPr>
                        <a:t>/</a:t>
                      </a:r>
                      <a:r>
                        <a:rPr lang="en-US" sz="800" spc="-20" dirty="0">
                          <a:latin typeface="Arial"/>
                          <a:cs typeface="Arial"/>
                        </a:rPr>
                        <a:t>*</a:t>
                      </a:r>
                      <a:r>
                        <a:rPr sz="800" spc="-20" dirty="0">
                          <a:latin typeface="Arial"/>
                          <a:cs typeface="Arial"/>
                        </a:rPr>
                        <a:t>Sa-</a:t>
                      </a:r>
                      <a:endParaRPr sz="800" dirty="0">
                        <a:latin typeface="Arial"/>
                        <a:cs typeface="Arial"/>
                      </a:endParaRPr>
                    </a:p>
                  </a:txBody>
                  <a:tcPr marL="0" marR="0" marT="22225" marB="0">
                    <a:lnT w="6350">
                      <a:solidFill>
                        <a:srgbClr val="000000"/>
                      </a:solidFill>
                      <a:prstDash val="solid"/>
                    </a:lnT>
                  </a:tcPr>
                </a:tc>
                <a:extLst>
                  <a:ext uri="{0D108BD9-81ED-4DB2-BD59-A6C34878D82A}">
                    <a16:rowId xmlns:a16="http://schemas.microsoft.com/office/drawing/2014/main" val="10000"/>
                  </a:ext>
                </a:extLst>
              </a:tr>
              <a:tr h="120014">
                <a:tc>
                  <a:txBody>
                    <a:bodyPr/>
                    <a:lstStyle/>
                    <a:p>
                      <a:pPr marL="75565">
                        <a:lnSpc>
                          <a:spcPts val="840"/>
                        </a:lnSpc>
                        <a:spcBef>
                          <a:spcPts val="5"/>
                        </a:spcBef>
                      </a:pPr>
                      <a:r>
                        <a:rPr sz="800" dirty="0">
                          <a:latin typeface="Arial"/>
                          <a:cs typeface="Arial"/>
                        </a:rPr>
                        <a:t>Optative,</a:t>
                      </a:r>
                      <a:r>
                        <a:rPr sz="800" spc="85" dirty="0">
                          <a:latin typeface="Arial"/>
                          <a:cs typeface="Arial"/>
                        </a:rPr>
                        <a:t> </a:t>
                      </a:r>
                      <a:r>
                        <a:rPr sz="800" spc="-10" dirty="0">
                          <a:latin typeface="Arial"/>
                          <a:cs typeface="Arial"/>
                        </a:rPr>
                        <a:t>hortative</a:t>
                      </a:r>
                      <a:endParaRPr sz="800">
                        <a:latin typeface="Arial"/>
                        <a:cs typeface="Arial"/>
                      </a:endParaRPr>
                    </a:p>
                  </a:txBody>
                  <a:tcPr marL="0" marR="0" marT="635" marB="0"/>
                </a:tc>
                <a:tc>
                  <a:txBody>
                    <a:bodyPr/>
                    <a:lstStyle/>
                    <a:p>
                      <a:pPr marL="75565">
                        <a:lnSpc>
                          <a:spcPts val="840"/>
                        </a:lnSpc>
                        <a:spcBef>
                          <a:spcPts val="5"/>
                        </a:spcBef>
                      </a:pPr>
                      <a:r>
                        <a:rPr sz="800" dirty="0">
                          <a:latin typeface="Arial"/>
                          <a:cs typeface="Arial"/>
                        </a:rPr>
                        <a:t>*-</a:t>
                      </a:r>
                      <a:r>
                        <a:rPr sz="800" spc="-50" dirty="0">
                          <a:latin typeface="Arial"/>
                          <a:cs typeface="Arial"/>
                        </a:rPr>
                        <a:t>a</a:t>
                      </a:r>
                      <a:endParaRPr sz="800">
                        <a:latin typeface="Arial"/>
                        <a:cs typeface="Arial"/>
                      </a:endParaRPr>
                    </a:p>
                  </a:txBody>
                  <a:tcPr marL="0" marR="0" marT="635" marB="0"/>
                </a:tc>
                <a:tc>
                  <a:txBody>
                    <a:bodyPr/>
                    <a:lstStyle/>
                    <a:p>
                      <a:pPr marL="155575">
                        <a:lnSpc>
                          <a:spcPts val="840"/>
                        </a:lnSpc>
                        <a:spcBef>
                          <a:spcPts val="5"/>
                        </a:spcBef>
                      </a:pPr>
                      <a:r>
                        <a:rPr sz="800" dirty="0">
                          <a:latin typeface="Arial"/>
                          <a:cs typeface="Arial"/>
                        </a:rPr>
                        <a:t>*-</a:t>
                      </a:r>
                      <a:r>
                        <a:rPr sz="800" spc="-25" dirty="0">
                          <a:latin typeface="Arial"/>
                          <a:cs typeface="Arial"/>
                        </a:rPr>
                        <a:t>aw</a:t>
                      </a:r>
                      <a:endParaRPr sz="800">
                        <a:latin typeface="Arial"/>
                        <a:cs typeface="Arial"/>
                      </a:endParaRPr>
                    </a:p>
                  </a:txBody>
                  <a:tcPr marL="0" marR="0" marT="635" marB="0"/>
                </a:tc>
                <a:tc>
                  <a:txBody>
                    <a:bodyPr/>
                    <a:lstStyle/>
                    <a:p>
                      <a:pPr marL="271145">
                        <a:lnSpc>
                          <a:spcPts val="840"/>
                        </a:lnSpc>
                        <a:spcBef>
                          <a:spcPts val="5"/>
                        </a:spcBef>
                      </a:pPr>
                      <a:r>
                        <a:rPr sz="800" dirty="0">
                          <a:latin typeface="Arial"/>
                          <a:cs typeface="Arial"/>
                        </a:rPr>
                        <a:t>*-</a:t>
                      </a:r>
                      <a:r>
                        <a:rPr sz="800" spc="-25" dirty="0">
                          <a:latin typeface="Arial"/>
                          <a:cs typeface="Arial"/>
                        </a:rPr>
                        <a:t>ay</a:t>
                      </a:r>
                      <a:endParaRPr sz="800">
                        <a:latin typeface="Arial"/>
                        <a:cs typeface="Arial"/>
                      </a:endParaRPr>
                    </a:p>
                  </a:txBody>
                  <a:tcPr marL="0" marR="0" marT="635" marB="0"/>
                </a:tc>
                <a:tc>
                  <a:txBody>
                    <a:bodyPr/>
                    <a:lstStyle/>
                    <a:p>
                      <a:pPr marL="305435">
                        <a:lnSpc>
                          <a:spcPts val="840"/>
                        </a:lnSpc>
                        <a:spcBef>
                          <a:spcPts val="5"/>
                        </a:spcBef>
                      </a:pPr>
                      <a:r>
                        <a:rPr sz="800" dirty="0">
                          <a:latin typeface="Arial"/>
                          <a:cs typeface="Arial"/>
                        </a:rPr>
                        <a:t>*-</a:t>
                      </a:r>
                      <a:r>
                        <a:rPr sz="800" spc="-20" dirty="0">
                          <a:latin typeface="Arial"/>
                          <a:cs typeface="Arial"/>
                        </a:rPr>
                        <a:t>anay</a:t>
                      </a:r>
                      <a:endParaRPr sz="800">
                        <a:latin typeface="Arial"/>
                        <a:cs typeface="Arial"/>
                      </a:endParaRPr>
                    </a:p>
                  </a:txBody>
                  <a:tcPr marL="0" marR="0" marT="635" marB="0"/>
                </a:tc>
                <a:extLst>
                  <a:ext uri="{0D108BD9-81ED-4DB2-BD59-A6C34878D82A}">
                    <a16:rowId xmlns:a16="http://schemas.microsoft.com/office/drawing/2014/main" val="10001"/>
                  </a:ext>
                </a:extLst>
              </a:tr>
              <a:tr h="165735">
                <a:tc>
                  <a:txBody>
                    <a:bodyPr/>
                    <a:lstStyle/>
                    <a:p>
                      <a:pPr marL="75565">
                        <a:lnSpc>
                          <a:spcPct val="100000"/>
                        </a:lnSpc>
                        <a:spcBef>
                          <a:spcPts val="5"/>
                        </a:spcBef>
                      </a:pPr>
                      <a:r>
                        <a:rPr sz="800" dirty="0">
                          <a:latin typeface="Arial"/>
                          <a:cs typeface="Arial"/>
                        </a:rPr>
                        <a:t>Imperative,</a:t>
                      </a:r>
                      <a:r>
                        <a:rPr sz="800" spc="-5" dirty="0">
                          <a:latin typeface="Arial"/>
                          <a:cs typeface="Arial"/>
                        </a:rPr>
                        <a:t> </a:t>
                      </a:r>
                      <a:r>
                        <a:rPr sz="800" spc="-10" dirty="0">
                          <a:latin typeface="Arial"/>
                          <a:cs typeface="Arial"/>
                        </a:rPr>
                        <a:t>negative</a:t>
                      </a:r>
                      <a:endParaRPr sz="800">
                        <a:latin typeface="Arial"/>
                        <a:cs typeface="Arial"/>
                      </a:endParaRPr>
                    </a:p>
                  </a:txBody>
                  <a:tcPr marL="0" marR="0" marT="635" marB="0">
                    <a:lnB w="12700">
                      <a:solidFill>
                        <a:srgbClr val="000000"/>
                      </a:solidFill>
                      <a:prstDash val="solid"/>
                    </a:lnB>
                  </a:tcPr>
                </a:tc>
                <a:tc>
                  <a:txBody>
                    <a:bodyPr/>
                    <a:lstStyle/>
                    <a:p>
                      <a:pPr marL="75565">
                        <a:lnSpc>
                          <a:spcPct val="100000"/>
                        </a:lnSpc>
                        <a:spcBef>
                          <a:spcPts val="5"/>
                        </a:spcBef>
                      </a:pPr>
                      <a:r>
                        <a:rPr sz="800" spc="60" dirty="0">
                          <a:latin typeface="Arial"/>
                          <a:cs typeface="Arial"/>
                        </a:rPr>
                        <a:t>*-</a:t>
                      </a:r>
                      <a:r>
                        <a:rPr sz="800" spc="65" dirty="0">
                          <a:latin typeface="Cambria"/>
                          <a:cs typeface="Cambria"/>
                        </a:rPr>
                        <a:t>∅</a:t>
                      </a:r>
                      <a:endParaRPr sz="800">
                        <a:latin typeface="Cambria"/>
                        <a:cs typeface="Cambria"/>
                      </a:endParaRPr>
                    </a:p>
                  </a:txBody>
                  <a:tcPr marL="0" marR="0" marT="635" marB="0">
                    <a:lnB w="12700">
                      <a:solidFill>
                        <a:srgbClr val="000000"/>
                      </a:solidFill>
                      <a:prstDash val="solid"/>
                    </a:lnB>
                  </a:tcPr>
                </a:tc>
                <a:tc>
                  <a:txBody>
                    <a:bodyPr/>
                    <a:lstStyle/>
                    <a:p>
                      <a:pPr marL="155575">
                        <a:lnSpc>
                          <a:spcPct val="100000"/>
                        </a:lnSpc>
                        <a:spcBef>
                          <a:spcPts val="5"/>
                        </a:spcBef>
                      </a:pPr>
                      <a:r>
                        <a:rPr sz="800" dirty="0">
                          <a:latin typeface="Arial"/>
                          <a:cs typeface="Arial"/>
                        </a:rPr>
                        <a:t>*-</a:t>
                      </a:r>
                      <a:r>
                        <a:rPr sz="800" spc="-50" dirty="0">
                          <a:latin typeface="Arial"/>
                          <a:cs typeface="Arial"/>
                        </a:rPr>
                        <a:t>u</a:t>
                      </a:r>
                      <a:endParaRPr sz="800">
                        <a:latin typeface="Arial"/>
                        <a:cs typeface="Arial"/>
                      </a:endParaRPr>
                    </a:p>
                  </a:txBody>
                  <a:tcPr marL="0" marR="0" marT="635" marB="0">
                    <a:lnB w="12700">
                      <a:solidFill>
                        <a:srgbClr val="000000"/>
                      </a:solidFill>
                      <a:prstDash val="solid"/>
                    </a:lnB>
                  </a:tcPr>
                </a:tc>
                <a:tc>
                  <a:txBody>
                    <a:bodyPr/>
                    <a:lstStyle/>
                    <a:p>
                      <a:pPr marL="271145">
                        <a:lnSpc>
                          <a:spcPct val="100000"/>
                        </a:lnSpc>
                        <a:spcBef>
                          <a:spcPts val="5"/>
                        </a:spcBef>
                      </a:pPr>
                      <a:r>
                        <a:rPr sz="800" spc="55" dirty="0">
                          <a:latin typeface="Arial"/>
                          <a:cs typeface="Arial"/>
                        </a:rPr>
                        <a:t>*-</a:t>
                      </a:r>
                      <a:r>
                        <a:rPr sz="800" spc="-50" dirty="0">
                          <a:latin typeface="Arial"/>
                          <a:cs typeface="Arial"/>
                        </a:rPr>
                        <a:t>i</a:t>
                      </a:r>
                      <a:endParaRPr sz="800">
                        <a:latin typeface="Arial"/>
                        <a:cs typeface="Arial"/>
                      </a:endParaRPr>
                    </a:p>
                  </a:txBody>
                  <a:tcPr marL="0" marR="0" marT="635" marB="0">
                    <a:lnB w="12700">
                      <a:solidFill>
                        <a:srgbClr val="000000"/>
                      </a:solidFill>
                      <a:prstDash val="solid"/>
                    </a:lnB>
                  </a:tcPr>
                </a:tc>
                <a:tc>
                  <a:txBody>
                    <a:bodyPr/>
                    <a:lstStyle/>
                    <a:p>
                      <a:pPr marL="305435">
                        <a:lnSpc>
                          <a:spcPct val="100000"/>
                        </a:lnSpc>
                        <a:spcBef>
                          <a:spcPts val="5"/>
                        </a:spcBef>
                      </a:pPr>
                      <a:r>
                        <a:rPr sz="800" dirty="0">
                          <a:latin typeface="Arial"/>
                          <a:cs typeface="Arial"/>
                        </a:rPr>
                        <a:t>*-</a:t>
                      </a:r>
                      <a:r>
                        <a:rPr sz="800" spc="-25" dirty="0">
                          <a:latin typeface="Arial"/>
                          <a:cs typeface="Arial"/>
                        </a:rPr>
                        <a:t>an</a:t>
                      </a:r>
                      <a:endParaRPr sz="800" dirty="0">
                        <a:latin typeface="Arial"/>
                        <a:cs typeface="Arial"/>
                      </a:endParaRPr>
                    </a:p>
                  </a:txBody>
                  <a:tcPr marL="0" marR="0" marT="635" marB="0">
                    <a:lnB w="12700">
                      <a:solidFill>
                        <a:srgbClr val="000000"/>
                      </a:solidFill>
                      <a:prstDash val="solid"/>
                    </a:lnB>
                  </a:tcPr>
                </a:tc>
                <a:extLst>
                  <a:ext uri="{0D108BD9-81ED-4DB2-BD59-A6C34878D82A}">
                    <a16:rowId xmlns:a16="http://schemas.microsoft.com/office/drawing/2014/main" val="10002"/>
                  </a:ext>
                </a:extLst>
              </a:tr>
            </a:tbl>
          </a:graphicData>
        </a:graphic>
      </p:graphicFrame>
      <p:sp>
        <p:nvSpPr>
          <p:cNvPr id="43" name="object 43"/>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16</a:t>
            </a:fld>
            <a:r>
              <a:rPr spc="-55" dirty="0"/>
              <a:t> </a:t>
            </a:r>
            <a:r>
              <a:rPr spc="125" dirty="0"/>
              <a:t>/</a:t>
            </a:r>
            <a:r>
              <a:rPr spc="-50" dirty="0"/>
              <a:t> </a:t>
            </a:r>
            <a:r>
              <a:rPr spc="-25" dirty="0"/>
              <a:t>27</a:t>
            </a:r>
          </a:p>
        </p:txBody>
      </p:sp>
    </p:spTree>
  </p:cSld>
  <p:clrMapOvr>
    <a:masterClrMapping/>
  </p:clrMapOvr>
  <p:transition>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 name="object 4"/>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 name="object 5"/>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6" name="object 6"/>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3" action="ppaction://hlinksldjump"/>
              </a:rPr>
              <a:t>Preliminaries</a:t>
            </a:r>
            <a:endParaRPr sz="500">
              <a:latin typeface="Arial"/>
              <a:cs typeface="Arial"/>
            </a:endParaRPr>
          </a:p>
        </p:txBody>
      </p:sp>
      <p:grpSp>
        <p:nvGrpSpPr>
          <p:cNvPr id="7" name="object 7"/>
          <p:cNvGrpSpPr/>
          <p:nvPr/>
        </p:nvGrpSpPr>
        <p:grpSpPr>
          <a:xfrm>
            <a:off x="1169682" y="127510"/>
            <a:ext cx="243204" cy="41275"/>
            <a:chOff x="1169682" y="127510"/>
            <a:chExt cx="243204" cy="41275"/>
          </a:xfrm>
        </p:grpSpPr>
        <p:sp>
          <p:nvSpPr>
            <p:cNvPr id="8" name="object 8"/>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9" name="object 9"/>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0" name="object 10"/>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1" name="object 11"/>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2" name="object 12"/>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13" name="object 13"/>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4" action="ppaction://hlinksldjump"/>
              </a:rPr>
              <a:t>Distribution</a:t>
            </a:r>
            <a:endParaRPr sz="500">
              <a:latin typeface="Arial"/>
              <a:cs typeface="Arial"/>
            </a:endParaRPr>
          </a:p>
        </p:txBody>
      </p:sp>
      <p:grpSp>
        <p:nvGrpSpPr>
          <p:cNvPr id="14" name="object 14"/>
          <p:cNvGrpSpPr/>
          <p:nvPr/>
        </p:nvGrpSpPr>
        <p:grpSpPr>
          <a:xfrm>
            <a:off x="2196020" y="127510"/>
            <a:ext cx="243204" cy="41275"/>
            <a:chOff x="2196020" y="127510"/>
            <a:chExt cx="243204" cy="41275"/>
          </a:xfrm>
        </p:grpSpPr>
        <p:sp>
          <p:nvSpPr>
            <p:cNvPr id="15" name="object 15"/>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6" name="object 16"/>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7" name="object 17"/>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8" name="object 18"/>
            <p:cNvSpPr/>
            <p:nvPr/>
          </p:nvSpPr>
          <p:spPr>
            <a:xfrm>
              <a:off x="2349753" y="130050"/>
              <a:ext cx="36195" cy="36195"/>
            </a:xfrm>
            <a:custGeom>
              <a:avLst/>
              <a:gdLst/>
              <a:ahLst/>
              <a:cxnLst/>
              <a:rect l="l" t="t" r="r" b="b"/>
              <a:pathLst>
                <a:path w="36194"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p>
          </p:txBody>
        </p:sp>
        <p:sp>
          <p:nvSpPr>
            <p:cNvPr id="19" name="object 19"/>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0" name="object 20"/>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grpSp>
      <p:sp>
        <p:nvSpPr>
          <p:cNvPr id="21" name="object 21"/>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latin typeface="Arial"/>
                <a:cs typeface="Arial"/>
                <a:hlinkClick r:id="rId5" action="ppaction://hlinksldjump"/>
              </a:rPr>
              <a:t>Forms</a:t>
            </a:r>
            <a:r>
              <a:rPr sz="500" spc="25" dirty="0">
                <a:latin typeface="Arial"/>
                <a:cs typeface="Arial"/>
                <a:hlinkClick r:id="rId5" action="ppaction://hlinksldjump"/>
              </a:rPr>
              <a:t> </a:t>
            </a:r>
            <a:r>
              <a:rPr sz="500" spc="60" dirty="0">
                <a:latin typeface="Arial"/>
                <a:cs typeface="Arial"/>
                <a:hlinkClick r:id="rId5" action="ppaction://hlinksldjump"/>
              </a:rPr>
              <a:t>&amp;</a:t>
            </a:r>
            <a:r>
              <a:rPr sz="500" spc="30" dirty="0">
                <a:latin typeface="Arial"/>
                <a:cs typeface="Arial"/>
                <a:hlinkClick r:id="rId5" action="ppaction://hlinksldjump"/>
              </a:rPr>
              <a:t> </a:t>
            </a:r>
            <a:r>
              <a:rPr sz="500" spc="-10" dirty="0">
                <a:latin typeface="Arial"/>
                <a:cs typeface="Arial"/>
                <a:hlinkClick r:id="rId5" action="ppaction://hlinksldjump"/>
              </a:rPr>
              <a:t>functions</a:t>
            </a:r>
            <a:endParaRPr sz="500">
              <a:latin typeface="Arial"/>
              <a:cs typeface="Arial"/>
            </a:endParaRPr>
          </a:p>
        </p:txBody>
      </p:sp>
      <p:grpSp>
        <p:nvGrpSpPr>
          <p:cNvPr id="22" name="object 22"/>
          <p:cNvGrpSpPr/>
          <p:nvPr/>
        </p:nvGrpSpPr>
        <p:grpSpPr>
          <a:xfrm>
            <a:off x="3411118" y="127510"/>
            <a:ext cx="92075" cy="41275"/>
            <a:chOff x="3411118" y="127510"/>
            <a:chExt cx="92075" cy="41275"/>
          </a:xfrm>
        </p:grpSpPr>
        <p:sp>
          <p:nvSpPr>
            <p:cNvPr id="23" name="object 23"/>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4" name="object 24"/>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5" name="object 25"/>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6" action="ppaction://hlinksldjump"/>
              </a:rPr>
              <a:t>Wrap-</a:t>
            </a:r>
            <a:r>
              <a:rPr sz="500" spc="-25" dirty="0">
                <a:solidFill>
                  <a:srgbClr val="595959"/>
                </a:solidFill>
                <a:latin typeface="Arial"/>
                <a:cs typeface="Arial"/>
                <a:hlinkClick r:id="rId6" action="ppaction://hlinksldjump"/>
              </a:rPr>
              <a:t>up</a:t>
            </a:r>
            <a:endParaRPr sz="500">
              <a:latin typeface="Arial"/>
              <a:cs typeface="Arial"/>
            </a:endParaRPr>
          </a:p>
        </p:txBody>
      </p:sp>
      <p:sp>
        <p:nvSpPr>
          <p:cNvPr id="26" name="object 26"/>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solidFill>
                  <a:srgbClr val="595959"/>
                </a:solidFill>
                <a:latin typeface="Arial"/>
                <a:cs typeface="Arial"/>
                <a:hlinkClick r:id="rId7" action="ppaction://hlinksldjump"/>
              </a:rPr>
              <a:t>References</a:t>
            </a:r>
            <a:endParaRPr sz="500">
              <a:latin typeface="Arial"/>
              <a:cs typeface="Arial"/>
            </a:endParaRPr>
          </a:p>
        </p:txBody>
      </p:sp>
      <p:grpSp>
        <p:nvGrpSpPr>
          <p:cNvPr id="27" name="object 27"/>
          <p:cNvGrpSpPr/>
          <p:nvPr/>
        </p:nvGrpSpPr>
        <p:grpSpPr>
          <a:xfrm>
            <a:off x="5340803" y="127519"/>
            <a:ext cx="243204" cy="41275"/>
            <a:chOff x="5340803" y="127519"/>
            <a:chExt cx="243204" cy="41275"/>
          </a:xfrm>
        </p:grpSpPr>
        <p:sp>
          <p:nvSpPr>
            <p:cNvPr id="28" name="object 28"/>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9" name="object 29"/>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0" name="object 30"/>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1" name="object 31"/>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2" name="object 32"/>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33" name="object 33"/>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8" action="ppaction://hlinksldjump"/>
              </a:rPr>
              <a:t>Extra</a:t>
            </a:r>
            <a:r>
              <a:rPr sz="500" spc="55" dirty="0">
                <a:solidFill>
                  <a:srgbClr val="595959"/>
                </a:solidFill>
                <a:latin typeface="Arial"/>
                <a:cs typeface="Arial"/>
                <a:hlinkClick r:id="rId8" action="ppaction://hlinksldjump"/>
              </a:rPr>
              <a:t> </a:t>
            </a:r>
            <a:r>
              <a:rPr sz="500" spc="-10" dirty="0">
                <a:solidFill>
                  <a:srgbClr val="595959"/>
                </a:solidFill>
                <a:latin typeface="Arial"/>
                <a:cs typeface="Arial"/>
                <a:hlinkClick r:id="rId8" action="ppaction://hlinksldjump"/>
              </a:rPr>
              <a:t>slides</a:t>
            </a:r>
            <a:endParaRPr sz="500">
              <a:latin typeface="Arial"/>
              <a:cs typeface="Arial"/>
            </a:endParaRPr>
          </a:p>
        </p:txBody>
      </p:sp>
      <p:sp>
        <p:nvSpPr>
          <p:cNvPr id="34" name="object 34"/>
          <p:cNvSpPr txBox="1"/>
          <p:nvPr/>
        </p:nvSpPr>
        <p:spPr>
          <a:xfrm>
            <a:off x="95300" y="251305"/>
            <a:ext cx="4594860" cy="232756"/>
          </a:xfrm>
          <a:prstGeom prst="rect">
            <a:avLst/>
          </a:prstGeom>
        </p:spPr>
        <p:txBody>
          <a:bodyPr vert="horz" wrap="square" lIns="0" tIns="17145" rIns="0" bIns="0" rtlCol="0">
            <a:spAutoFit/>
          </a:bodyPr>
          <a:lstStyle/>
          <a:p>
            <a:pPr marL="12700">
              <a:lnSpc>
                <a:spcPct val="100000"/>
              </a:lnSpc>
              <a:spcBef>
                <a:spcPts val="135"/>
              </a:spcBef>
            </a:pPr>
            <a:r>
              <a:rPr sz="1400" spc="80" dirty="0">
                <a:solidFill>
                  <a:srgbClr val="1F457C"/>
                </a:solidFill>
                <a:latin typeface="Arial" panose="020B0604020202020204" pitchFamily="34" charset="0"/>
                <a:cs typeface="Arial" panose="020B0604020202020204" pitchFamily="34" charset="0"/>
              </a:rPr>
              <a:t>TAM</a:t>
            </a:r>
            <a:r>
              <a:rPr lang="en-US" sz="1400" spc="-35" dirty="0">
                <a:solidFill>
                  <a:srgbClr val="1F457C"/>
                </a:solidFill>
                <a:latin typeface="Arial" panose="020B0604020202020204" pitchFamily="34" charset="0"/>
                <a:cs typeface="Arial" panose="020B0604020202020204" pitchFamily="34" charset="0"/>
              </a:rPr>
              <a:t>-</a:t>
            </a:r>
            <a:r>
              <a:rPr sz="1400" spc="-35" dirty="0">
                <a:solidFill>
                  <a:srgbClr val="1F457C"/>
                </a:solidFill>
                <a:latin typeface="Arial" panose="020B0604020202020204" pitchFamily="34" charset="0"/>
                <a:cs typeface="Arial" panose="020B0604020202020204" pitchFamily="34" charset="0"/>
              </a:rPr>
              <a:t>conditioned</a:t>
            </a:r>
            <a:r>
              <a:rPr sz="1400" spc="-30" dirty="0">
                <a:solidFill>
                  <a:srgbClr val="1F457C"/>
                </a:solidFill>
                <a:latin typeface="Arial" panose="020B0604020202020204" pitchFamily="34" charset="0"/>
                <a:cs typeface="Arial" panose="020B0604020202020204" pitchFamily="34" charset="0"/>
              </a:rPr>
              <a:t> </a:t>
            </a:r>
            <a:r>
              <a:rPr sz="1400" spc="-40" dirty="0">
                <a:solidFill>
                  <a:srgbClr val="1F457C"/>
                </a:solidFill>
                <a:latin typeface="Arial" panose="020B0604020202020204" pitchFamily="34" charset="0"/>
                <a:cs typeface="Arial" panose="020B0604020202020204" pitchFamily="34" charset="0"/>
              </a:rPr>
              <a:t>remnant</a:t>
            </a:r>
            <a:r>
              <a:rPr sz="1400" spc="-25" dirty="0">
                <a:solidFill>
                  <a:srgbClr val="1F457C"/>
                </a:solidFill>
                <a:latin typeface="Arial" panose="020B0604020202020204" pitchFamily="34" charset="0"/>
                <a:cs typeface="Arial" panose="020B0604020202020204" pitchFamily="34" charset="0"/>
              </a:rPr>
              <a:t> </a:t>
            </a:r>
            <a:r>
              <a:rPr sz="1400" spc="-30" dirty="0">
                <a:solidFill>
                  <a:srgbClr val="1F457C"/>
                </a:solidFill>
                <a:latin typeface="Arial" panose="020B0604020202020204" pitchFamily="34" charset="0"/>
                <a:cs typeface="Arial" panose="020B0604020202020204" pitchFamily="34" charset="0"/>
              </a:rPr>
              <a:t>alternations </a:t>
            </a:r>
            <a:r>
              <a:rPr sz="1400" spc="-10" dirty="0">
                <a:solidFill>
                  <a:srgbClr val="1F457C"/>
                </a:solidFill>
                <a:latin typeface="Arial" panose="020B0604020202020204" pitchFamily="34" charset="0"/>
                <a:cs typeface="Arial" panose="020B0604020202020204" pitchFamily="34" charset="0"/>
              </a:rPr>
              <a:t>for</a:t>
            </a:r>
            <a:r>
              <a:rPr sz="1400" spc="-35" dirty="0">
                <a:solidFill>
                  <a:srgbClr val="1F457C"/>
                </a:solidFill>
                <a:latin typeface="Arial" panose="020B0604020202020204" pitchFamily="34" charset="0"/>
                <a:cs typeface="Arial" panose="020B0604020202020204" pitchFamily="34" charset="0"/>
              </a:rPr>
              <a:t> </a:t>
            </a:r>
            <a:r>
              <a:rPr sz="1400" spc="-20" dirty="0">
                <a:solidFill>
                  <a:srgbClr val="1F457C"/>
                </a:solidFill>
                <a:latin typeface="Arial" panose="020B0604020202020204" pitchFamily="34" charset="0"/>
                <a:cs typeface="Arial" panose="020B0604020202020204" pitchFamily="34" charset="0"/>
              </a:rPr>
              <a:t>locative/goal</a:t>
            </a:r>
            <a:r>
              <a:rPr sz="1400" spc="-25" dirty="0">
                <a:solidFill>
                  <a:srgbClr val="1F457C"/>
                </a:solidFill>
                <a:latin typeface="Arial" panose="020B0604020202020204" pitchFamily="34" charset="0"/>
                <a:cs typeface="Arial" panose="020B0604020202020204" pitchFamily="34" charset="0"/>
              </a:rPr>
              <a:t> AMs</a:t>
            </a:r>
            <a:endParaRPr sz="1400" dirty="0">
              <a:latin typeface="Arial" panose="020B0604020202020204" pitchFamily="34" charset="0"/>
              <a:cs typeface="Arial" panose="020B0604020202020204" pitchFamily="34" charset="0"/>
            </a:endParaRPr>
          </a:p>
        </p:txBody>
      </p:sp>
      <p:sp>
        <p:nvSpPr>
          <p:cNvPr id="35" name="object 35"/>
          <p:cNvSpPr/>
          <p:nvPr/>
        </p:nvSpPr>
        <p:spPr>
          <a:xfrm>
            <a:off x="628243" y="1021168"/>
            <a:ext cx="4467860" cy="0"/>
          </a:xfrm>
          <a:custGeom>
            <a:avLst/>
            <a:gdLst/>
            <a:ahLst/>
            <a:cxnLst/>
            <a:rect l="l" t="t" r="r" b="b"/>
            <a:pathLst>
              <a:path w="4467860">
                <a:moveTo>
                  <a:pt x="0" y="0"/>
                </a:moveTo>
                <a:lnTo>
                  <a:pt x="4467669" y="0"/>
                </a:lnTo>
              </a:path>
            </a:pathLst>
          </a:custGeom>
          <a:ln w="10121">
            <a:solidFill>
              <a:srgbClr val="000000"/>
            </a:solidFill>
          </a:ln>
        </p:spPr>
        <p:txBody>
          <a:bodyPr wrap="square" lIns="0" tIns="0" rIns="0" bIns="0" rtlCol="0"/>
          <a:lstStyle/>
          <a:p>
            <a:endParaRPr>
              <a:solidFill>
                <a:schemeClr val="tx1"/>
              </a:solidFill>
              <a:latin typeface="Arial" panose="020B0604020202020204" pitchFamily="34" charset="0"/>
              <a:cs typeface="Arial" panose="020B0604020202020204" pitchFamily="34" charset="0"/>
            </a:endParaRPr>
          </a:p>
        </p:txBody>
      </p:sp>
      <p:sp>
        <p:nvSpPr>
          <p:cNvPr id="36" name="object 36"/>
          <p:cNvSpPr txBox="1"/>
          <p:nvPr/>
        </p:nvSpPr>
        <p:spPr>
          <a:xfrm>
            <a:off x="691464" y="746564"/>
            <a:ext cx="4553636" cy="425116"/>
          </a:xfrm>
          <a:prstGeom prst="rect">
            <a:avLst/>
          </a:prstGeom>
        </p:spPr>
        <p:txBody>
          <a:bodyPr vert="horz" wrap="square" lIns="0" tIns="12065" rIns="0" bIns="0" rtlCol="0">
            <a:spAutoFit/>
          </a:bodyPr>
          <a:lstStyle/>
          <a:p>
            <a:pPr marL="77470">
              <a:lnSpc>
                <a:spcPct val="100000"/>
              </a:lnSpc>
              <a:spcBef>
                <a:spcPts val="95"/>
              </a:spcBef>
            </a:pPr>
            <a:r>
              <a:rPr sz="900" spc="-10" dirty="0">
                <a:latin typeface="Arial" panose="020B0604020202020204" pitchFamily="34" charset="0"/>
                <a:cs typeface="Arial" panose="020B0604020202020204" pitchFamily="34" charset="0"/>
              </a:rPr>
              <a:t>Table:</a:t>
            </a:r>
            <a:r>
              <a:rPr sz="900" spc="45" dirty="0">
                <a:latin typeface="Arial" panose="020B0604020202020204" pitchFamily="34" charset="0"/>
                <a:cs typeface="Arial" panose="020B0604020202020204" pitchFamily="34" charset="0"/>
              </a:rPr>
              <a:t> </a:t>
            </a:r>
            <a:r>
              <a:rPr sz="900" dirty="0">
                <a:latin typeface="Arial" panose="020B0604020202020204" pitchFamily="34" charset="0"/>
                <a:cs typeface="Arial" panose="020B0604020202020204" pitchFamily="34" charset="0"/>
              </a:rPr>
              <a:t>Morphological</a:t>
            </a:r>
            <a:r>
              <a:rPr sz="900" spc="-30" dirty="0">
                <a:latin typeface="Arial" panose="020B0604020202020204" pitchFamily="34" charset="0"/>
                <a:cs typeface="Arial" panose="020B0604020202020204" pitchFamily="34" charset="0"/>
              </a:rPr>
              <a:t> </a:t>
            </a:r>
            <a:r>
              <a:rPr sz="900" spc="-10" dirty="0">
                <a:latin typeface="Arial" panose="020B0604020202020204" pitchFamily="34" charset="0"/>
                <a:cs typeface="Arial" panose="020B0604020202020204" pitchFamily="34" charset="0"/>
              </a:rPr>
              <a:t>marking</a:t>
            </a:r>
            <a:r>
              <a:rPr sz="900" spc="-35" dirty="0">
                <a:latin typeface="Arial" panose="020B0604020202020204" pitchFamily="34" charset="0"/>
                <a:cs typeface="Arial" panose="020B0604020202020204" pitchFamily="34" charset="0"/>
              </a:rPr>
              <a:t> </a:t>
            </a:r>
            <a:r>
              <a:rPr sz="900" dirty="0">
                <a:latin typeface="Arial" panose="020B0604020202020204" pitchFamily="34" charset="0"/>
                <a:cs typeface="Arial" panose="020B0604020202020204" pitchFamily="34" charset="0"/>
              </a:rPr>
              <a:t>for</a:t>
            </a:r>
            <a:r>
              <a:rPr sz="900" spc="-30" dirty="0">
                <a:latin typeface="Arial" panose="020B0604020202020204" pitchFamily="34" charset="0"/>
                <a:cs typeface="Arial" panose="020B0604020202020204" pitchFamily="34" charset="0"/>
              </a:rPr>
              <a:t> </a:t>
            </a:r>
            <a:r>
              <a:rPr sz="900" dirty="0">
                <a:latin typeface="Arial" panose="020B0604020202020204" pitchFamily="34" charset="0"/>
                <a:cs typeface="Arial" panose="020B0604020202020204" pitchFamily="34" charset="0"/>
              </a:rPr>
              <a:t>locative</a:t>
            </a:r>
            <a:r>
              <a:rPr sz="900" spc="-35" dirty="0">
                <a:latin typeface="Arial" panose="020B0604020202020204" pitchFamily="34" charset="0"/>
                <a:cs typeface="Arial" panose="020B0604020202020204" pitchFamily="34" charset="0"/>
              </a:rPr>
              <a:t> </a:t>
            </a:r>
            <a:r>
              <a:rPr sz="900" spc="-10" dirty="0">
                <a:latin typeface="Arial" panose="020B0604020202020204" pitchFamily="34" charset="0"/>
                <a:cs typeface="Arial" panose="020B0604020202020204" pitchFamily="34" charset="0"/>
              </a:rPr>
              <a:t>applicatives</a:t>
            </a:r>
            <a:r>
              <a:rPr sz="900" spc="-35" dirty="0">
                <a:latin typeface="Arial" panose="020B0604020202020204" pitchFamily="34" charset="0"/>
                <a:cs typeface="Arial" panose="020B0604020202020204" pitchFamily="34" charset="0"/>
              </a:rPr>
              <a:t> </a:t>
            </a:r>
            <a:r>
              <a:rPr sz="900" dirty="0">
                <a:latin typeface="Arial" panose="020B0604020202020204" pitchFamily="34" charset="0"/>
                <a:cs typeface="Arial" panose="020B0604020202020204" pitchFamily="34" charset="0"/>
              </a:rPr>
              <a:t>and</a:t>
            </a:r>
            <a:r>
              <a:rPr sz="900" spc="-30" dirty="0">
                <a:latin typeface="Arial" panose="020B0604020202020204" pitchFamily="34" charset="0"/>
                <a:cs typeface="Arial" panose="020B0604020202020204" pitchFamily="34" charset="0"/>
              </a:rPr>
              <a:t> </a:t>
            </a:r>
            <a:r>
              <a:rPr sz="900" spc="70" dirty="0">
                <a:latin typeface="Arial" panose="020B0604020202020204" pitchFamily="34" charset="0"/>
                <a:cs typeface="Arial" panose="020B0604020202020204" pitchFamily="34" charset="0"/>
              </a:rPr>
              <a:t>TAM</a:t>
            </a:r>
            <a:r>
              <a:rPr sz="900" spc="-35" dirty="0">
                <a:latin typeface="Arial" panose="020B0604020202020204" pitchFamily="34" charset="0"/>
                <a:cs typeface="Arial" panose="020B0604020202020204" pitchFamily="34" charset="0"/>
              </a:rPr>
              <a:t> </a:t>
            </a:r>
            <a:r>
              <a:rPr sz="900" dirty="0">
                <a:latin typeface="Arial" panose="020B0604020202020204" pitchFamily="34" charset="0"/>
                <a:cs typeface="Arial" panose="020B0604020202020204" pitchFamily="34" charset="0"/>
              </a:rPr>
              <a:t>in</a:t>
            </a:r>
            <a:r>
              <a:rPr sz="900" spc="-30" dirty="0">
                <a:latin typeface="Arial" panose="020B0604020202020204" pitchFamily="34" charset="0"/>
                <a:cs typeface="Arial" panose="020B0604020202020204" pitchFamily="34" charset="0"/>
              </a:rPr>
              <a:t> </a:t>
            </a:r>
            <a:r>
              <a:rPr sz="900" spc="-25" dirty="0">
                <a:latin typeface="Arial" panose="020B0604020202020204" pitchFamily="34" charset="0"/>
                <a:cs typeface="Arial" panose="020B0604020202020204" pitchFamily="34" charset="0"/>
              </a:rPr>
              <a:t>selected</a:t>
            </a:r>
            <a:r>
              <a:rPr sz="900" spc="-35" dirty="0">
                <a:latin typeface="Arial" panose="020B0604020202020204" pitchFamily="34" charset="0"/>
                <a:cs typeface="Arial" panose="020B0604020202020204" pitchFamily="34" charset="0"/>
              </a:rPr>
              <a:t> </a:t>
            </a:r>
            <a:r>
              <a:rPr sz="900" spc="-10" dirty="0">
                <a:latin typeface="Arial" panose="020B0604020202020204" pitchFamily="34" charset="0"/>
                <a:cs typeface="Arial" panose="020B0604020202020204" pitchFamily="34" charset="0"/>
              </a:rPr>
              <a:t>languages</a:t>
            </a:r>
            <a:endParaRPr sz="900" dirty="0">
              <a:latin typeface="Arial" panose="020B0604020202020204" pitchFamily="34" charset="0"/>
              <a:cs typeface="Arial" panose="020B0604020202020204" pitchFamily="34" charset="0"/>
            </a:endParaRPr>
          </a:p>
          <a:p>
            <a:pPr>
              <a:lnSpc>
                <a:spcPct val="100000"/>
              </a:lnSpc>
              <a:spcBef>
                <a:spcPts val="90"/>
              </a:spcBef>
            </a:pPr>
            <a:endParaRPr sz="900" dirty="0">
              <a:latin typeface="Arial" panose="020B0604020202020204" pitchFamily="34" charset="0"/>
              <a:cs typeface="Arial" panose="020B0604020202020204" pitchFamily="34" charset="0"/>
            </a:endParaRPr>
          </a:p>
          <a:p>
            <a:pPr marL="12700">
              <a:lnSpc>
                <a:spcPct val="100000"/>
              </a:lnSpc>
              <a:tabLst>
                <a:tab pos="1078230" algn="l"/>
                <a:tab pos="1857375" algn="l"/>
                <a:tab pos="2780665" algn="l"/>
                <a:tab pos="3856354" algn="l"/>
              </a:tabLst>
            </a:pPr>
            <a:r>
              <a:rPr sz="800" dirty="0">
                <a:latin typeface="Arial" panose="020B0604020202020204" pitchFamily="34" charset="0"/>
                <a:cs typeface="Arial" panose="020B0604020202020204" pitchFamily="34" charset="0"/>
              </a:rPr>
              <a:t>PAn</a:t>
            </a:r>
            <a:r>
              <a:rPr sz="800" spc="-15"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(LV)</a:t>
            </a:r>
            <a:r>
              <a:rPr sz="800" dirty="0">
                <a:latin typeface="Arial" panose="020B0604020202020204" pitchFamily="34" charset="0"/>
                <a:cs typeface="Arial" panose="020B0604020202020204" pitchFamily="34" charset="0"/>
              </a:rPr>
              <a:t>	Std.</a:t>
            </a:r>
            <a:r>
              <a:rPr sz="800" spc="14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Javanese</a:t>
            </a:r>
            <a:r>
              <a:rPr sz="80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Totoli</a:t>
            </a:r>
            <a:r>
              <a:rPr sz="800" dirty="0">
                <a:latin typeface="Arial" panose="020B0604020202020204" pitchFamily="34" charset="0"/>
                <a:cs typeface="Arial" panose="020B0604020202020204" pitchFamily="34" charset="0"/>
              </a:rPr>
              <a:t>	Toba</a:t>
            </a:r>
            <a:r>
              <a:rPr sz="800" spc="-3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Batak</a:t>
            </a:r>
            <a:r>
              <a:rPr sz="80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Bobongko</a:t>
            </a:r>
            <a:endParaRPr sz="800" dirty="0">
              <a:latin typeface="Arial" panose="020B0604020202020204" pitchFamily="34" charset="0"/>
              <a:cs typeface="Arial" panose="020B0604020202020204" pitchFamily="34" charset="0"/>
            </a:endParaRPr>
          </a:p>
        </p:txBody>
      </p:sp>
      <p:sp>
        <p:nvSpPr>
          <p:cNvPr id="37" name="object 37"/>
          <p:cNvSpPr/>
          <p:nvPr/>
        </p:nvSpPr>
        <p:spPr>
          <a:xfrm>
            <a:off x="628243" y="1208570"/>
            <a:ext cx="4467860" cy="0"/>
          </a:xfrm>
          <a:custGeom>
            <a:avLst/>
            <a:gdLst/>
            <a:ahLst/>
            <a:cxnLst/>
            <a:rect l="l" t="t" r="r" b="b"/>
            <a:pathLst>
              <a:path w="4467860">
                <a:moveTo>
                  <a:pt x="0" y="0"/>
                </a:moveTo>
                <a:lnTo>
                  <a:pt x="4467669" y="0"/>
                </a:lnTo>
              </a:path>
            </a:pathLst>
          </a:custGeom>
          <a:ln w="6327">
            <a:solidFill>
              <a:srgbClr val="000000"/>
            </a:solidFill>
          </a:ln>
        </p:spPr>
        <p:txBody>
          <a:bodyPr wrap="square" lIns="0" tIns="0" rIns="0" bIns="0" rtlCol="0"/>
          <a:lstStyle/>
          <a:p>
            <a:endParaRPr>
              <a:solidFill>
                <a:schemeClr val="tx1"/>
              </a:solidFill>
              <a:latin typeface="Arial" panose="020B0604020202020204" pitchFamily="34" charset="0"/>
              <a:cs typeface="Arial" panose="020B0604020202020204" pitchFamily="34" charset="0"/>
            </a:endParaRPr>
          </a:p>
        </p:txBody>
      </p:sp>
      <p:sp>
        <p:nvSpPr>
          <p:cNvPr id="38" name="object 38"/>
          <p:cNvSpPr txBox="1"/>
          <p:nvPr/>
        </p:nvSpPr>
        <p:spPr>
          <a:xfrm>
            <a:off x="691464" y="1159637"/>
            <a:ext cx="647700" cy="386080"/>
          </a:xfrm>
          <a:prstGeom prst="rect">
            <a:avLst/>
          </a:prstGeom>
        </p:spPr>
        <p:txBody>
          <a:bodyPr vert="horz" wrap="square" lIns="0" tIns="71120" rIns="0" bIns="0" rtlCol="0">
            <a:spAutoFit/>
          </a:bodyPr>
          <a:lstStyle/>
          <a:p>
            <a:pPr marL="12700">
              <a:lnSpc>
                <a:spcPct val="100000"/>
              </a:lnSpc>
              <a:spcBef>
                <a:spcPts val="560"/>
              </a:spcBef>
            </a:pPr>
            <a:r>
              <a:rPr sz="800" dirty="0">
                <a:solidFill>
                  <a:schemeClr val="tx1"/>
                </a:solidFill>
                <a:latin typeface="Arial" panose="020B0604020202020204" pitchFamily="34" charset="0"/>
                <a:cs typeface="Arial" panose="020B0604020202020204" pitchFamily="34" charset="0"/>
              </a:rPr>
              <a:t>Indic.,</a:t>
            </a:r>
            <a:r>
              <a:rPr sz="800" spc="55" dirty="0">
                <a:solidFill>
                  <a:schemeClr val="tx1"/>
                </a:solidFill>
                <a:latin typeface="Arial" panose="020B0604020202020204" pitchFamily="34" charset="0"/>
                <a:cs typeface="Arial" panose="020B0604020202020204" pitchFamily="34" charset="0"/>
              </a:rPr>
              <a:t> </a:t>
            </a:r>
            <a:r>
              <a:rPr sz="800" spc="-10" dirty="0">
                <a:solidFill>
                  <a:schemeClr val="tx1"/>
                </a:solidFill>
                <a:latin typeface="Arial" panose="020B0604020202020204" pitchFamily="34" charset="0"/>
                <a:cs typeface="Arial" panose="020B0604020202020204" pitchFamily="34" charset="0"/>
              </a:rPr>
              <a:t>neutral</a:t>
            </a:r>
            <a:endParaRPr sz="800" dirty="0">
              <a:solidFill>
                <a:schemeClr val="tx1"/>
              </a:solidFill>
              <a:latin typeface="Arial" panose="020B0604020202020204" pitchFamily="34" charset="0"/>
              <a:cs typeface="Arial" panose="020B0604020202020204" pitchFamily="34" charset="0"/>
            </a:endParaRPr>
          </a:p>
          <a:p>
            <a:pPr marL="62865">
              <a:lnSpc>
                <a:spcPct val="100000"/>
              </a:lnSpc>
              <a:spcBef>
                <a:spcPts val="459"/>
              </a:spcBef>
            </a:pPr>
            <a:r>
              <a:rPr sz="800" dirty="0">
                <a:solidFill>
                  <a:schemeClr val="tx1"/>
                </a:solidFill>
                <a:latin typeface="Arial" panose="020B0604020202020204" pitchFamily="34" charset="0"/>
                <a:cs typeface="Arial" panose="020B0604020202020204" pitchFamily="34" charset="0"/>
              </a:rPr>
              <a:t>*-</a:t>
            </a:r>
            <a:r>
              <a:rPr sz="800" spc="-25" dirty="0">
                <a:solidFill>
                  <a:schemeClr val="tx1"/>
                </a:solidFill>
                <a:latin typeface="Arial" panose="020B0604020202020204" pitchFamily="34" charset="0"/>
                <a:cs typeface="Arial" panose="020B0604020202020204" pitchFamily="34" charset="0"/>
              </a:rPr>
              <a:t>an</a:t>
            </a:r>
            <a:endParaRPr sz="800" dirty="0">
              <a:solidFill>
                <a:schemeClr val="tx1"/>
              </a:solidFill>
              <a:latin typeface="Arial" panose="020B0604020202020204" pitchFamily="34" charset="0"/>
              <a:cs typeface="Arial" panose="020B0604020202020204" pitchFamily="34" charset="0"/>
            </a:endParaRPr>
          </a:p>
        </p:txBody>
      </p:sp>
      <p:sp>
        <p:nvSpPr>
          <p:cNvPr id="39" name="object 39"/>
          <p:cNvSpPr txBox="1"/>
          <p:nvPr/>
        </p:nvSpPr>
        <p:spPr>
          <a:xfrm>
            <a:off x="1464995" y="1218474"/>
            <a:ext cx="745490" cy="387350"/>
          </a:xfrm>
          <a:prstGeom prst="rect">
            <a:avLst/>
          </a:prstGeom>
        </p:spPr>
        <p:txBody>
          <a:bodyPr vert="horz" wrap="square" lIns="0" tIns="12065" rIns="0" bIns="0" rtlCol="0">
            <a:spAutoFit/>
          </a:bodyPr>
          <a:lstStyle/>
          <a:p>
            <a:pPr marL="304800">
              <a:lnSpc>
                <a:spcPts val="955"/>
              </a:lnSpc>
              <a:spcBef>
                <a:spcPts val="95"/>
              </a:spcBef>
            </a:pPr>
            <a:r>
              <a:rPr sz="800" spc="-10" dirty="0">
                <a:solidFill>
                  <a:schemeClr val="tx1"/>
                </a:solidFill>
                <a:latin typeface="Arial" panose="020B0604020202020204" pitchFamily="34" charset="0"/>
                <a:cs typeface="Arial" panose="020B0604020202020204" pitchFamily="34" charset="0"/>
              </a:rPr>
              <a:t>Indicative</a:t>
            </a:r>
            <a:endParaRPr sz="800">
              <a:solidFill>
                <a:schemeClr val="tx1"/>
              </a:solidFill>
              <a:latin typeface="Arial" panose="020B0604020202020204" pitchFamily="34" charset="0"/>
              <a:cs typeface="Arial" panose="020B0604020202020204" pitchFamily="34" charset="0"/>
            </a:endParaRPr>
          </a:p>
          <a:p>
            <a:pPr marL="12700">
              <a:lnSpc>
                <a:spcPts val="944"/>
              </a:lnSpc>
              <a:tabLst>
                <a:tab pos="354965" algn="l"/>
              </a:tabLst>
            </a:pPr>
            <a:r>
              <a:rPr sz="800" spc="-25" dirty="0">
                <a:solidFill>
                  <a:schemeClr val="tx1"/>
                </a:solidFill>
                <a:latin typeface="Arial" panose="020B0604020202020204" pitchFamily="34" charset="0"/>
                <a:cs typeface="Arial" panose="020B0604020202020204" pitchFamily="34" charset="0"/>
              </a:rPr>
              <a:t>AV</a:t>
            </a:r>
            <a:r>
              <a:rPr sz="800" dirty="0">
                <a:solidFill>
                  <a:schemeClr val="tx1"/>
                </a:solidFill>
                <a:latin typeface="Arial" panose="020B0604020202020204" pitchFamily="34" charset="0"/>
                <a:cs typeface="Arial" panose="020B0604020202020204" pitchFamily="34" charset="0"/>
              </a:rPr>
              <a:t>	</a:t>
            </a:r>
            <a:r>
              <a:rPr sz="800" i="1" dirty="0">
                <a:solidFill>
                  <a:schemeClr val="tx1"/>
                </a:solidFill>
                <a:latin typeface="Arial" panose="020B0604020202020204" pitchFamily="34" charset="0"/>
                <a:cs typeface="Arial" panose="020B0604020202020204" pitchFamily="34" charset="0"/>
              </a:rPr>
              <a:t>N-</a:t>
            </a:r>
            <a:r>
              <a:rPr sz="800" i="1" spc="120" dirty="0">
                <a:solidFill>
                  <a:schemeClr val="tx1"/>
                </a:solidFill>
                <a:latin typeface="Arial" panose="020B0604020202020204" pitchFamily="34" charset="0"/>
                <a:cs typeface="Arial" panose="020B0604020202020204" pitchFamily="34" charset="0"/>
              </a:rPr>
              <a:t> </a:t>
            </a:r>
            <a:r>
              <a:rPr sz="800" i="1" dirty="0">
                <a:solidFill>
                  <a:schemeClr val="tx1"/>
                </a:solidFill>
                <a:latin typeface="Arial" panose="020B0604020202020204" pitchFamily="34" charset="0"/>
                <a:cs typeface="Arial" panose="020B0604020202020204" pitchFamily="34" charset="0"/>
              </a:rPr>
              <a:t>-</a:t>
            </a:r>
            <a:r>
              <a:rPr sz="800" i="1" spc="-50" dirty="0">
                <a:solidFill>
                  <a:schemeClr val="tx1"/>
                </a:solidFill>
                <a:latin typeface="Arial" panose="020B0604020202020204" pitchFamily="34" charset="0"/>
                <a:cs typeface="Arial" panose="020B0604020202020204" pitchFamily="34" charset="0"/>
              </a:rPr>
              <a:t>i</a:t>
            </a:r>
            <a:endParaRPr sz="800">
              <a:solidFill>
                <a:schemeClr val="tx1"/>
              </a:solidFill>
              <a:latin typeface="Arial" panose="020B0604020202020204" pitchFamily="34" charset="0"/>
              <a:cs typeface="Arial" panose="020B0604020202020204" pitchFamily="34" charset="0"/>
            </a:endParaRPr>
          </a:p>
          <a:p>
            <a:pPr marL="12700">
              <a:lnSpc>
                <a:spcPts val="955"/>
              </a:lnSpc>
              <a:tabLst>
                <a:tab pos="354965" algn="l"/>
              </a:tabLst>
            </a:pPr>
            <a:r>
              <a:rPr sz="800" spc="-25" dirty="0">
                <a:solidFill>
                  <a:schemeClr val="tx1"/>
                </a:solidFill>
                <a:latin typeface="Arial" panose="020B0604020202020204" pitchFamily="34" charset="0"/>
                <a:cs typeface="Arial" panose="020B0604020202020204" pitchFamily="34" charset="0"/>
              </a:rPr>
              <a:t>PV</a:t>
            </a:r>
            <a:r>
              <a:rPr sz="800" dirty="0">
                <a:solidFill>
                  <a:schemeClr val="tx1"/>
                </a:solidFill>
                <a:latin typeface="Arial" panose="020B0604020202020204" pitchFamily="34" charset="0"/>
                <a:cs typeface="Arial" panose="020B0604020202020204" pitchFamily="34" charset="0"/>
              </a:rPr>
              <a:t>	</a:t>
            </a:r>
            <a:r>
              <a:rPr sz="800" i="1" dirty="0">
                <a:solidFill>
                  <a:schemeClr val="tx1"/>
                </a:solidFill>
                <a:latin typeface="Arial" panose="020B0604020202020204" pitchFamily="34" charset="0"/>
                <a:cs typeface="Arial" panose="020B0604020202020204" pitchFamily="34" charset="0"/>
              </a:rPr>
              <a:t>-</a:t>
            </a:r>
            <a:r>
              <a:rPr sz="800" i="1" spc="-50" dirty="0">
                <a:solidFill>
                  <a:schemeClr val="tx1"/>
                </a:solidFill>
                <a:latin typeface="Arial" panose="020B0604020202020204" pitchFamily="34" charset="0"/>
                <a:cs typeface="Arial" panose="020B0604020202020204" pitchFamily="34" charset="0"/>
              </a:rPr>
              <a:t>i</a:t>
            </a:r>
            <a:endParaRPr sz="800">
              <a:solidFill>
                <a:schemeClr val="tx1"/>
              </a:solidFill>
              <a:latin typeface="Arial" panose="020B0604020202020204" pitchFamily="34" charset="0"/>
              <a:cs typeface="Arial" panose="020B0604020202020204" pitchFamily="34" charset="0"/>
            </a:endParaRPr>
          </a:p>
        </p:txBody>
      </p:sp>
      <p:sp>
        <p:nvSpPr>
          <p:cNvPr id="40" name="object 40"/>
          <p:cNvSpPr txBox="1"/>
          <p:nvPr/>
        </p:nvSpPr>
        <p:spPr>
          <a:xfrm>
            <a:off x="2536812" y="1218474"/>
            <a:ext cx="790575" cy="387350"/>
          </a:xfrm>
          <a:prstGeom prst="rect">
            <a:avLst/>
          </a:prstGeom>
        </p:spPr>
        <p:txBody>
          <a:bodyPr vert="horz" wrap="square" lIns="0" tIns="12065" rIns="0" bIns="0" rtlCol="0">
            <a:spAutoFit/>
          </a:bodyPr>
          <a:lstStyle/>
          <a:p>
            <a:pPr marL="12700">
              <a:lnSpc>
                <a:spcPts val="955"/>
              </a:lnSpc>
              <a:spcBef>
                <a:spcPts val="95"/>
              </a:spcBef>
            </a:pPr>
            <a:r>
              <a:rPr sz="800" spc="-10" dirty="0">
                <a:solidFill>
                  <a:schemeClr val="tx1"/>
                </a:solidFill>
                <a:latin typeface="Arial" panose="020B0604020202020204" pitchFamily="34" charset="0"/>
                <a:cs typeface="Arial" panose="020B0604020202020204" pitchFamily="34" charset="0"/>
              </a:rPr>
              <a:t>Nonrealis</a:t>
            </a:r>
            <a:endParaRPr sz="800">
              <a:solidFill>
                <a:schemeClr val="tx1"/>
              </a:solidFill>
              <a:latin typeface="Arial" panose="020B0604020202020204" pitchFamily="34" charset="0"/>
              <a:cs typeface="Arial" panose="020B0604020202020204" pitchFamily="34" charset="0"/>
            </a:endParaRPr>
          </a:p>
          <a:p>
            <a:pPr marL="62865">
              <a:lnSpc>
                <a:spcPts val="944"/>
              </a:lnSpc>
            </a:pPr>
            <a:r>
              <a:rPr sz="800" i="1" dirty="0">
                <a:solidFill>
                  <a:schemeClr val="tx1"/>
                </a:solidFill>
                <a:latin typeface="Arial" panose="020B0604020202020204" pitchFamily="34" charset="0"/>
                <a:cs typeface="Arial" panose="020B0604020202020204" pitchFamily="34" charset="0"/>
              </a:rPr>
              <a:t>mo(g)-/moN-</a:t>
            </a:r>
            <a:r>
              <a:rPr sz="800" i="1" spc="395" dirty="0">
                <a:solidFill>
                  <a:schemeClr val="tx1"/>
                </a:solidFill>
                <a:latin typeface="Arial" panose="020B0604020202020204" pitchFamily="34" charset="0"/>
                <a:cs typeface="Arial" panose="020B0604020202020204" pitchFamily="34" charset="0"/>
              </a:rPr>
              <a:t> </a:t>
            </a:r>
            <a:r>
              <a:rPr sz="800" i="1" dirty="0">
                <a:solidFill>
                  <a:schemeClr val="tx1"/>
                </a:solidFill>
                <a:latin typeface="Arial" panose="020B0604020202020204" pitchFamily="34" charset="0"/>
                <a:cs typeface="Arial" panose="020B0604020202020204" pitchFamily="34" charset="0"/>
              </a:rPr>
              <a:t>-</a:t>
            </a:r>
            <a:r>
              <a:rPr sz="800" i="1" spc="-50" dirty="0">
                <a:solidFill>
                  <a:schemeClr val="tx1"/>
                </a:solidFill>
                <a:latin typeface="Arial" panose="020B0604020202020204" pitchFamily="34" charset="0"/>
                <a:cs typeface="Arial" panose="020B0604020202020204" pitchFamily="34" charset="0"/>
              </a:rPr>
              <a:t>i</a:t>
            </a:r>
            <a:endParaRPr sz="800">
              <a:solidFill>
                <a:schemeClr val="tx1"/>
              </a:solidFill>
              <a:latin typeface="Arial" panose="020B0604020202020204" pitchFamily="34" charset="0"/>
              <a:cs typeface="Arial" panose="020B0604020202020204" pitchFamily="34" charset="0"/>
            </a:endParaRPr>
          </a:p>
          <a:p>
            <a:pPr marL="62865">
              <a:lnSpc>
                <a:spcPts val="955"/>
              </a:lnSpc>
            </a:pPr>
            <a:r>
              <a:rPr sz="800" i="1" dirty="0">
                <a:solidFill>
                  <a:schemeClr val="tx1"/>
                </a:solidFill>
                <a:latin typeface="Arial" panose="020B0604020202020204" pitchFamily="34" charset="0"/>
                <a:cs typeface="Arial" panose="020B0604020202020204" pitchFamily="34" charset="0"/>
              </a:rPr>
              <a:t>-</a:t>
            </a:r>
            <a:r>
              <a:rPr sz="800" i="1" spc="-50" dirty="0">
                <a:solidFill>
                  <a:schemeClr val="tx1"/>
                </a:solidFill>
                <a:latin typeface="Arial" panose="020B0604020202020204" pitchFamily="34" charset="0"/>
                <a:cs typeface="Arial" panose="020B0604020202020204" pitchFamily="34" charset="0"/>
              </a:rPr>
              <a:t>i</a:t>
            </a:r>
            <a:endParaRPr sz="800">
              <a:solidFill>
                <a:schemeClr val="tx1"/>
              </a:solidFill>
              <a:latin typeface="Arial" panose="020B0604020202020204" pitchFamily="34" charset="0"/>
              <a:cs typeface="Arial" panose="020B0604020202020204" pitchFamily="34" charset="0"/>
            </a:endParaRPr>
          </a:p>
        </p:txBody>
      </p:sp>
      <p:sp>
        <p:nvSpPr>
          <p:cNvPr id="41" name="object 41"/>
          <p:cNvSpPr txBox="1"/>
          <p:nvPr/>
        </p:nvSpPr>
        <p:spPr>
          <a:xfrm>
            <a:off x="3460051" y="1218474"/>
            <a:ext cx="942975" cy="387350"/>
          </a:xfrm>
          <a:prstGeom prst="rect">
            <a:avLst/>
          </a:prstGeom>
        </p:spPr>
        <p:txBody>
          <a:bodyPr vert="horz" wrap="square" lIns="0" tIns="12065" rIns="0" bIns="0" rtlCol="0">
            <a:spAutoFit/>
          </a:bodyPr>
          <a:lstStyle/>
          <a:p>
            <a:pPr marL="12700">
              <a:lnSpc>
                <a:spcPts val="955"/>
              </a:lnSpc>
              <a:spcBef>
                <a:spcPts val="95"/>
              </a:spcBef>
            </a:pPr>
            <a:r>
              <a:rPr sz="800" spc="-10" dirty="0">
                <a:solidFill>
                  <a:schemeClr val="tx1"/>
                </a:solidFill>
                <a:latin typeface="Arial" panose="020B0604020202020204" pitchFamily="34" charset="0"/>
                <a:cs typeface="Arial" panose="020B0604020202020204" pitchFamily="34" charset="0"/>
              </a:rPr>
              <a:t>Indicative</a:t>
            </a:r>
            <a:endParaRPr sz="800">
              <a:solidFill>
                <a:schemeClr val="tx1"/>
              </a:solidFill>
              <a:latin typeface="Arial" panose="020B0604020202020204" pitchFamily="34" charset="0"/>
              <a:cs typeface="Arial" panose="020B0604020202020204" pitchFamily="34" charset="0"/>
            </a:endParaRPr>
          </a:p>
          <a:p>
            <a:pPr marL="62865">
              <a:lnSpc>
                <a:spcPts val="944"/>
              </a:lnSpc>
            </a:pPr>
            <a:r>
              <a:rPr sz="800" i="1" dirty="0">
                <a:solidFill>
                  <a:schemeClr val="tx1"/>
                </a:solidFill>
                <a:latin typeface="Arial" panose="020B0604020202020204" pitchFamily="34" charset="0"/>
                <a:cs typeface="Arial" panose="020B0604020202020204" pitchFamily="34" charset="0"/>
              </a:rPr>
              <a:t>mang-/mar-/ma-</a:t>
            </a:r>
            <a:r>
              <a:rPr sz="800" i="1" spc="375" dirty="0">
                <a:solidFill>
                  <a:schemeClr val="tx1"/>
                </a:solidFill>
                <a:latin typeface="Arial" panose="020B0604020202020204" pitchFamily="34" charset="0"/>
                <a:cs typeface="Arial" panose="020B0604020202020204" pitchFamily="34" charset="0"/>
              </a:rPr>
              <a:t> </a:t>
            </a:r>
            <a:r>
              <a:rPr sz="800" i="1" dirty="0">
                <a:solidFill>
                  <a:schemeClr val="tx1"/>
                </a:solidFill>
                <a:latin typeface="Arial" panose="020B0604020202020204" pitchFamily="34" charset="0"/>
                <a:cs typeface="Arial" panose="020B0604020202020204" pitchFamily="34" charset="0"/>
              </a:rPr>
              <a:t>-</a:t>
            </a:r>
            <a:r>
              <a:rPr sz="800" i="1" spc="-50" dirty="0">
                <a:solidFill>
                  <a:schemeClr val="tx1"/>
                </a:solidFill>
                <a:latin typeface="Arial" panose="020B0604020202020204" pitchFamily="34" charset="0"/>
                <a:cs typeface="Arial" panose="020B0604020202020204" pitchFamily="34" charset="0"/>
              </a:rPr>
              <a:t>i</a:t>
            </a:r>
            <a:endParaRPr sz="800">
              <a:solidFill>
                <a:schemeClr val="tx1"/>
              </a:solidFill>
              <a:latin typeface="Arial" panose="020B0604020202020204" pitchFamily="34" charset="0"/>
              <a:cs typeface="Arial" panose="020B0604020202020204" pitchFamily="34" charset="0"/>
            </a:endParaRPr>
          </a:p>
          <a:p>
            <a:pPr marL="62865">
              <a:lnSpc>
                <a:spcPts val="955"/>
              </a:lnSpc>
            </a:pPr>
            <a:r>
              <a:rPr sz="800" spc="80" dirty="0">
                <a:solidFill>
                  <a:schemeClr val="tx1"/>
                </a:solidFill>
                <a:latin typeface="Arial" panose="020B0604020202020204" pitchFamily="34" charset="0"/>
                <a:cs typeface="Arial" panose="020B0604020202020204" pitchFamily="34" charset="0"/>
              </a:rPr>
              <a:t>∅</a:t>
            </a:r>
            <a:r>
              <a:rPr sz="800" i="1" spc="80" dirty="0">
                <a:solidFill>
                  <a:schemeClr val="tx1"/>
                </a:solidFill>
                <a:latin typeface="Arial" panose="020B0604020202020204" pitchFamily="34" charset="0"/>
                <a:cs typeface="Arial" panose="020B0604020202020204" pitchFamily="34" charset="0"/>
              </a:rPr>
              <a:t>-</a:t>
            </a:r>
            <a:r>
              <a:rPr sz="800" i="1" spc="50" dirty="0">
                <a:solidFill>
                  <a:schemeClr val="tx1"/>
                </a:solidFill>
                <a:latin typeface="Arial" panose="020B0604020202020204" pitchFamily="34" charset="0"/>
                <a:cs typeface="Arial" panose="020B0604020202020204" pitchFamily="34" charset="0"/>
              </a:rPr>
              <a:t>/di-</a:t>
            </a:r>
            <a:r>
              <a:rPr sz="800" i="1" spc="80" dirty="0">
                <a:solidFill>
                  <a:schemeClr val="tx1"/>
                </a:solidFill>
                <a:latin typeface="Arial" panose="020B0604020202020204" pitchFamily="34" charset="0"/>
                <a:cs typeface="Arial" panose="020B0604020202020204" pitchFamily="34" charset="0"/>
              </a:rPr>
              <a:t> </a:t>
            </a:r>
            <a:r>
              <a:rPr sz="800" i="1" dirty="0">
                <a:solidFill>
                  <a:schemeClr val="tx1"/>
                </a:solidFill>
                <a:latin typeface="Arial" panose="020B0604020202020204" pitchFamily="34" charset="0"/>
                <a:cs typeface="Arial" panose="020B0604020202020204" pitchFamily="34" charset="0"/>
              </a:rPr>
              <a:t>-</a:t>
            </a:r>
            <a:r>
              <a:rPr sz="800" i="1" spc="-50" dirty="0">
                <a:solidFill>
                  <a:schemeClr val="tx1"/>
                </a:solidFill>
                <a:latin typeface="Arial" panose="020B0604020202020204" pitchFamily="34" charset="0"/>
                <a:cs typeface="Arial" panose="020B0604020202020204" pitchFamily="34" charset="0"/>
              </a:rPr>
              <a:t>i</a:t>
            </a:r>
            <a:endParaRPr sz="800">
              <a:solidFill>
                <a:schemeClr val="tx1"/>
              </a:solidFill>
              <a:latin typeface="Arial" panose="020B0604020202020204" pitchFamily="34" charset="0"/>
              <a:cs typeface="Arial" panose="020B0604020202020204" pitchFamily="34" charset="0"/>
            </a:endParaRPr>
          </a:p>
        </p:txBody>
      </p:sp>
      <p:sp>
        <p:nvSpPr>
          <p:cNvPr id="42" name="object 42"/>
          <p:cNvSpPr txBox="1"/>
          <p:nvPr/>
        </p:nvSpPr>
        <p:spPr>
          <a:xfrm>
            <a:off x="4535411" y="1218474"/>
            <a:ext cx="492759" cy="393313"/>
          </a:xfrm>
          <a:prstGeom prst="rect">
            <a:avLst/>
          </a:prstGeom>
        </p:spPr>
        <p:txBody>
          <a:bodyPr vert="horz" wrap="square" lIns="0" tIns="17145" rIns="0" bIns="0" rtlCol="0">
            <a:spAutoFit/>
          </a:bodyPr>
          <a:lstStyle/>
          <a:p>
            <a:pPr marL="62865" marR="5080" indent="-50800">
              <a:lnSpc>
                <a:spcPts val="950"/>
              </a:lnSpc>
              <a:spcBef>
                <a:spcPts val="135"/>
              </a:spcBef>
            </a:pPr>
            <a:r>
              <a:rPr sz="800" spc="-25" dirty="0">
                <a:solidFill>
                  <a:schemeClr val="tx1"/>
                </a:solidFill>
                <a:latin typeface="Arial" panose="020B0604020202020204" pitchFamily="34" charset="0"/>
                <a:cs typeface="Arial" panose="020B0604020202020204" pitchFamily="34" charset="0"/>
              </a:rPr>
              <a:t>Unrealized</a:t>
            </a:r>
            <a:r>
              <a:rPr sz="800" dirty="0">
                <a:solidFill>
                  <a:schemeClr val="tx1"/>
                </a:solidFill>
                <a:latin typeface="Arial" panose="020B0604020202020204" pitchFamily="34" charset="0"/>
                <a:cs typeface="Arial" panose="020B0604020202020204" pitchFamily="34" charset="0"/>
              </a:rPr>
              <a:t> </a:t>
            </a:r>
            <a:r>
              <a:rPr sz="800" i="1" dirty="0">
                <a:solidFill>
                  <a:schemeClr val="tx1"/>
                </a:solidFill>
                <a:latin typeface="Arial" panose="020B0604020202020204" pitchFamily="34" charset="0"/>
                <a:cs typeface="Arial" panose="020B0604020202020204" pitchFamily="34" charset="0"/>
              </a:rPr>
              <a:t>mon-</a:t>
            </a:r>
            <a:r>
              <a:rPr sz="800" i="1" spc="60" dirty="0">
                <a:solidFill>
                  <a:schemeClr val="tx1"/>
                </a:solidFill>
                <a:latin typeface="Arial" panose="020B0604020202020204" pitchFamily="34" charset="0"/>
                <a:cs typeface="Arial" panose="020B0604020202020204" pitchFamily="34" charset="0"/>
              </a:rPr>
              <a:t> </a:t>
            </a:r>
            <a:r>
              <a:rPr sz="800" i="1" dirty="0">
                <a:solidFill>
                  <a:schemeClr val="tx1"/>
                </a:solidFill>
                <a:latin typeface="Arial" panose="020B0604020202020204" pitchFamily="34" charset="0"/>
                <a:cs typeface="Arial" panose="020B0604020202020204" pitchFamily="34" charset="0"/>
              </a:rPr>
              <a:t>-</a:t>
            </a:r>
            <a:r>
              <a:rPr sz="800" i="1" spc="-50" dirty="0">
                <a:solidFill>
                  <a:schemeClr val="tx1"/>
                </a:solidFill>
                <a:latin typeface="Arial" panose="020B0604020202020204" pitchFamily="34" charset="0"/>
                <a:cs typeface="Arial" panose="020B0604020202020204" pitchFamily="34" charset="0"/>
              </a:rPr>
              <a:t>i</a:t>
            </a:r>
            <a:r>
              <a:rPr sz="800" i="1" dirty="0">
                <a:solidFill>
                  <a:schemeClr val="tx1"/>
                </a:solidFill>
                <a:latin typeface="Arial" panose="020B0604020202020204" pitchFamily="34" charset="0"/>
                <a:cs typeface="Arial" panose="020B0604020202020204" pitchFamily="34" charset="0"/>
              </a:rPr>
              <a:t> ku-/o-</a:t>
            </a:r>
            <a:r>
              <a:rPr sz="800" i="1" spc="285" dirty="0">
                <a:solidFill>
                  <a:schemeClr val="tx1"/>
                </a:solidFill>
                <a:latin typeface="Arial" panose="020B0604020202020204" pitchFamily="34" charset="0"/>
                <a:cs typeface="Arial" panose="020B0604020202020204" pitchFamily="34" charset="0"/>
              </a:rPr>
              <a:t> </a:t>
            </a:r>
            <a:r>
              <a:rPr sz="800" i="1" dirty="0">
                <a:solidFill>
                  <a:schemeClr val="tx1"/>
                </a:solidFill>
                <a:latin typeface="Arial" panose="020B0604020202020204" pitchFamily="34" charset="0"/>
                <a:cs typeface="Arial" panose="020B0604020202020204" pitchFamily="34" charset="0"/>
              </a:rPr>
              <a:t>-</a:t>
            </a:r>
            <a:r>
              <a:rPr sz="800" i="1" spc="-50" dirty="0">
                <a:solidFill>
                  <a:schemeClr val="tx1"/>
                </a:solidFill>
                <a:latin typeface="Arial" panose="020B0604020202020204" pitchFamily="34" charset="0"/>
                <a:cs typeface="Arial" panose="020B0604020202020204" pitchFamily="34" charset="0"/>
              </a:rPr>
              <a:t>i</a:t>
            </a:r>
            <a:endParaRPr sz="800">
              <a:solidFill>
                <a:schemeClr val="tx1"/>
              </a:solidFill>
              <a:latin typeface="Arial" panose="020B0604020202020204" pitchFamily="34" charset="0"/>
              <a:cs typeface="Arial" panose="020B0604020202020204" pitchFamily="34" charset="0"/>
            </a:endParaRPr>
          </a:p>
        </p:txBody>
      </p:sp>
      <p:sp>
        <p:nvSpPr>
          <p:cNvPr id="43" name="object 43"/>
          <p:cNvSpPr/>
          <p:nvPr/>
        </p:nvSpPr>
        <p:spPr>
          <a:xfrm>
            <a:off x="628243" y="1633854"/>
            <a:ext cx="4467860" cy="0"/>
          </a:xfrm>
          <a:custGeom>
            <a:avLst/>
            <a:gdLst/>
            <a:ahLst/>
            <a:cxnLst/>
            <a:rect l="l" t="t" r="r" b="b"/>
            <a:pathLst>
              <a:path w="4467860">
                <a:moveTo>
                  <a:pt x="0" y="0"/>
                </a:moveTo>
                <a:lnTo>
                  <a:pt x="4467669" y="0"/>
                </a:lnTo>
              </a:path>
            </a:pathLst>
          </a:custGeom>
          <a:ln w="5060">
            <a:solidFill>
              <a:srgbClr val="000000"/>
            </a:solidFill>
          </a:ln>
        </p:spPr>
        <p:txBody>
          <a:bodyPr wrap="square" lIns="0" tIns="0" rIns="0" bIns="0" rtlCol="0"/>
          <a:lstStyle/>
          <a:p>
            <a:endParaRPr>
              <a:solidFill>
                <a:schemeClr val="tx1"/>
              </a:solidFill>
              <a:latin typeface="Arial" panose="020B0604020202020204" pitchFamily="34" charset="0"/>
              <a:cs typeface="Arial" panose="020B0604020202020204" pitchFamily="34" charset="0"/>
            </a:endParaRPr>
          </a:p>
        </p:txBody>
      </p:sp>
      <p:sp>
        <p:nvSpPr>
          <p:cNvPr id="44" name="object 44"/>
          <p:cNvSpPr txBox="1"/>
          <p:nvPr/>
        </p:nvSpPr>
        <p:spPr>
          <a:xfrm>
            <a:off x="1464995" y="1643111"/>
            <a:ext cx="837565" cy="387350"/>
          </a:xfrm>
          <a:prstGeom prst="rect">
            <a:avLst/>
          </a:prstGeom>
        </p:spPr>
        <p:txBody>
          <a:bodyPr vert="horz" wrap="square" lIns="0" tIns="12065" rIns="0" bIns="0" rtlCol="0">
            <a:spAutoFit/>
          </a:bodyPr>
          <a:lstStyle/>
          <a:p>
            <a:pPr marR="5080" algn="r">
              <a:lnSpc>
                <a:spcPts val="955"/>
              </a:lnSpc>
              <a:spcBef>
                <a:spcPts val="95"/>
              </a:spcBef>
            </a:pPr>
            <a:r>
              <a:rPr sz="800" dirty="0">
                <a:solidFill>
                  <a:schemeClr val="tx1"/>
                </a:solidFill>
                <a:latin typeface="Arial" panose="020B0604020202020204" pitchFamily="34" charset="0"/>
                <a:cs typeface="Arial" panose="020B0604020202020204" pitchFamily="34" charset="0"/>
              </a:rPr>
              <a:t>PV,</a:t>
            </a:r>
            <a:r>
              <a:rPr sz="800" spc="90" dirty="0">
                <a:solidFill>
                  <a:schemeClr val="tx1"/>
                </a:solidFill>
                <a:latin typeface="Arial" panose="020B0604020202020204" pitchFamily="34" charset="0"/>
                <a:cs typeface="Arial" panose="020B0604020202020204" pitchFamily="34" charset="0"/>
              </a:rPr>
              <a:t> </a:t>
            </a:r>
            <a:r>
              <a:rPr sz="800" spc="-10" dirty="0">
                <a:solidFill>
                  <a:schemeClr val="tx1"/>
                </a:solidFill>
                <a:latin typeface="Arial" panose="020B0604020202020204" pitchFamily="34" charset="0"/>
                <a:cs typeface="Arial" panose="020B0604020202020204" pitchFamily="34" charset="0"/>
              </a:rPr>
              <a:t>archaic</a:t>
            </a:r>
            <a:endParaRPr sz="800">
              <a:solidFill>
                <a:schemeClr val="tx1"/>
              </a:solidFill>
              <a:latin typeface="Arial" panose="020B0604020202020204" pitchFamily="34" charset="0"/>
              <a:cs typeface="Arial" panose="020B0604020202020204" pitchFamily="34" charset="0"/>
            </a:endParaRPr>
          </a:p>
          <a:p>
            <a:pPr marR="39370" algn="r">
              <a:lnSpc>
                <a:spcPts val="944"/>
              </a:lnSpc>
              <a:tabLst>
                <a:tab pos="342265" algn="l"/>
              </a:tabLst>
            </a:pPr>
            <a:r>
              <a:rPr sz="800" spc="-25" dirty="0">
                <a:solidFill>
                  <a:schemeClr val="tx1"/>
                </a:solidFill>
                <a:latin typeface="Arial" panose="020B0604020202020204" pitchFamily="34" charset="0"/>
                <a:cs typeface="Arial" panose="020B0604020202020204" pitchFamily="34" charset="0"/>
              </a:rPr>
              <a:t>AV</a:t>
            </a:r>
            <a:r>
              <a:rPr sz="800" dirty="0">
                <a:solidFill>
                  <a:schemeClr val="tx1"/>
                </a:solidFill>
                <a:latin typeface="Arial" panose="020B0604020202020204" pitchFamily="34" charset="0"/>
                <a:cs typeface="Arial" panose="020B0604020202020204" pitchFamily="34" charset="0"/>
              </a:rPr>
              <a:t>	(no</a:t>
            </a:r>
            <a:r>
              <a:rPr sz="800" spc="75" dirty="0">
                <a:solidFill>
                  <a:schemeClr val="tx1"/>
                </a:solidFill>
                <a:latin typeface="Arial" panose="020B0604020202020204" pitchFamily="34" charset="0"/>
                <a:cs typeface="Arial" panose="020B0604020202020204" pitchFamily="34" charset="0"/>
              </a:rPr>
              <a:t> </a:t>
            </a:r>
            <a:r>
              <a:rPr sz="800" spc="-10" dirty="0">
                <a:solidFill>
                  <a:schemeClr val="tx1"/>
                </a:solidFill>
                <a:latin typeface="Arial" panose="020B0604020202020204" pitchFamily="34" charset="0"/>
                <a:cs typeface="Arial" panose="020B0604020202020204" pitchFamily="34" charset="0"/>
              </a:rPr>
              <a:t>form)</a:t>
            </a:r>
            <a:endParaRPr sz="800">
              <a:solidFill>
                <a:schemeClr val="tx1"/>
              </a:solidFill>
              <a:latin typeface="Arial" panose="020B0604020202020204" pitchFamily="34" charset="0"/>
              <a:cs typeface="Arial" panose="020B0604020202020204" pitchFamily="34" charset="0"/>
            </a:endParaRPr>
          </a:p>
          <a:p>
            <a:pPr marR="47625" algn="r">
              <a:lnSpc>
                <a:spcPts val="955"/>
              </a:lnSpc>
              <a:tabLst>
                <a:tab pos="342265" algn="l"/>
              </a:tabLst>
            </a:pPr>
            <a:r>
              <a:rPr sz="800" spc="-25" dirty="0">
                <a:solidFill>
                  <a:schemeClr val="tx1"/>
                </a:solidFill>
                <a:latin typeface="Arial" panose="020B0604020202020204" pitchFamily="34" charset="0"/>
                <a:cs typeface="Arial" panose="020B0604020202020204" pitchFamily="34" charset="0"/>
              </a:rPr>
              <a:t>PV</a:t>
            </a:r>
            <a:r>
              <a:rPr sz="800" dirty="0">
                <a:solidFill>
                  <a:schemeClr val="tx1"/>
                </a:solidFill>
                <a:latin typeface="Arial" panose="020B0604020202020204" pitchFamily="34" charset="0"/>
                <a:cs typeface="Arial" panose="020B0604020202020204" pitchFamily="34" charset="0"/>
              </a:rPr>
              <a:t>	(no</a:t>
            </a:r>
            <a:r>
              <a:rPr sz="800" spc="75" dirty="0">
                <a:solidFill>
                  <a:schemeClr val="tx1"/>
                </a:solidFill>
                <a:latin typeface="Arial" panose="020B0604020202020204" pitchFamily="34" charset="0"/>
                <a:cs typeface="Arial" panose="020B0604020202020204" pitchFamily="34" charset="0"/>
              </a:rPr>
              <a:t> </a:t>
            </a:r>
            <a:r>
              <a:rPr sz="800" spc="-10" dirty="0">
                <a:solidFill>
                  <a:schemeClr val="tx1"/>
                </a:solidFill>
                <a:latin typeface="Arial" panose="020B0604020202020204" pitchFamily="34" charset="0"/>
                <a:cs typeface="Arial" panose="020B0604020202020204" pitchFamily="34" charset="0"/>
              </a:rPr>
              <a:t>data)</a:t>
            </a:r>
            <a:endParaRPr sz="800">
              <a:solidFill>
                <a:schemeClr val="tx1"/>
              </a:solidFill>
              <a:latin typeface="Arial" panose="020B0604020202020204" pitchFamily="34" charset="0"/>
              <a:cs typeface="Arial" panose="020B0604020202020204" pitchFamily="34" charset="0"/>
            </a:endParaRPr>
          </a:p>
        </p:txBody>
      </p:sp>
      <p:sp>
        <p:nvSpPr>
          <p:cNvPr id="45" name="object 45"/>
          <p:cNvSpPr/>
          <p:nvPr/>
        </p:nvSpPr>
        <p:spPr>
          <a:xfrm>
            <a:off x="729468" y="1836112"/>
            <a:ext cx="436245" cy="127635"/>
          </a:xfrm>
          <a:custGeom>
            <a:avLst/>
            <a:gdLst/>
            <a:ahLst/>
            <a:cxnLst/>
            <a:rect l="l" t="t" r="r" b="b"/>
            <a:pathLst>
              <a:path w="436244" h="127635">
                <a:moveTo>
                  <a:pt x="400062" y="0"/>
                </a:moveTo>
                <a:lnTo>
                  <a:pt x="36000" y="0"/>
                </a:lnTo>
                <a:lnTo>
                  <a:pt x="21987" y="2829"/>
                </a:lnTo>
                <a:lnTo>
                  <a:pt x="10544" y="10544"/>
                </a:lnTo>
                <a:lnTo>
                  <a:pt x="2829" y="21987"/>
                </a:lnTo>
                <a:lnTo>
                  <a:pt x="0" y="36000"/>
                </a:lnTo>
                <a:lnTo>
                  <a:pt x="0" y="91538"/>
                </a:lnTo>
                <a:lnTo>
                  <a:pt x="2829" y="105551"/>
                </a:lnTo>
                <a:lnTo>
                  <a:pt x="10544" y="116994"/>
                </a:lnTo>
                <a:lnTo>
                  <a:pt x="21987" y="124710"/>
                </a:lnTo>
                <a:lnTo>
                  <a:pt x="36000" y="127539"/>
                </a:lnTo>
                <a:lnTo>
                  <a:pt x="400062" y="127539"/>
                </a:lnTo>
                <a:lnTo>
                  <a:pt x="414075" y="124710"/>
                </a:lnTo>
                <a:lnTo>
                  <a:pt x="425518" y="116994"/>
                </a:lnTo>
                <a:lnTo>
                  <a:pt x="433233" y="105551"/>
                </a:lnTo>
                <a:lnTo>
                  <a:pt x="436062" y="91538"/>
                </a:lnTo>
                <a:lnTo>
                  <a:pt x="436062" y="36000"/>
                </a:lnTo>
                <a:lnTo>
                  <a:pt x="433233" y="21987"/>
                </a:lnTo>
                <a:lnTo>
                  <a:pt x="425518" y="10544"/>
                </a:lnTo>
                <a:lnTo>
                  <a:pt x="414075" y="2829"/>
                </a:lnTo>
                <a:lnTo>
                  <a:pt x="400062" y="0"/>
                </a:lnTo>
                <a:close/>
              </a:path>
            </a:pathLst>
          </a:custGeom>
          <a:solidFill>
            <a:srgbClr val="CCE3DB"/>
          </a:solidFill>
        </p:spPr>
        <p:txBody>
          <a:bodyPr wrap="square" lIns="0" tIns="0" rIns="0" bIns="0" rtlCol="0"/>
          <a:lstStyle/>
          <a:p>
            <a:endParaRPr>
              <a:solidFill>
                <a:schemeClr val="tx1"/>
              </a:solidFill>
              <a:latin typeface="Arial" panose="020B0604020202020204" pitchFamily="34" charset="0"/>
              <a:cs typeface="Arial" panose="020B0604020202020204" pitchFamily="34" charset="0"/>
            </a:endParaRPr>
          </a:p>
        </p:txBody>
      </p:sp>
      <p:sp>
        <p:nvSpPr>
          <p:cNvPr id="46" name="object 46"/>
          <p:cNvSpPr txBox="1"/>
          <p:nvPr/>
        </p:nvSpPr>
        <p:spPr>
          <a:xfrm>
            <a:off x="691464" y="1584274"/>
            <a:ext cx="541655" cy="386080"/>
          </a:xfrm>
          <a:prstGeom prst="rect">
            <a:avLst/>
          </a:prstGeom>
        </p:spPr>
        <p:txBody>
          <a:bodyPr vert="horz" wrap="square" lIns="0" tIns="71120" rIns="0" bIns="0" rtlCol="0">
            <a:spAutoFit/>
          </a:bodyPr>
          <a:lstStyle/>
          <a:p>
            <a:pPr marL="12700">
              <a:lnSpc>
                <a:spcPct val="100000"/>
              </a:lnSpc>
              <a:spcBef>
                <a:spcPts val="560"/>
              </a:spcBef>
            </a:pPr>
            <a:r>
              <a:rPr sz="800" dirty="0">
                <a:solidFill>
                  <a:schemeClr val="tx1"/>
                </a:solidFill>
                <a:latin typeface="Arial" panose="020B0604020202020204" pitchFamily="34" charset="0"/>
                <a:cs typeface="Arial" panose="020B0604020202020204" pitchFamily="34" charset="0"/>
              </a:rPr>
              <a:t>Indic.,</a:t>
            </a:r>
            <a:r>
              <a:rPr sz="800" spc="45" dirty="0">
                <a:solidFill>
                  <a:schemeClr val="tx1"/>
                </a:solidFill>
                <a:latin typeface="Arial" panose="020B0604020202020204" pitchFamily="34" charset="0"/>
                <a:cs typeface="Arial" panose="020B0604020202020204" pitchFamily="34" charset="0"/>
              </a:rPr>
              <a:t> </a:t>
            </a:r>
            <a:r>
              <a:rPr sz="800" spc="-10" dirty="0">
                <a:solidFill>
                  <a:schemeClr val="tx1"/>
                </a:solidFill>
                <a:latin typeface="Arial" panose="020B0604020202020204" pitchFamily="34" charset="0"/>
                <a:cs typeface="Arial" panose="020B0604020202020204" pitchFamily="34" charset="0"/>
              </a:rPr>
              <a:t>perf.</a:t>
            </a:r>
            <a:endParaRPr sz="800">
              <a:solidFill>
                <a:schemeClr val="tx1"/>
              </a:solidFill>
              <a:latin typeface="Arial" panose="020B0604020202020204" pitchFamily="34" charset="0"/>
              <a:cs typeface="Arial" panose="020B0604020202020204" pitchFamily="34" charset="0"/>
            </a:endParaRPr>
          </a:p>
          <a:p>
            <a:pPr marL="62865">
              <a:lnSpc>
                <a:spcPct val="100000"/>
              </a:lnSpc>
              <a:spcBef>
                <a:spcPts val="459"/>
              </a:spcBef>
            </a:pPr>
            <a:r>
              <a:rPr sz="800" dirty="0">
                <a:solidFill>
                  <a:schemeClr val="tx1"/>
                </a:solidFill>
                <a:latin typeface="Arial" panose="020B0604020202020204" pitchFamily="34" charset="0"/>
                <a:cs typeface="Arial" panose="020B0604020202020204" pitchFamily="34" charset="0"/>
              </a:rPr>
              <a:t>*-in-</a:t>
            </a:r>
            <a:r>
              <a:rPr sz="800" spc="225" dirty="0">
                <a:solidFill>
                  <a:schemeClr val="tx1"/>
                </a:solidFill>
                <a:latin typeface="Arial" panose="020B0604020202020204" pitchFamily="34" charset="0"/>
                <a:cs typeface="Arial" panose="020B0604020202020204" pitchFamily="34" charset="0"/>
              </a:rPr>
              <a:t> </a:t>
            </a:r>
            <a:r>
              <a:rPr sz="800" spc="-20" dirty="0">
                <a:solidFill>
                  <a:schemeClr val="tx1"/>
                </a:solidFill>
                <a:latin typeface="Arial" panose="020B0604020202020204" pitchFamily="34" charset="0"/>
                <a:cs typeface="Arial" panose="020B0604020202020204" pitchFamily="34" charset="0"/>
              </a:rPr>
              <a:t>-</a:t>
            </a:r>
            <a:r>
              <a:rPr sz="800" spc="-25" dirty="0">
                <a:solidFill>
                  <a:schemeClr val="tx1"/>
                </a:solidFill>
                <a:latin typeface="Arial" panose="020B0604020202020204" pitchFamily="34" charset="0"/>
                <a:cs typeface="Arial" panose="020B0604020202020204" pitchFamily="34" charset="0"/>
              </a:rPr>
              <a:t>an</a:t>
            </a:r>
            <a:endParaRPr sz="800">
              <a:solidFill>
                <a:schemeClr val="tx1"/>
              </a:solidFill>
              <a:latin typeface="Arial" panose="020B0604020202020204" pitchFamily="34" charset="0"/>
              <a:cs typeface="Arial" panose="020B0604020202020204" pitchFamily="34" charset="0"/>
            </a:endParaRPr>
          </a:p>
        </p:txBody>
      </p:sp>
      <p:sp>
        <p:nvSpPr>
          <p:cNvPr id="47" name="object 47"/>
          <p:cNvSpPr/>
          <p:nvPr/>
        </p:nvSpPr>
        <p:spPr>
          <a:xfrm>
            <a:off x="2574816" y="1905217"/>
            <a:ext cx="346710" cy="118745"/>
          </a:xfrm>
          <a:custGeom>
            <a:avLst/>
            <a:gdLst/>
            <a:ahLst/>
            <a:cxnLst/>
            <a:rect l="l" t="t" r="r" b="b"/>
            <a:pathLst>
              <a:path w="346710" h="118744">
                <a:moveTo>
                  <a:pt x="310481" y="0"/>
                </a:moveTo>
                <a:lnTo>
                  <a:pt x="36000" y="0"/>
                </a:lnTo>
                <a:lnTo>
                  <a:pt x="21987" y="2829"/>
                </a:lnTo>
                <a:lnTo>
                  <a:pt x="10544" y="10544"/>
                </a:lnTo>
                <a:lnTo>
                  <a:pt x="2829" y="21987"/>
                </a:lnTo>
                <a:lnTo>
                  <a:pt x="0" y="36000"/>
                </a:lnTo>
                <a:lnTo>
                  <a:pt x="0" y="82530"/>
                </a:lnTo>
                <a:lnTo>
                  <a:pt x="2829" y="96543"/>
                </a:lnTo>
                <a:lnTo>
                  <a:pt x="10544" y="107986"/>
                </a:lnTo>
                <a:lnTo>
                  <a:pt x="21987" y="115701"/>
                </a:lnTo>
                <a:lnTo>
                  <a:pt x="36000" y="118530"/>
                </a:lnTo>
                <a:lnTo>
                  <a:pt x="310481" y="118530"/>
                </a:lnTo>
                <a:lnTo>
                  <a:pt x="324494" y="115701"/>
                </a:lnTo>
                <a:lnTo>
                  <a:pt x="335937" y="107986"/>
                </a:lnTo>
                <a:lnTo>
                  <a:pt x="343652" y="96543"/>
                </a:lnTo>
                <a:lnTo>
                  <a:pt x="346481" y="82530"/>
                </a:lnTo>
                <a:lnTo>
                  <a:pt x="346481" y="36000"/>
                </a:lnTo>
                <a:lnTo>
                  <a:pt x="343652" y="21987"/>
                </a:lnTo>
                <a:lnTo>
                  <a:pt x="335937" y="10544"/>
                </a:lnTo>
                <a:lnTo>
                  <a:pt x="324494" y="2829"/>
                </a:lnTo>
                <a:lnTo>
                  <a:pt x="310481" y="0"/>
                </a:lnTo>
                <a:close/>
              </a:path>
            </a:pathLst>
          </a:custGeom>
          <a:solidFill>
            <a:srgbClr val="CCE3DB"/>
          </a:solidFill>
        </p:spPr>
        <p:txBody>
          <a:bodyPr wrap="square" lIns="0" tIns="0" rIns="0" bIns="0" rtlCol="0"/>
          <a:lstStyle/>
          <a:p>
            <a:endParaRPr>
              <a:solidFill>
                <a:schemeClr val="tx1"/>
              </a:solidFill>
              <a:latin typeface="Arial" panose="020B0604020202020204" pitchFamily="34" charset="0"/>
              <a:cs typeface="Arial" panose="020B0604020202020204" pitchFamily="34" charset="0"/>
            </a:endParaRPr>
          </a:p>
        </p:txBody>
      </p:sp>
      <p:sp>
        <p:nvSpPr>
          <p:cNvPr id="48" name="object 48"/>
          <p:cNvSpPr txBox="1"/>
          <p:nvPr/>
        </p:nvSpPr>
        <p:spPr>
          <a:xfrm>
            <a:off x="2536808" y="1643111"/>
            <a:ext cx="730885" cy="387350"/>
          </a:xfrm>
          <a:prstGeom prst="rect">
            <a:avLst/>
          </a:prstGeom>
        </p:spPr>
        <p:txBody>
          <a:bodyPr vert="horz" wrap="square" lIns="0" tIns="12065" rIns="0" bIns="0" rtlCol="0">
            <a:spAutoFit/>
          </a:bodyPr>
          <a:lstStyle/>
          <a:p>
            <a:pPr marL="12700">
              <a:lnSpc>
                <a:spcPts val="955"/>
              </a:lnSpc>
              <a:spcBef>
                <a:spcPts val="95"/>
              </a:spcBef>
            </a:pPr>
            <a:r>
              <a:rPr sz="800" spc="-10" dirty="0">
                <a:solidFill>
                  <a:schemeClr val="tx1"/>
                </a:solidFill>
                <a:latin typeface="Arial" panose="020B0604020202020204" pitchFamily="34" charset="0"/>
                <a:cs typeface="Arial" panose="020B0604020202020204" pitchFamily="34" charset="0"/>
              </a:rPr>
              <a:t>Realis</a:t>
            </a:r>
            <a:endParaRPr sz="800">
              <a:solidFill>
                <a:schemeClr val="tx1"/>
              </a:solidFill>
              <a:latin typeface="Arial" panose="020B0604020202020204" pitchFamily="34" charset="0"/>
              <a:cs typeface="Arial" panose="020B0604020202020204" pitchFamily="34" charset="0"/>
            </a:endParaRPr>
          </a:p>
          <a:p>
            <a:pPr marL="62865" marR="5080">
              <a:lnSpc>
                <a:spcPts val="950"/>
              </a:lnSpc>
              <a:spcBef>
                <a:spcPts val="35"/>
              </a:spcBef>
            </a:pPr>
            <a:r>
              <a:rPr sz="800" i="1" dirty="0">
                <a:solidFill>
                  <a:schemeClr val="tx1"/>
                </a:solidFill>
                <a:latin typeface="Arial" panose="020B0604020202020204" pitchFamily="34" charset="0"/>
                <a:cs typeface="Arial" panose="020B0604020202020204" pitchFamily="34" charset="0"/>
              </a:rPr>
              <a:t>no(g)-/noN-</a:t>
            </a:r>
            <a:r>
              <a:rPr sz="800" i="1" spc="365" dirty="0">
                <a:solidFill>
                  <a:schemeClr val="tx1"/>
                </a:solidFill>
                <a:latin typeface="Arial" panose="020B0604020202020204" pitchFamily="34" charset="0"/>
                <a:cs typeface="Arial" panose="020B0604020202020204" pitchFamily="34" charset="0"/>
              </a:rPr>
              <a:t> </a:t>
            </a:r>
            <a:r>
              <a:rPr sz="800" i="1" dirty="0">
                <a:solidFill>
                  <a:schemeClr val="tx1"/>
                </a:solidFill>
                <a:latin typeface="Arial" panose="020B0604020202020204" pitchFamily="34" charset="0"/>
                <a:cs typeface="Arial" panose="020B0604020202020204" pitchFamily="34" charset="0"/>
              </a:rPr>
              <a:t>-</a:t>
            </a:r>
            <a:r>
              <a:rPr sz="800" i="1" spc="-50" dirty="0">
                <a:solidFill>
                  <a:schemeClr val="tx1"/>
                </a:solidFill>
                <a:latin typeface="Arial" panose="020B0604020202020204" pitchFamily="34" charset="0"/>
                <a:cs typeface="Arial" panose="020B0604020202020204" pitchFamily="34" charset="0"/>
              </a:rPr>
              <a:t>i</a:t>
            </a:r>
            <a:r>
              <a:rPr sz="800" i="1" dirty="0">
                <a:solidFill>
                  <a:schemeClr val="tx1"/>
                </a:solidFill>
                <a:latin typeface="Arial" panose="020B0604020202020204" pitchFamily="34" charset="0"/>
                <a:cs typeface="Arial" panose="020B0604020202020204" pitchFamily="34" charset="0"/>
              </a:rPr>
              <a:t> ni-</a:t>
            </a:r>
            <a:r>
              <a:rPr sz="800" i="1" spc="90" dirty="0">
                <a:solidFill>
                  <a:schemeClr val="tx1"/>
                </a:solidFill>
                <a:latin typeface="Arial" panose="020B0604020202020204" pitchFamily="34" charset="0"/>
                <a:cs typeface="Arial" panose="020B0604020202020204" pitchFamily="34" charset="0"/>
              </a:rPr>
              <a:t> </a:t>
            </a:r>
            <a:r>
              <a:rPr sz="800" i="1" spc="-20" dirty="0">
                <a:solidFill>
                  <a:schemeClr val="tx1"/>
                </a:solidFill>
                <a:latin typeface="Arial" panose="020B0604020202020204" pitchFamily="34" charset="0"/>
                <a:cs typeface="Arial" panose="020B0604020202020204" pitchFamily="34" charset="0"/>
              </a:rPr>
              <a:t>-</a:t>
            </a:r>
            <a:r>
              <a:rPr sz="800" i="1" spc="-25" dirty="0">
                <a:solidFill>
                  <a:schemeClr val="tx1"/>
                </a:solidFill>
                <a:latin typeface="Arial" panose="020B0604020202020204" pitchFamily="34" charset="0"/>
                <a:cs typeface="Arial" panose="020B0604020202020204" pitchFamily="34" charset="0"/>
              </a:rPr>
              <a:t>an</a:t>
            </a:r>
            <a:endParaRPr sz="800">
              <a:solidFill>
                <a:schemeClr val="tx1"/>
              </a:solidFill>
              <a:latin typeface="Arial" panose="020B0604020202020204" pitchFamily="34" charset="0"/>
              <a:cs typeface="Arial" panose="020B0604020202020204" pitchFamily="34" charset="0"/>
            </a:endParaRPr>
          </a:p>
        </p:txBody>
      </p:sp>
      <p:sp>
        <p:nvSpPr>
          <p:cNvPr id="49" name="object 49"/>
          <p:cNvSpPr/>
          <p:nvPr/>
        </p:nvSpPr>
        <p:spPr>
          <a:xfrm>
            <a:off x="3498055" y="1905217"/>
            <a:ext cx="346710" cy="118745"/>
          </a:xfrm>
          <a:custGeom>
            <a:avLst/>
            <a:gdLst/>
            <a:ahLst/>
            <a:cxnLst/>
            <a:rect l="l" t="t" r="r" b="b"/>
            <a:pathLst>
              <a:path w="346710" h="118744">
                <a:moveTo>
                  <a:pt x="310481" y="0"/>
                </a:moveTo>
                <a:lnTo>
                  <a:pt x="36000" y="0"/>
                </a:lnTo>
                <a:lnTo>
                  <a:pt x="21987" y="2829"/>
                </a:lnTo>
                <a:lnTo>
                  <a:pt x="10544" y="10544"/>
                </a:lnTo>
                <a:lnTo>
                  <a:pt x="2829" y="21987"/>
                </a:lnTo>
                <a:lnTo>
                  <a:pt x="0" y="36000"/>
                </a:lnTo>
                <a:lnTo>
                  <a:pt x="0" y="82530"/>
                </a:lnTo>
                <a:lnTo>
                  <a:pt x="2829" y="96543"/>
                </a:lnTo>
                <a:lnTo>
                  <a:pt x="10544" y="107986"/>
                </a:lnTo>
                <a:lnTo>
                  <a:pt x="21987" y="115701"/>
                </a:lnTo>
                <a:lnTo>
                  <a:pt x="36000" y="118530"/>
                </a:lnTo>
                <a:lnTo>
                  <a:pt x="310481" y="118530"/>
                </a:lnTo>
                <a:lnTo>
                  <a:pt x="324494" y="115701"/>
                </a:lnTo>
                <a:lnTo>
                  <a:pt x="335937" y="107986"/>
                </a:lnTo>
                <a:lnTo>
                  <a:pt x="343652" y="96543"/>
                </a:lnTo>
                <a:lnTo>
                  <a:pt x="346481" y="82530"/>
                </a:lnTo>
                <a:lnTo>
                  <a:pt x="346481" y="36000"/>
                </a:lnTo>
                <a:lnTo>
                  <a:pt x="343652" y="21987"/>
                </a:lnTo>
                <a:lnTo>
                  <a:pt x="335937" y="10544"/>
                </a:lnTo>
                <a:lnTo>
                  <a:pt x="324494" y="2829"/>
                </a:lnTo>
                <a:lnTo>
                  <a:pt x="310481" y="0"/>
                </a:lnTo>
                <a:close/>
              </a:path>
            </a:pathLst>
          </a:custGeom>
          <a:solidFill>
            <a:srgbClr val="CCE3DB"/>
          </a:solidFill>
        </p:spPr>
        <p:txBody>
          <a:bodyPr wrap="square" lIns="0" tIns="0" rIns="0" bIns="0" rtlCol="0"/>
          <a:lstStyle/>
          <a:p>
            <a:endParaRPr>
              <a:solidFill>
                <a:schemeClr val="tx1"/>
              </a:solidFill>
              <a:latin typeface="Arial" panose="020B0604020202020204" pitchFamily="34" charset="0"/>
              <a:cs typeface="Arial" panose="020B0604020202020204" pitchFamily="34" charset="0"/>
            </a:endParaRPr>
          </a:p>
        </p:txBody>
      </p:sp>
      <p:sp>
        <p:nvSpPr>
          <p:cNvPr id="50" name="object 50"/>
          <p:cNvSpPr txBox="1"/>
          <p:nvPr/>
        </p:nvSpPr>
        <p:spPr>
          <a:xfrm>
            <a:off x="3460051" y="1643111"/>
            <a:ext cx="829310" cy="387350"/>
          </a:xfrm>
          <a:prstGeom prst="rect">
            <a:avLst/>
          </a:prstGeom>
        </p:spPr>
        <p:txBody>
          <a:bodyPr vert="horz" wrap="square" lIns="0" tIns="12065" rIns="0" bIns="0" rtlCol="0">
            <a:spAutoFit/>
          </a:bodyPr>
          <a:lstStyle/>
          <a:p>
            <a:pPr marL="12700">
              <a:lnSpc>
                <a:spcPts val="955"/>
              </a:lnSpc>
              <a:spcBef>
                <a:spcPts val="95"/>
              </a:spcBef>
            </a:pPr>
            <a:r>
              <a:rPr sz="800" dirty="0">
                <a:solidFill>
                  <a:schemeClr val="tx1"/>
                </a:solidFill>
                <a:latin typeface="Arial" panose="020B0604020202020204" pitchFamily="34" charset="0"/>
                <a:cs typeface="Arial" panose="020B0604020202020204" pitchFamily="34" charset="0"/>
              </a:rPr>
              <a:t>Compl.</a:t>
            </a:r>
            <a:r>
              <a:rPr sz="800" spc="100" dirty="0">
                <a:solidFill>
                  <a:schemeClr val="tx1"/>
                </a:solidFill>
                <a:latin typeface="Arial" panose="020B0604020202020204" pitchFamily="34" charset="0"/>
                <a:cs typeface="Arial" panose="020B0604020202020204" pitchFamily="34" charset="0"/>
              </a:rPr>
              <a:t> </a:t>
            </a:r>
            <a:r>
              <a:rPr sz="800" spc="-10" dirty="0">
                <a:solidFill>
                  <a:schemeClr val="tx1"/>
                </a:solidFill>
                <a:latin typeface="Arial" panose="020B0604020202020204" pitchFamily="34" charset="0"/>
                <a:cs typeface="Arial" panose="020B0604020202020204" pitchFamily="34" charset="0"/>
              </a:rPr>
              <a:t>participial</a:t>
            </a:r>
            <a:endParaRPr sz="800">
              <a:solidFill>
                <a:schemeClr val="tx1"/>
              </a:solidFill>
              <a:latin typeface="Arial" panose="020B0604020202020204" pitchFamily="34" charset="0"/>
              <a:cs typeface="Arial" panose="020B0604020202020204" pitchFamily="34" charset="0"/>
            </a:endParaRPr>
          </a:p>
          <a:p>
            <a:pPr marL="62865" marR="448309" indent="-635">
              <a:lnSpc>
                <a:spcPts val="950"/>
              </a:lnSpc>
              <a:spcBef>
                <a:spcPts val="35"/>
              </a:spcBef>
            </a:pPr>
            <a:r>
              <a:rPr sz="800" i="1" dirty="0">
                <a:solidFill>
                  <a:schemeClr val="tx1"/>
                </a:solidFill>
                <a:latin typeface="Arial" panose="020B0604020202020204" pitchFamily="34" charset="0"/>
                <a:cs typeface="Arial" panose="020B0604020202020204" pitchFamily="34" charset="0"/>
              </a:rPr>
              <a:t>-um-</a:t>
            </a:r>
            <a:r>
              <a:rPr sz="800" i="1" spc="110" dirty="0">
                <a:solidFill>
                  <a:schemeClr val="tx1"/>
                </a:solidFill>
                <a:latin typeface="Arial" panose="020B0604020202020204" pitchFamily="34" charset="0"/>
                <a:cs typeface="Arial" panose="020B0604020202020204" pitchFamily="34" charset="0"/>
              </a:rPr>
              <a:t> </a:t>
            </a:r>
            <a:r>
              <a:rPr sz="800" i="1" dirty="0">
                <a:solidFill>
                  <a:schemeClr val="tx1"/>
                </a:solidFill>
                <a:latin typeface="Arial" panose="020B0604020202020204" pitchFamily="34" charset="0"/>
                <a:cs typeface="Arial" panose="020B0604020202020204" pitchFamily="34" charset="0"/>
              </a:rPr>
              <a:t>-</a:t>
            </a:r>
            <a:r>
              <a:rPr sz="800" i="1" spc="-50" dirty="0">
                <a:solidFill>
                  <a:schemeClr val="tx1"/>
                </a:solidFill>
                <a:latin typeface="Arial" panose="020B0604020202020204" pitchFamily="34" charset="0"/>
                <a:cs typeface="Arial" panose="020B0604020202020204" pitchFamily="34" charset="0"/>
              </a:rPr>
              <a:t>i</a:t>
            </a:r>
            <a:r>
              <a:rPr sz="800" i="1" dirty="0">
                <a:solidFill>
                  <a:schemeClr val="tx1"/>
                </a:solidFill>
                <a:latin typeface="Arial" panose="020B0604020202020204" pitchFamily="34" charset="0"/>
                <a:cs typeface="Arial" panose="020B0604020202020204" pitchFamily="34" charset="0"/>
              </a:rPr>
              <a:t> ni-</a:t>
            </a:r>
            <a:r>
              <a:rPr sz="800" i="1" spc="90" dirty="0">
                <a:solidFill>
                  <a:schemeClr val="tx1"/>
                </a:solidFill>
                <a:latin typeface="Arial" panose="020B0604020202020204" pitchFamily="34" charset="0"/>
                <a:cs typeface="Arial" panose="020B0604020202020204" pitchFamily="34" charset="0"/>
              </a:rPr>
              <a:t> </a:t>
            </a:r>
            <a:r>
              <a:rPr sz="800" i="1" spc="-20" dirty="0">
                <a:solidFill>
                  <a:schemeClr val="tx1"/>
                </a:solidFill>
                <a:latin typeface="Arial" panose="020B0604020202020204" pitchFamily="34" charset="0"/>
                <a:cs typeface="Arial" panose="020B0604020202020204" pitchFamily="34" charset="0"/>
              </a:rPr>
              <a:t>-</a:t>
            </a:r>
            <a:r>
              <a:rPr sz="800" i="1" spc="-25" dirty="0">
                <a:solidFill>
                  <a:schemeClr val="tx1"/>
                </a:solidFill>
                <a:latin typeface="Arial" panose="020B0604020202020204" pitchFamily="34" charset="0"/>
                <a:cs typeface="Arial" panose="020B0604020202020204" pitchFamily="34" charset="0"/>
              </a:rPr>
              <a:t>an</a:t>
            </a:r>
            <a:endParaRPr sz="800">
              <a:solidFill>
                <a:schemeClr val="tx1"/>
              </a:solidFill>
              <a:latin typeface="Arial" panose="020B0604020202020204" pitchFamily="34" charset="0"/>
              <a:cs typeface="Arial" panose="020B0604020202020204" pitchFamily="34" charset="0"/>
            </a:endParaRPr>
          </a:p>
        </p:txBody>
      </p:sp>
      <p:sp>
        <p:nvSpPr>
          <p:cNvPr id="51" name="object 51"/>
          <p:cNvSpPr/>
          <p:nvPr/>
        </p:nvSpPr>
        <p:spPr>
          <a:xfrm>
            <a:off x="4573415" y="1905217"/>
            <a:ext cx="382905" cy="118745"/>
          </a:xfrm>
          <a:custGeom>
            <a:avLst/>
            <a:gdLst/>
            <a:ahLst/>
            <a:cxnLst/>
            <a:rect l="l" t="t" r="r" b="b"/>
            <a:pathLst>
              <a:path w="382904" h="118744">
                <a:moveTo>
                  <a:pt x="346314" y="0"/>
                </a:moveTo>
                <a:lnTo>
                  <a:pt x="36000" y="0"/>
                </a:lnTo>
                <a:lnTo>
                  <a:pt x="21987" y="2829"/>
                </a:lnTo>
                <a:lnTo>
                  <a:pt x="10544" y="10544"/>
                </a:lnTo>
                <a:lnTo>
                  <a:pt x="2829" y="21987"/>
                </a:lnTo>
                <a:lnTo>
                  <a:pt x="0" y="36000"/>
                </a:lnTo>
                <a:lnTo>
                  <a:pt x="0" y="82530"/>
                </a:lnTo>
                <a:lnTo>
                  <a:pt x="2829" y="96543"/>
                </a:lnTo>
                <a:lnTo>
                  <a:pt x="10544" y="107986"/>
                </a:lnTo>
                <a:lnTo>
                  <a:pt x="21987" y="115701"/>
                </a:lnTo>
                <a:lnTo>
                  <a:pt x="36000" y="118530"/>
                </a:lnTo>
                <a:lnTo>
                  <a:pt x="346314" y="118530"/>
                </a:lnTo>
                <a:lnTo>
                  <a:pt x="360327" y="115701"/>
                </a:lnTo>
                <a:lnTo>
                  <a:pt x="371770" y="107986"/>
                </a:lnTo>
                <a:lnTo>
                  <a:pt x="379485" y="96543"/>
                </a:lnTo>
                <a:lnTo>
                  <a:pt x="382314" y="82530"/>
                </a:lnTo>
                <a:lnTo>
                  <a:pt x="382314" y="36000"/>
                </a:lnTo>
                <a:lnTo>
                  <a:pt x="379485" y="21987"/>
                </a:lnTo>
                <a:lnTo>
                  <a:pt x="371770" y="10544"/>
                </a:lnTo>
                <a:lnTo>
                  <a:pt x="360327" y="2829"/>
                </a:lnTo>
                <a:lnTo>
                  <a:pt x="346314" y="0"/>
                </a:lnTo>
                <a:close/>
              </a:path>
            </a:pathLst>
          </a:custGeom>
          <a:solidFill>
            <a:srgbClr val="CCE3DB"/>
          </a:solidFill>
        </p:spPr>
        <p:txBody>
          <a:bodyPr wrap="square" lIns="0" tIns="0" rIns="0" bIns="0" rtlCol="0"/>
          <a:lstStyle/>
          <a:p>
            <a:endParaRPr>
              <a:solidFill>
                <a:schemeClr val="tx1"/>
              </a:solidFill>
              <a:latin typeface="Arial" panose="020B0604020202020204" pitchFamily="34" charset="0"/>
              <a:cs typeface="Arial" panose="020B0604020202020204" pitchFamily="34" charset="0"/>
            </a:endParaRPr>
          </a:p>
        </p:txBody>
      </p:sp>
      <p:sp>
        <p:nvSpPr>
          <p:cNvPr id="52" name="object 52"/>
          <p:cNvSpPr txBox="1"/>
          <p:nvPr/>
        </p:nvSpPr>
        <p:spPr>
          <a:xfrm>
            <a:off x="4535314" y="1643111"/>
            <a:ext cx="408305" cy="387350"/>
          </a:xfrm>
          <a:prstGeom prst="rect">
            <a:avLst/>
          </a:prstGeom>
        </p:spPr>
        <p:txBody>
          <a:bodyPr vert="horz" wrap="square" lIns="0" tIns="12065" rIns="0" bIns="0" rtlCol="0">
            <a:spAutoFit/>
          </a:bodyPr>
          <a:lstStyle/>
          <a:p>
            <a:pPr marL="12700">
              <a:lnSpc>
                <a:spcPts val="955"/>
              </a:lnSpc>
              <a:spcBef>
                <a:spcPts val="95"/>
              </a:spcBef>
            </a:pPr>
            <a:r>
              <a:rPr sz="800" spc="-10" dirty="0">
                <a:solidFill>
                  <a:schemeClr val="tx1"/>
                </a:solidFill>
                <a:latin typeface="Arial" panose="020B0604020202020204" pitchFamily="34" charset="0"/>
                <a:cs typeface="Arial" panose="020B0604020202020204" pitchFamily="34" charset="0"/>
              </a:rPr>
              <a:t>Realized</a:t>
            </a:r>
            <a:endParaRPr sz="800">
              <a:solidFill>
                <a:schemeClr val="tx1"/>
              </a:solidFill>
              <a:latin typeface="Arial" panose="020B0604020202020204" pitchFamily="34" charset="0"/>
              <a:cs typeface="Arial" panose="020B0604020202020204" pitchFamily="34" charset="0"/>
            </a:endParaRPr>
          </a:p>
          <a:p>
            <a:pPr marL="62865">
              <a:lnSpc>
                <a:spcPts val="944"/>
              </a:lnSpc>
            </a:pPr>
            <a:r>
              <a:rPr sz="800" i="1" dirty="0">
                <a:solidFill>
                  <a:schemeClr val="tx1"/>
                </a:solidFill>
                <a:latin typeface="Arial" panose="020B0604020202020204" pitchFamily="34" charset="0"/>
                <a:cs typeface="Arial" panose="020B0604020202020204" pitchFamily="34" charset="0"/>
              </a:rPr>
              <a:t>non-</a:t>
            </a:r>
            <a:r>
              <a:rPr sz="800" i="1" spc="45" dirty="0">
                <a:solidFill>
                  <a:schemeClr val="tx1"/>
                </a:solidFill>
                <a:latin typeface="Arial" panose="020B0604020202020204" pitchFamily="34" charset="0"/>
                <a:cs typeface="Arial" panose="020B0604020202020204" pitchFamily="34" charset="0"/>
              </a:rPr>
              <a:t> </a:t>
            </a:r>
            <a:r>
              <a:rPr sz="800" i="1" dirty="0">
                <a:solidFill>
                  <a:schemeClr val="tx1"/>
                </a:solidFill>
                <a:latin typeface="Arial" panose="020B0604020202020204" pitchFamily="34" charset="0"/>
                <a:cs typeface="Arial" panose="020B0604020202020204" pitchFamily="34" charset="0"/>
              </a:rPr>
              <a:t>-</a:t>
            </a:r>
            <a:r>
              <a:rPr sz="800" i="1" spc="-50" dirty="0">
                <a:solidFill>
                  <a:schemeClr val="tx1"/>
                </a:solidFill>
                <a:latin typeface="Arial" panose="020B0604020202020204" pitchFamily="34" charset="0"/>
                <a:cs typeface="Arial" panose="020B0604020202020204" pitchFamily="34" charset="0"/>
              </a:rPr>
              <a:t>i</a:t>
            </a:r>
            <a:endParaRPr sz="800">
              <a:solidFill>
                <a:schemeClr val="tx1"/>
              </a:solidFill>
              <a:latin typeface="Arial" panose="020B0604020202020204" pitchFamily="34" charset="0"/>
              <a:cs typeface="Arial" panose="020B0604020202020204" pitchFamily="34" charset="0"/>
            </a:endParaRPr>
          </a:p>
          <a:p>
            <a:pPr marL="62865">
              <a:lnSpc>
                <a:spcPts val="955"/>
              </a:lnSpc>
            </a:pPr>
            <a:r>
              <a:rPr sz="800" i="1" dirty="0">
                <a:solidFill>
                  <a:schemeClr val="tx1"/>
                </a:solidFill>
                <a:latin typeface="Arial" panose="020B0604020202020204" pitchFamily="34" charset="0"/>
                <a:cs typeface="Arial" panose="020B0604020202020204" pitchFamily="34" charset="0"/>
              </a:rPr>
              <a:t>-in-</a:t>
            </a:r>
            <a:r>
              <a:rPr sz="800" i="1" spc="110" dirty="0">
                <a:solidFill>
                  <a:schemeClr val="tx1"/>
                </a:solidFill>
                <a:latin typeface="Arial" panose="020B0604020202020204" pitchFamily="34" charset="0"/>
                <a:cs typeface="Arial" panose="020B0604020202020204" pitchFamily="34" charset="0"/>
              </a:rPr>
              <a:t> </a:t>
            </a:r>
            <a:r>
              <a:rPr sz="800" i="1" spc="-20" dirty="0">
                <a:solidFill>
                  <a:schemeClr val="tx1"/>
                </a:solidFill>
                <a:latin typeface="Arial" panose="020B0604020202020204" pitchFamily="34" charset="0"/>
                <a:cs typeface="Arial" panose="020B0604020202020204" pitchFamily="34" charset="0"/>
              </a:rPr>
              <a:t>-</a:t>
            </a:r>
            <a:r>
              <a:rPr sz="800" i="1" spc="-25" dirty="0">
                <a:solidFill>
                  <a:schemeClr val="tx1"/>
                </a:solidFill>
                <a:latin typeface="Arial" panose="020B0604020202020204" pitchFamily="34" charset="0"/>
                <a:cs typeface="Arial" panose="020B0604020202020204" pitchFamily="34" charset="0"/>
              </a:rPr>
              <a:t>an</a:t>
            </a:r>
            <a:endParaRPr sz="800">
              <a:solidFill>
                <a:schemeClr val="tx1"/>
              </a:solidFill>
              <a:latin typeface="Arial" panose="020B0604020202020204" pitchFamily="34" charset="0"/>
              <a:cs typeface="Arial" panose="020B0604020202020204" pitchFamily="34" charset="0"/>
            </a:endParaRPr>
          </a:p>
        </p:txBody>
      </p:sp>
      <p:sp>
        <p:nvSpPr>
          <p:cNvPr id="53" name="object 53"/>
          <p:cNvSpPr txBox="1"/>
          <p:nvPr/>
        </p:nvSpPr>
        <p:spPr>
          <a:xfrm>
            <a:off x="1464995" y="2308160"/>
            <a:ext cx="166370" cy="135293"/>
          </a:xfrm>
          <a:prstGeom prst="rect">
            <a:avLst/>
          </a:prstGeom>
        </p:spPr>
        <p:txBody>
          <a:bodyPr vert="horz" wrap="square" lIns="0" tIns="12065" rIns="0" bIns="0" rtlCol="0">
            <a:spAutoFit/>
          </a:bodyPr>
          <a:lstStyle/>
          <a:p>
            <a:pPr marL="12700">
              <a:lnSpc>
                <a:spcPct val="100000"/>
              </a:lnSpc>
              <a:spcBef>
                <a:spcPts val="95"/>
              </a:spcBef>
            </a:pPr>
            <a:r>
              <a:rPr sz="800" spc="-25" dirty="0">
                <a:solidFill>
                  <a:schemeClr val="tx1"/>
                </a:solidFill>
                <a:latin typeface="Arial" panose="020B0604020202020204" pitchFamily="34" charset="0"/>
                <a:cs typeface="Arial" panose="020B0604020202020204" pitchFamily="34" charset="0"/>
              </a:rPr>
              <a:t>PV</a:t>
            </a:r>
            <a:endParaRPr sz="800">
              <a:solidFill>
                <a:schemeClr val="tx1"/>
              </a:solidFill>
              <a:latin typeface="Arial" panose="020B0604020202020204" pitchFamily="34" charset="0"/>
              <a:cs typeface="Arial" panose="020B0604020202020204" pitchFamily="34" charset="0"/>
            </a:endParaRPr>
          </a:p>
        </p:txBody>
      </p:sp>
      <p:sp>
        <p:nvSpPr>
          <p:cNvPr id="54" name="object 54"/>
          <p:cNvSpPr/>
          <p:nvPr/>
        </p:nvSpPr>
        <p:spPr>
          <a:xfrm>
            <a:off x="1795214" y="2350314"/>
            <a:ext cx="282575" cy="98425"/>
          </a:xfrm>
          <a:custGeom>
            <a:avLst/>
            <a:gdLst/>
            <a:ahLst/>
            <a:cxnLst/>
            <a:rect l="l" t="t" r="r" b="b"/>
            <a:pathLst>
              <a:path w="282575" h="98425">
                <a:moveTo>
                  <a:pt x="246003" y="0"/>
                </a:moveTo>
                <a:lnTo>
                  <a:pt x="36000" y="0"/>
                </a:lnTo>
                <a:lnTo>
                  <a:pt x="21987" y="2829"/>
                </a:lnTo>
                <a:lnTo>
                  <a:pt x="10544" y="10544"/>
                </a:lnTo>
                <a:lnTo>
                  <a:pt x="2829" y="21987"/>
                </a:lnTo>
                <a:lnTo>
                  <a:pt x="0" y="36000"/>
                </a:lnTo>
                <a:lnTo>
                  <a:pt x="0" y="62083"/>
                </a:lnTo>
                <a:lnTo>
                  <a:pt x="2829" y="76096"/>
                </a:lnTo>
                <a:lnTo>
                  <a:pt x="10544" y="87539"/>
                </a:lnTo>
                <a:lnTo>
                  <a:pt x="21987" y="95254"/>
                </a:lnTo>
                <a:lnTo>
                  <a:pt x="36000" y="98083"/>
                </a:lnTo>
                <a:lnTo>
                  <a:pt x="246003" y="98083"/>
                </a:lnTo>
                <a:lnTo>
                  <a:pt x="260016" y="95254"/>
                </a:lnTo>
                <a:lnTo>
                  <a:pt x="271459" y="87539"/>
                </a:lnTo>
                <a:lnTo>
                  <a:pt x="279174" y="76096"/>
                </a:lnTo>
                <a:lnTo>
                  <a:pt x="282003" y="62083"/>
                </a:lnTo>
                <a:lnTo>
                  <a:pt x="282003" y="36000"/>
                </a:lnTo>
                <a:lnTo>
                  <a:pt x="279174" y="21987"/>
                </a:lnTo>
                <a:lnTo>
                  <a:pt x="271459" y="10544"/>
                </a:lnTo>
                <a:lnTo>
                  <a:pt x="260016" y="2829"/>
                </a:lnTo>
                <a:lnTo>
                  <a:pt x="246003" y="0"/>
                </a:lnTo>
                <a:close/>
              </a:path>
            </a:pathLst>
          </a:custGeom>
          <a:solidFill>
            <a:srgbClr val="FCEECC"/>
          </a:solidFill>
        </p:spPr>
        <p:txBody>
          <a:bodyPr wrap="square" lIns="0" tIns="0" rIns="0" bIns="0" rtlCol="0"/>
          <a:lstStyle/>
          <a:p>
            <a:endParaRPr>
              <a:solidFill>
                <a:schemeClr val="tx1"/>
              </a:solidFill>
              <a:latin typeface="Arial" panose="020B0604020202020204" pitchFamily="34" charset="0"/>
              <a:cs typeface="Arial" panose="020B0604020202020204" pitchFamily="34" charset="0"/>
            </a:endParaRPr>
          </a:p>
        </p:txBody>
      </p:sp>
      <p:sp>
        <p:nvSpPr>
          <p:cNvPr id="55" name="object 55"/>
          <p:cNvSpPr/>
          <p:nvPr/>
        </p:nvSpPr>
        <p:spPr>
          <a:xfrm>
            <a:off x="1795214" y="2751164"/>
            <a:ext cx="283845" cy="121920"/>
          </a:xfrm>
          <a:custGeom>
            <a:avLst/>
            <a:gdLst/>
            <a:ahLst/>
            <a:cxnLst/>
            <a:rect l="l" t="t" r="r" b="b"/>
            <a:pathLst>
              <a:path w="283844" h="121919">
                <a:moveTo>
                  <a:pt x="247420" y="0"/>
                </a:moveTo>
                <a:lnTo>
                  <a:pt x="36000" y="0"/>
                </a:lnTo>
                <a:lnTo>
                  <a:pt x="21987" y="2829"/>
                </a:lnTo>
                <a:lnTo>
                  <a:pt x="10544" y="10544"/>
                </a:lnTo>
                <a:lnTo>
                  <a:pt x="2829" y="21987"/>
                </a:lnTo>
                <a:lnTo>
                  <a:pt x="0" y="36000"/>
                </a:lnTo>
                <a:lnTo>
                  <a:pt x="0" y="85870"/>
                </a:lnTo>
                <a:lnTo>
                  <a:pt x="2829" y="99883"/>
                </a:lnTo>
                <a:lnTo>
                  <a:pt x="10544" y="111326"/>
                </a:lnTo>
                <a:lnTo>
                  <a:pt x="21987" y="119041"/>
                </a:lnTo>
                <a:lnTo>
                  <a:pt x="36000" y="121870"/>
                </a:lnTo>
                <a:lnTo>
                  <a:pt x="247420" y="121870"/>
                </a:lnTo>
                <a:lnTo>
                  <a:pt x="261433" y="119041"/>
                </a:lnTo>
                <a:lnTo>
                  <a:pt x="272876" y="111326"/>
                </a:lnTo>
                <a:lnTo>
                  <a:pt x="280591" y="99883"/>
                </a:lnTo>
                <a:lnTo>
                  <a:pt x="283420" y="85870"/>
                </a:lnTo>
                <a:lnTo>
                  <a:pt x="283420" y="36000"/>
                </a:lnTo>
                <a:lnTo>
                  <a:pt x="280591" y="21987"/>
                </a:lnTo>
                <a:lnTo>
                  <a:pt x="272876" y="10544"/>
                </a:lnTo>
                <a:lnTo>
                  <a:pt x="261433" y="2829"/>
                </a:lnTo>
                <a:lnTo>
                  <a:pt x="247420" y="0"/>
                </a:lnTo>
                <a:close/>
              </a:path>
            </a:pathLst>
          </a:custGeom>
          <a:solidFill>
            <a:srgbClr val="FCEECC"/>
          </a:solidFill>
        </p:spPr>
        <p:txBody>
          <a:bodyPr wrap="square" lIns="0" tIns="0" rIns="0" bIns="0" rtlCol="0"/>
          <a:lstStyle/>
          <a:p>
            <a:endParaRPr>
              <a:solidFill>
                <a:schemeClr val="tx1"/>
              </a:solidFill>
              <a:latin typeface="Arial" panose="020B0604020202020204" pitchFamily="34" charset="0"/>
              <a:cs typeface="Arial" panose="020B0604020202020204" pitchFamily="34" charset="0"/>
            </a:endParaRPr>
          </a:p>
        </p:txBody>
      </p:sp>
      <p:pic>
        <p:nvPicPr>
          <p:cNvPr id="56" name="object 56"/>
          <p:cNvPicPr/>
          <p:nvPr/>
        </p:nvPicPr>
        <p:blipFill>
          <a:blip r:embed="rId9" cstate="print"/>
          <a:stretch>
            <a:fillRect/>
          </a:stretch>
        </p:blipFill>
        <p:spPr>
          <a:xfrm>
            <a:off x="3498055" y="2774951"/>
            <a:ext cx="193636" cy="98083"/>
          </a:xfrm>
          <a:prstGeom prst="rect">
            <a:avLst/>
          </a:prstGeom>
        </p:spPr>
      </p:pic>
      <p:graphicFrame>
        <p:nvGraphicFramePr>
          <p:cNvPr id="57" name="object 57"/>
          <p:cNvGraphicFramePr>
            <a:graphicFrameLocks noGrp="1"/>
          </p:cNvGraphicFramePr>
          <p:nvPr/>
        </p:nvGraphicFramePr>
        <p:xfrm>
          <a:off x="628243" y="2058492"/>
          <a:ext cx="4466590" cy="855599"/>
        </p:xfrm>
        <a:graphic>
          <a:graphicData uri="http://schemas.openxmlformats.org/drawingml/2006/table">
            <a:tbl>
              <a:tblPr firstRow="1" bandRow="1">
                <a:tableStyleId>{2D5ABB26-0587-4C30-8999-92F81FD0307C}</a:tableStyleId>
              </a:tblPr>
              <a:tblGrid>
                <a:gridCol w="1090930">
                  <a:extLst>
                    <a:ext uri="{9D8B030D-6E8A-4147-A177-3AD203B41FA5}">
                      <a16:colId xmlns:a16="http://schemas.microsoft.com/office/drawing/2014/main" val="20000"/>
                    </a:ext>
                  </a:extLst>
                </a:gridCol>
                <a:gridCol w="708025">
                  <a:extLst>
                    <a:ext uri="{9D8B030D-6E8A-4147-A177-3AD203B41FA5}">
                      <a16:colId xmlns:a16="http://schemas.microsoft.com/office/drawing/2014/main" val="20001"/>
                    </a:ext>
                  </a:extLst>
                </a:gridCol>
                <a:gridCol w="847090">
                  <a:extLst>
                    <a:ext uri="{9D8B030D-6E8A-4147-A177-3AD203B41FA5}">
                      <a16:colId xmlns:a16="http://schemas.microsoft.com/office/drawing/2014/main" val="20002"/>
                    </a:ext>
                  </a:extLst>
                </a:gridCol>
                <a:gridCol w="1003300">
                  <a:extLst>
                    <a:ext uri="{9D8B030D-6E8A-4147-A177-3AD203B41FA5}">
                      <a16:colId xmlns:a16="http://schemas.microsoft.com/office/drawing/2014/main" val="20003"/>
                    </a:ext>
                  </a:extLst>
                </a:gridCol>
                <a:gridCol w="817245">
                  <a:extLst>
                    <a:ext uri="{9D8B030D-6E8A-4147-A177-3AD203B41FA5}">
                      <a16:colId xmlns:a16="http://schemas.microsoft.com/office/drawing/2014/main" val="20004"/>
                    </a:ext>
                  </a:extLst>
                </a:gridCol>
              </a:tblGrid>
              <a:tr h="424180">
                <a:tc>
                  <a:txBody>
                    <a:bodyPr/>
                    <a:lstStyle/>
                    <a:p>
                      <a:pPr marL="75565">
                        <a:lnSpc>
                          <a:spcPct val="100000"/>
                        </a:lnSpc>
                        <a:spcBef>
                          <a:spcPts val="170"/>
                        </a:spcBef>
                      </a:pPr>
                      <a:r>
                        <a:rPr sz="800" spc="-10" dirty="0">
                          <a:latin typeface="Arial"/>
                          <a:cs typeface="Arial"/>
                        </a:rPr>
                        <a:t>Imper./Neg.</a:t>
                      </a:r>
                      <a:endParaRPr sz="800">
                        <a:latin typeface="Arial"/>
                        <a:cs typeface="Arial"/>
                      </a:endParaRPr>
                    </a:p>
                    <a:p>
                      <a:pPr marL="126364">
                        <a:lnSpc>
                          <a:spcPct val="100000"/>
                        </a:lnSpc>
                        <a:spcBef>
                          <a:spcPts val="459"/>
                        </a:spcBef>
                        <a:tabLst>
                          <a:tab pos="848994" algn="l"/>
                        </a:tabLst>
                      </a:pPr>
                      <a:r>
                        <a:rPr sz="800" spc="55" dirty="0">
                          <a:latin typeface="Arial"/>
                          <a:cs typeface="Arial"/>
                        </a:rPr>
                        <a:t>*-</a:t>
                      </a:r>
                      <a:r>
                        <a:rPr sz="800" spc="-50" dirty="0">
                          <a:latin typeface="Arial"/>
                          <a:cs typeface="Arial"/>
                        </a:rPr>
                        <a:t>i</a:t>
                      </a:r>
                      <a:r>
                        <a:rPr sz="800" dirty="0">
                          <a:latin typeface="Arial"/>
                          <a:cs typeface="Arial"/>
                        </a:rPr>
                        <a:t>	</a:t>
                      </a:r>
                      <a:r>
                        <a:rPr sz="1200" spc="-37" baseline="31250" dirty="0">
                          <a:latin typeface="Arial"/>
                          <a:cs typeface="Arial"/>
                        </a:rPr>
                        <a:t>AV</a:t>
                      </a:r>
                      <a:endParaRPr sz="1200" baseline="31250">
                        <a:latin typeface="Arial"/>
                        <a:cs typeface="Arial"/>
                      </a:endParaRPr>
                    </a:p>
                  </a:txBody>
                  <a:tcPr marL="0" marR="0" marT="21590" marB="0">
                    <a:lnT w="6350">
                      <a:solidFill>
                        <a:srgbClr val="000000"/>
                      </a:solidFill>
                      <a:prstDash val="solid"/>
                    </a:lnT>
                    <a:lnB w="6350">
                      <a:solidFill>
                        <a:srgbClr val="000000"/>
                      </a:solidFill>
                      <a:prstDash val="solid"/>
                    </a:lnB>
                  </a:tcPr>
                </a:tc>
                <a:tc>
                  <a:txBody>
                    <a:bodyPr/>
                    <a:lstStyle/>
                    <a:p>
                      <a:pPr marL="100965" marR="164465" indent="-50800">
                        <a:lnSpc>
                          <a:spcPts val="950"/>
                        </a:lnSpc>
                        <a:spcBef>
                          <a:spcPts val="210"/>
                        </a:spcBef>
                      </a:pPr>
                      <a:r>
                        <a:rPr sz="800" spc="-10" dirty="0">
                          <a:latin typeface="Arial"/>
                          <a:cs typeface="Arial"/>
                        </a:rPr>
                        <a:t>Imper./Irr. </a:t>
                      </a:r>
                      <a:r>
                        <a:rPr sz="800" dirty="0">
                          <a:latin typeface="Arial"/>
                          <a:cs typeface="Arial"/>
                        </a:rPr>
                        <a:t>(no</a:t>
                      </a:r>
                      <a:r>
                        <a:rPr sz="800" spc="75" dirty="0">
                          <a:latin typeface="Arial"/>
                          <a:cs typeface="Arial"/>
                        </a:rPr>
                        <a:t> </a:t>
                      </a:r>
                      <a:r>
                        <a:rPr sz="800" spc="-10" dirty="0">
                          <a:latin typeface="Arial"/>
                          <a:cs typeface="Arial"/>
                        </a:rPr>
                        <a:t>form)</a:t>
                      </a:r>
                      <a:endParaRPr sz="800">
                        <a:latin typeface="Arial"/>
                        <a:cs typeface="Arial"/>
                      </a:endParaRPr>
                    </a:p>
                    <a:p>
                      <a:pPr marL="100965">
                        <a:lnSpc>
                          <a:spcPts val="915"/>
                        </a:lnSpc>
                      </a:pPr>
                      <a:r>
                        <a:rPr sz="800" i="1" spc="-20" dirty="0">
                          <a:latin typeface="Arial"/>
                          <a:cs typeface="Arial"/>
                        </a:rPr>
                        <a:t>-</a:t>
                      </a:r>
                      <a:r>
                        <a:rPr sz="800" i="1" spc="-25" dirty="0">
                          <a:latin typeface="Arial"/>
                          <a:cs typeface="Arial"/>
                        </a:rPr>
                        <a:t>an-</a:t>
                      </a:r>
                      <a:r>
                        <a:rPr sz="800" i="1" spc="-50" dirty="0">
                          <a:latin typeface="Arial"/>
                          <a:cs typeface="Arial"/>
                        </a:rPr>
                        <a:t>a</a:t>
                      </a:r>
                      <a:endParaRPr sz="800">
                        <a:latin typeface="Arial"/>
                        <a:cs typeface="Arial"/>
                      </a:endParaRPr>
                    </a:p>
                  </a:txBody>
                  <a:tcPr marL="0" marR="0" marT="26670" marB="0">
                    <a:lnT w="6350">
                      <a:solidFill>
                        <a:srgbClr val="000000"/>
                      </a:solidFill>
                      <a:prstDash val="solid"/>
                    </a:lnT>
                    <a:lnB w="6350">
                      <a:solidFill>
                        <a:srgbClr val="000000"/>
                      </a:solidFill>
                      <a:prstDash val="solid"/>
                    </a:lnB>
                  </a:tcPr>
                </a:tc>
                <a:tc>
                  <a:txBody>
                    <a:bodyPr/>
                    <a:lstStyle/>
                    <a:p>
                      <a:pPr marL="172085" marR="240665" indent="-50800" algn="just">
                        <a:lnSpc>
                          <a:spcPts val="950"/>
                        </a:lnSpc>
                        <a:spcBef>
                          <a:spcPts val="210"/>
                        </a:spcBef>
                      </a:pPr>
                      <a:r>
                        <a:rPr sz="800" spc="-10" dirty="0">
                          <a:latin typeface="Arial"/>
                          <a:cs typeface="Arial"/>
                        </a:rPr>
                        <a:t>Imperative </a:t>
                      </a:r>
                      <a:r>
                        <a:rPr sz="800" dirty="0">
                          <a:latin typeface="Arial"/>
                          <a:cs typeface="Arial"/>
                        </a:rPr>
                        <a:t>(no</a:t>
                      </a:r>
                      <a:r>
                        <a:rPr sz="800" spc="75" dirty="0">
                          <a:latin typeface="Arial"/>
                          <a:cs typeface="Arial"/>
                        </a:rPr>
                        <a:t> </a:t>
                      </a:r>
                      <a:r>
                        <a:rPr sz="800" spc="-10" dirty="0">
                          <a:latin typeface="Arial"/>
                          <a:cs typeface="Arial"/>
                        </a:rPr>
                        <a:t>data) </a:t>
                      </a:r>
                      <a:r>
                        <a:rPr sz="800" dirty="0">
                          <a:latin typeface="Arial"/>
                          <a:cs typeface="Arial"/>
                        </a:rPr>
                        <a:t>(no</a:t>
                      </a:r>
                      <a:r>
                        <a:rPr sz="800" spc="75" dirty="0">
                          <a:latin typeface="Arial"/>
                          <a:cs typeface="Arial"/>
                        </a:rPr>
                        <a:t> </a:t>
                      </a:r>
                      <a:r>
                        <a:rPr sz="800" spc="-10" dirty="0">
                          <a:latin typeface="Arial"/>
                          <a:cs typeface="Arial"/>
                        </a:rPr>
                        <a:t>data)</a:t>
                      </a:r>
                      <a:endParaRPr sz="800">
                        <a:latin typeface="Arial"/>
                        <a:cs typeface="Arial"/>
                      </a:endParaRPr>
                    </a:p>
                  </a:txBody>
                  <a:tcPr marL="0" marR="0" marT="26670" marB="0">
                    <a:lnT w="6350">
                      <a:solidFill>
                        <a:srgbClr val="000000"/>
                      </a:solidFill>
                      <a:prstDash val="solid"/>
                    </a:lnT>
                    <a:lnB w="6350">
                      <a:solidFill>
                        <a:srgbClr val="000000"/>
                      </a:solidFill>
                      <a:prstDash val="solid"/>
                    </a:lnB>
                  </a:tcPr>
                </a:tc>
                <a:tc>
                  <a:txBody>
                    <a:bodyPr/>
                    <a:lstStyle/>
                    <a:p>
                      <a:pPr marL="248285" marR="312420" indent="-50800">
                        <a:lnSpc>
                          <a:spcPts val="950"/>
                        </a:lnSpc>
                        <a:spcBef>
                          <a:spcPts val="210"/>
                        </a:spcBef>
                      </a:pPr>
                      <a:r>
                        <a:rPr sz="800" spc="-10" dirty="0">
                          <a:latin typeface="Arial"/>
                          <a:cs typeface="Arial"/>
                        </a:rPr>
                        <a:t>Imperative </a:t>
                      </a:r>
                      <a:r>
                        <a:rPr sz="800" dirty="0">
                          <a:latin typeface="Arial"/>
                          <a:cs typeface="Arial"/>
                        </a:rPr>
                        <a:t>(no</a:t>
                      </a:r>
                      <a:r>
                        <a:rPr sz="800" spc="75" dirty="0">
                          <a:latin typeface="Arial"/>
                          <a:cs typeface="Arial"/>
                        </a:rPr>
                        <a:t> </a:t>
                      </a:r>
                      <a:r>
                        <a:rPr sz="800" spc="-10" dirty="0">
                          <a:latin typeface="Arial"/>
                          <a:cs typeface="Arial"/>
                        </a:rPr>
                        <a:t>form)</a:t>
                      </a:r>
                      <a:endParaRPr sz="800">
                        <a:latin typeface="Arial"/>
                        <a:cs typeface="Arial"/>
                      </a:endParaRPr>
                    </a:p>
                    <a:p>
                      <a:pPr marL="248285">
                        <a:lnSpc>
                          <a:spcPts val="915"/>
                        </a:lnSpc>
                      </a:pPr>
                      <a:r>
                        <a:rPr sz="800" i="1" dirty="0">
                          <a:latin typeface="Arial"/>
                          <a:cs typeface="Arial"/>
                        </a:rPr>
                        <a:t>-</a:t>
                      </a:r>
                      <a:r>
                        <a:rPr sz="800" i="1" spc="-50" dirty="0">
                          <a:latin typeface="Arial"/>
                          <a:cs typeface="Arial"/>
                        </a:rPr>
                        <a:t>i</a:t>
                      </a:r>
                      <a:endParaRPr sz="800">
                        <a:latin typeface="Arial"/>
                        <a:cs typeface="Arial"/>
                      </a:endParaRPr>
                    </a:p>
                  </a:txBody>
                  <a:tcPr marL="0" marR="0" marT="26670" marB="0">
                    <a:lnT w="6350">
                      <a:solidFill>
                        <a:srgbClr val="000000"/>
                      </a:solidFill>
                      <a:prstDash val="solid"/>
                    </a:lnT>
                    <a:lnB w="6350">
                      <a:solidFill>
                        <a:srgbClr val="000000"/>
                      </a:solidFill>
                      <a:prstDash val="solid"/>
                    </a:lnB>
                  </a:tcPr>
                </a:tc>
                <a:tc>
                  <a:txBody>
                    <a:bodyPr/>
                    <a:lstStyle/>
                    <a:p>
                      <a:pPr marL="269240">
                        <a:lnSpc>
                          <a:spcPts val="955"/>
                        </a:lnSpc>
                        <a:spcBef>
                          <a:spcPts val="170"/>
                        </a:spcBef>
                      </a:pPr>
                      <a:r>
                        <a:rPr sz="800" spc="-10" dirty="0">
                          <a:latin typeface="Arial"/>
                          <a:cs typeface="Arial"/>
                        </a:rPr>
                        <a:t>Imperative</a:t>
                      </a:r>
                      <a:endParaRPr sz="800">
                        <a:latin typeface="Arial"/>
                        <a:cs typeface="Arial"/>
                      </a:endParaRPr>
                    </a:p>
                    <a:p>
                      <a:pPr marL="320040">
                        <a:lnSpc>
                          <a:spcPts val="944"/>
                        </a:lnSpc>
                      </a:pPr>
                      <a:r>
                        <a:rPr sz="800" i="1" dirty="0">
                          <a:latin typeface="Arial"/>
                          <a:cs typeface="Arial"/>
                        </a:rPr>
                        <a:t>pon-</a:t>
                      </a:r>
                      <a:r>
                        <a:rPr sz="800" i="1" spc="60" dirty="0">
                          <a:latin typeface="Arial"/>
                          <a:cs typeface="Arial"/>
                        </a:rPr>
                        <a:t> </a:t>
                      </a:r>
                      <a:r>
                        <a:rPr sz="800" i="1" dirty="0">
                          <a:latin typeface="Arial"/>
                          <a:cs typeface="Arial"/>
                        </a:rPr>
                        <a:t>-</a:t>
                      </a:r>
                      <a:r>
                        <a:rPr sz="800" i="1" spc="-50" dirty="0">
                          <a:latin typeface="Arial"/>
                          <a:cs typeface="Arial"/>
                        </a:rPr>
                        <a:t>i</a:t>
                      </a:r>
                      <a:endParaRPr sz="800">
                        <a:latin typeface="Arial"/>
                        <a:cs typeface="Arial"/>
                      </a:endParaRPr>
                    </a:p>
                    <a:p>
                      <a:pPr marL="320040">
                        <a:lnSpc>
                          <a:spcPts val="955"/>
                        </a:lnSpc>
                      </a:pPr>
                      <a:r>
                        <a:rPr sz="800" i="1" dirty="0">
                          <a:latin typeface="Arial"/>
                          <a:cs typeface="Arial"/>
                        </a:rPr>
                        <a:t>-</a:t>
                      </a:r>
                      <a:r>
                        <a:rPr sz="800" i="1" spc="-50" dirty="0">
                          <a:latin typeface="Arial"/>
                          <a:cs typeface="Arial"/>
                        </a:rPr>
                        <a:t>i</a:t>
                      </a:r>
                      <a:endParaRPr sz="800">
                        <a:latin typeface="Arial"/>
                        <a:cs typeface="Arial"/>
                      </a:endParaRPr>
                    </a:p>
                  </a:txBody>
                  <a:tcPr marL="0" marR="0" marT="21590" marB="0">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0"/>
                  </a:ext>
                </a:extLst>
              </a:tr>
              <a:tr h="260350">
                <a:tc>
                  <a:txBody>
                    <a:bodyPr/>
                    <a:lstStyle/>
                    <a:p>
                      <a:pPr marL="75565">
                        <a:lnSpc>
                          <a:spcPct val="100000"/>
                        </a:lnSpc>
                        <a:spcBef>
                          <a:spcPts val="150"/>
                        </a:spcBef>
                      </a:pPr>
                      <a:r>
                        <a:rPr sz="800" spc="-10" dirty="0">
                          <a:latin typeface="Arial"/>
                          <a:cs typeface="Arial"/>
                        </a:rPr>
                        <a:t>Opt./Hort.</a:t>
                      </a:r>
                      <a:endParaRPr sz="800">
                        <a:latin typeface="Arial"/>
                        <a:cs typeface="Arial"/>
                      </a:endParaRPr>
                    </a:p>
                    <a:p>
                      <a:pPr marL="126364">
                        <a:lnSpc>
                          <a:spcPts val="365"/>
                        </a:lnSpc>
                        <a:spcBef>
                          <a:spcPts val="459"/>
                        </a:spcBef>
                        <a:tabLst>
                          <a:tab pos="848994" algn="l"/>
                        </a:tabLst>
                      </a:pPr>
                      <a:r>
                        <a:rPr sz="800" dirty="0">
                          <a:latin typeface="Arial"/>
                          <a:cs typeface="Arial"/>
                        </a:rPr>
                        <a:t>*-</a:t>
                      </a:r>
                      <a:r>
                        <a:rPr sz="800" spc="-25" dirty="0">
                          <a:latin typeface="Arial"/>
                          <a:cs typeface="Arial"/>
                        </a:rPr>
                        <a:t>ay</a:t>
                      </a:r>
                      <a:r>
                        <a:rPr sz="800" dirty="0">
                          <a:latin typeface="Arial"/>
                          <a:cs typeface="Arial"/>
                        </a:rPr>
                        <a:t>	</a:t>
                      </a:r>
                      <a:r>
                        <a:rPr sz="1200" spc="-37" baseline="31250" dirty="0">
                          <a:latin typeface="Arial"/>
                          <a:cs typeface="Arial"/>
                        </a:rPr>
                        <a:t>AV</a:t>
                      </a:r>
                      <a:endParaRPr sz="1200" baseline="31250">
                        <a:latin typeface="Arial"/>
                        <a:cs typeface="Arial"/>
                      </a:endParaRPr>
                    </a:p>
                  </a:txBody>
                  <a:tcPr marL="0" marR="0" marT="19050" marB="0">
                    <a:lnT w="6350" cap="flat" cmpd="sng" algn="ctr">
                      <a:solidFill>
                        <a:srgbClr val="000000"/>
                      </a:solidFill>
                      <a:prstDash val="solid"/>
                      <a:round/>
                      <a:headEnd type="none" w="med" len="med"/>
                      <a:tailEnd type="none" w="med" len="med"/>
                    </a:lnT>
                  </a:tcPr>
                </a:tc>
                <a:tc>
                  <a:txBody>
                    <a:bodyPr/>
                    <a:lstStyle/>
                    <a:p>
                      <a:pPr marL="50165">
                        <a:lnSpc>
                          <a:spcPts val="955"/>
                        </a:lnSpc>
                        <a:spcBef>
                          <a:spcPts val="150"/>
                        </a:spcBef>
                      </a:pPr>
                      <a:r>
                        <a:rPr sz="800" spc="-10" dirty="0">
                          <a:latin typeface="Arial"/>
                          <a:cs typeface="Arial"/>
                        </a:rPr>
                        <a:t>Propositive</a:t>
                      </a:r>
                      <a:endParaRPr sz="800">
                        <a:latin typeface="Arial"/>
                        <a:cs typeface="Arial"/>
                      </a:endParaRPr>
                    </a:p>
                    <a:p>
                      <a:pPr marL="100965">
                        <a:lnSpc>
                          <a:spcPts val="830"/>
                        </a:lnSpc>
                      </a:pPr>
                      <a:r>
                        <a:rPr sz="800" i="1" dirty="0">
                          <a:latin typeface="Arial"/>
                          <a:cs typeface="Arial"/>
                        </a:rPr>
                        <a:t>N-</a:t>
                      </a:r>
                      <a:r>
                        <a:rPr sz="800" i="1" spc="120" dirty="0">
                          <a:latin typeface="Arial"/>
                          <a:cs typeface="Arial"/>
                        </a:rPr>
                        <a:t> </a:t>
                      </a:r>
                      <a:r>
                        <a:rPr sz="800" i="1" dirty="0">
                          <a:latin typeface="Arial"/>
                          <a:cs typeface="Arial"/>
                        </a:rPr>
                        <a:t>-</a:t>
                      </a:r>
                      <a:r>
                        <a:rPr sz="800" i="1" spc="-50" dirty="0">
                          <a:latin typeface="Arial"/>
                          <a:cs typeface="Arial"/>
                        </a:rPr>
                        <a:t>i</a:t>
                      </a:r>
                      <a:endParaRPr sz="800">
                        <a:latin typeface="Arial"/>
                        <a:cs typeface="Arial"/>
                      </a:endParaRPr>
                    </a:p>
                  </a:txBody>
                  <a:tcPr marL="0" marR="0" marT="19050" marB="0">
                    <a:lnT w="6350" cap="flat" cmpd="sng" algn="ctr">
                      <a:solidFill>
                        <a:srgbClr val="000000"/>
                      </a:solidFill>
                      <a:prstDash val="solid"/>
                      <a:round/>
                      <a:headEnd type="none" w="med" len="med"/>
                      <a:tailEnd type="none" w="med" len="med"/>
                    </a:lnT>
                  </a:tcPr>
                </a:tc>
                <a:tc gridSpan="3">
                  <a:txBody>
                    <a:bodyPr/>
                    <a:lstStyle/>
                    <a:p>
                      <a:pPr marL="1044575" marR="1125220" algn="ctr">
                        <a:lnSpc>
                          <a:spcPts val="950"/>
                        </a:lnSpc>
                        <a:spcBef>
                          <a:spcPts val="35"/>
                        </a:spcBef>
                      </a:pPr>
                      <a:r>
                        <a:rPr sz="800" spc="-25" dirty="0">
                          <a:latin typeface="Arial"/>
                          <a:cs typeface="Arial"/>
                        </a:rPr>
                        <a:t>Promissory</a:t>
                      </a:r>
                      <a:r>
                        <a:rPr sz="800" dirty="0">
                          <a:latin typeface="Arial"/>
                          <a:cs typeface="Arial"/>
                        </a:rPr>
                        <a:t> (no</a:t>
                      </a:r>
                      <a:r>
                        <a:rPr sz="800" spc="75" dirty="0">
                          <a:latin typeface="Arial"/>
                          <a:cs typeface="Arial"/>
                        </a:rPr>
                        <a:t> </a:t>
                      </a:r>
                      <a:r>
                        <a:rPr sz="800" spc="-10" dirty="0">
                          <a:latin typeface="Arial"/>
                          <a:cs typeface="Arial"/>
                        </a:rPr>
                        <a:t>form)</a:t>
                      </a:r>
                      <a:endParaRPr sz="800">
                        <a:latin typeface="Arial"/>
                        <a:cs typeface="Arial"/>
                      </a:endParaRPr>
                    </a:p>
                  </a:txBody>
                  <a:tcPr marL="0" marR="0" marT="4445" marB="0">
                    <a:lnT w="6350" cap="flat" cmpd="sng" algn="ctr">
                      <a:solidFill>
                        <a:srgbClr val="000000"/>
                      </a:solidFill>
                      <a:prstDash val="solid"/>
                      <a:round/>
                      <a:headEnd type="none" w="med" len="med"/>
                      <a:tailEnd type="none" w="med" len="med"/>
                    </a:lnT>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165735">
                <a:tc>
                  <a:txBody>
                    <a:bodyPr/>
                    <a:lstStyle/>
                    <a:p>
                      <a:pPr marR="93345" algn="r">
                        <a:lnSpc>
                          <a:spcPct val="100000"/>
                        </a:lnSpc>
                        <a:spcBef>
                          <a:spcPts val="5"/>
                        </a:spcBef>
                      </a:pPr>
                      <a:r>
                        <a:rPr sz="800" spc="-25" dirty="0">
                          <a:latin typeface="Arial"/>
                          <a:cs typeface="Arial"/>
                        </a:rPr>
                        <a:t>PV</a:t>
                      </a:r>
                      <a:endParaRPr sz="800">
                        <a:latin typeface="Arial"/>
                        <a:cs typeface="Arial"/>
                      </a:endParaRPr>
                    </a:p>
                  </a:txBody>
                  <a:tcPr marL="0" marR="0" marT="635" marB="0">
                    <a:lnB w="12700">
                      <a:solidFill>
                        <a:srgbClr val="000000"/>
                      </a:solidFill>
                      <a:prstDash val="solid"/>
                    </a:lnB>
                  </a:tcPr>
                </a:tc>
                <a:tc>
                  <a:txBody>
                    <a:bodyPr/>
                    <a:lstStyle/>
                    <a:p>
                      <a:pPr marL="100965">
                        <a:lnSpc>
                          <a:spcPct val="100000"/>
                        </a:lnSpc>
                        <a:spcBef>
                          <a:spcPts val="5"/>
                        </a:spcBef>
                      </a:pPr>
                      <a:r>
                        <a:rPr sz="800" i="1" spc="-20" dirty="0">
                          <a:latin typeface="Arial"/>
                          <a:cs typeface="Arial"/>
                        </a:rPr>
                        <a:t>-</a:t>
                      </a:r>
                      <a:r>
                        <a:rPr sz="800" i="1" spc="-25" dirty="0">
                          <a:latin typeface="Arial"/>
                          <a:cs typeface="Arial"/>
                        </a:rPr>
                        <a:t>an-</a:t>
                      </a:r>
                      <a:r>
                        <a:rPr sz="800" i="1" spc="-50" dirty="0">
                          <a:latin typeface="Arial"/>
                          <a:cs typeface="Arial"/>
                        </a:rPr>
                        <a:t>é</a:t>
                      </a:r>
                      <a:endParaRPr sz="800">
                        <a:latin typeface="Arial"/>
                        <a:cs typeface="Arial"/>
                      </a:endParaRPr>
                    </a:p>
                  </a:txBody>
                  <a:tcPr marL="0" marR="0" marT="635" marB="0">
                    <a:lnB w="12700">
                      <a:solidFill>
                        <a:srgbClr val="000000"/>
                      </a:solidFill>
                      <a:prstDash val="solid"/>
                    </a:lnB>
                  </a:tcPr>
                </a:tc>
                <a:tc gridSpan="3">
                  <a:txBody>
                    <a:bodyPr/>
                    <a:lstStyle/>
                    <a:p>
                      <a:pPr marR="325755" algn="ctr">
                        <a:lnSpc>
                          <a:spcPct val="100000"/>
                        </a:lnSpc>
                        <a:spcBef>
                          <a:spcPts val="5"/>
                        </a:spcBef>
                      </a:pPr>
                      <a:r>
                        <a:rPr sz="800" i="1" spc="-20" dirty="0">
                          <a:latin typeface="Arial"/>
                          <a:cs typeface="Arial"/>
                        </a:rPr>
                        <a:t>-</a:t>
                      </a:r>
                      <a:r>
                        <a:rPr sz="800" i="1" spc="-35" dirty="0">
                          <a:latin typeface="Arial"/>
                          <a:cs typeface="Arial"/>
                        </a:rPr>
                        <a:t>an</a:t>
                      </a:r>
                      <a:endParaRPr sz="800">
                        <a:latin typeface="Arial"/>
                        <a:cs typeface="Arial"/>
                      </a:endParaRPr>
                    </a:p>
                  </a:txBody>
                  <a:tcPr marL="0" marR="0" marT="635" marB="0">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bl>
          </a:graphicData>
        </a:graphic>
      </p:graphicFrame>
      <p:sp>
        <p:nvSpPr>
          <p:cNvPr id="59" name="object 59"/>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17</a:t>
            </a:fld>
            <a:r>
              <a:rPr spc="-55" dirty="0"/>
              <a:t> </a:t>
            </a:r>
            <a:r>
              <a:rPr spc="125" dirty="0"/>
              <a:t>/</a:t>
            </a:r>
            <a:r>
              <a:rPr spc="-50" dirty="0"/>
              <a:t> </a:t>
            </a:r>
            <a:r>
              <a:rPr spc="-25" dirty="0"/>
              <a:t>27</a:t>
            </a:r>
          </a:p>
        </p:txBody>
      </p:sp>
      <p:sp>
        <p:nvSpPr>
          <p:cNvPr id="58" name="object 58"/>
          <p:cNvSpPr txBox="1"/>
          <p:nvPr/>
        </p:nvSpPr>
        <p:spPr>
          <a:xfrm>
            <a:off x="752182" y="2987699"/>
            <a:ext cx="3769995" cy="135293"/>
          </a:xfrm>
          <a:prstGeom prst="rect">
            <a:avLst/>
          </a:prstGeom>
        </p:spPr>
        <p:txBody>
          <a:bodyPr vert="horz" wrap="square" lIns="0" tIns="12065" rIns="0" bIns="0" rtlCol="0">
            <a:spAutoFit/>
          </a:bodyPr>
          <a:lstStyle/>
          <a:p>
            <a:pPr marL="12700">
              <a:lnSpc>
                <a:spcPct val="100000"/>
              </a:lnSpc>
              <a:spcBef>
                <a:spcPts val="95"/>
              </a:spcBef>
            </a:pPr>
            <a:r>
              <a:rPr sz="800" spc="-25" dirty="0">
                <a:solidFill>
                  <a:schemeClr val="tx1"/>
                </a:solidFill>
                <a:latin typeface="Arial" panose="020B0604020202020204" pitchFamily="34" charset="0"/>
                <a:cs typeface="Arial" panose="020B0604020202020204" pitchFamily="34" charset="0"/>
              </a:rPr>
              <a:t>Sources:</a:t>
            </a:r>
            <a:r>
              <a:rPr sz="800" spc="95" dirty="0">
                <a:solidFill>
                  <a:schemeClr val="tx1"/>
                </a:solidFill>
                <a:latin typeface="Arial" panose="020B0604020202020204" pitchFamily="34" charset="0"/>
                <a:cs typeface="Arial" panose="020B0604020202020204" pitchFamily="34" charset="0"/>
              </a:rPr>
              <a:t> </a:t>
            </a:r>
            <a:r>
              <a:rPr sz="800" dirty="0">
                <a:solidFill>
                  <a:schemeClr val="tx1"/>
                </a:solidFill>
                <a:latin typeface="Arial" panose="020B0604020202020204" pitchFamily="34" charset="0"/>
                <a:cs typeface="Arial" panose="020B0604020202020204" pitchFamily="34" charset="0"/>
                <a:hlinkClick r:id="rId10" action="ppaction://hlinksldjump">
                  <a:extLst>
                    <a:ext uri="{A12FA001-AC4F-418D-AE19-62706E023703}">
                      <ahyp:hlinkClr xmlns:ahyp="http://schemas.microsoft.com/office/drawing/2018/hyperlinkcolor" val="tx"/>
                    </a:ext>
                  </a:extLst>
                </a:hlinkClick>
              </a:rPr>
              <a:t>Oglobin</a:t>
            </a:r>
            <a:r>
              <a:rPr sz="800" spc="10" dirty="0">
                <a:solidFill>
                  <a:schemeClr val="tx1"/>
                </a:solidFill>
                <a:latin typeface="Arial" panose="020B0604020202020204" pitchFamily="34" charset="0"/>
                <a:cs typeface="Arial" panose="020B0604020202020204" pitchFamily="34" charset="0"/>
                <a:hlinkClick r:id="rId10" action="ppaction://hlinksldjump">
                  <a:extLst>
                    <a:ext uri="{A12FA001-AC4F-418D-AE19-62706E023703}">
                      <ahyp:hlinkClr xmlns:ahyp="http://schemas.microsoft.com/office/drawing/2018/hyperlinkcolor" val="tx"/>
                    </a:ext>
                  </a:extLst>
                </a:hlinkClick>
              </a:rPr>
              <a:t> </a:t>
            </a:r>
            <a:r>
              <a:rPr sz="800" spc="-10" dirty="0">
                <a:solidFill>
                  <a:schemeClr val="tx1"/>
                </a:solidFill>
                <a:latin typeface="Arial" panose="020B0604020202020204" pitchFamily="34" charset="0"/>
                <a:cs typeface="Arial" panose="020B0604020202020204" pitchFamily="34" charset="0"/>
                <a:hlinkClick r:id="rId10" action="ppaction://hlinksldjump">
                  <a:extLst>
                    <a:ext uri="{A12FA001-AC4F-418D-AE19-62706E023703}">
                      <ahyp:hlinkClr xmlns:ahyp="http://schemas.microsoft.com/office/drawing/2018/hyperlinkcolor" val="tx"/>
                    </a:ext>
                  </a:extLst>
                </a:hlinkClick>
              </a:rPr>
              <a:t>2005</a:t>
            </a:r>
            <a:r>
              <a:rPr sz="800" spc="-10" dirty="0">
                <a:solidFill>
                  <a:schemeClr val="tx1"/>
                </a:solidFill>
                <a:latin typeface="Arial" panose="020B0604020202020204" pitchFamily="34" charset="0"/>
                <a:cs typeface="Arial" panose="020B0604020202020204" pitchFamily="34" charset="0"/>
              </a:rPr>
              <a:t>;</a:t>
            </a:r>
            <a:r>
              <a:rPr sz="800" spc="10" dirty="0">
                <a:solidFill>
                  <a:schemeClr val="tx1"/>
                </a:solidFill>
                <a:latin typeface="Arial" panose="020B0604020202020204" pitchFamily="34" charset="0"/>
                <a:cs typeface="Arial" panose="020B0604020202020204" pitchFamily="34" charset="0"/>
              </a:rPr>
              <a:t> </a:t>
            </a:r>
            <a:r>
              <a:rPr sz="800" dirty="0">
                <a:solidFill>
                  <a:schemeClr val="tx1"/>
                </a:solidFill>
                <a:latin typeface="Arial" panose="020B0604020202020204" pitchFamily="34" charset="0"/>
                <a:cs typeface="Arial" panose="020B0604020202020204" pitchFamily="34" charset="0"/>
                <a:hlinkClick r:id="rId10" action="ppaction://hlinksldjump">
                  <a:extLst>
                    <a:ext uri="{A12FA001-AC4F-418D-AE19-62706E023703}">
                      <ahyp:hlinkClr xmlns:ahyp="http://schemas.microsoft.com/office/drawing/2018/hyperlinkcolor" val="tx"/>
                    </a:ext>
                  </a:extLst>
                </a:hlinkClick>
              </a:rPr>
              <a:t>Himmelmann</a:t>
            </a:r>
            <a:r>
              <a:rPr sz="800" spc="10" dirty="0">
                <a:solidFill>
                  <a:schemeClr val="tx1"/>
                </a:solidFill>
                <a:latin typeface="Arial" panose="020B0604020202020204" pitchFamily="34" charset="0"/>
                <a:cs typeface="Arial" panose="020B0604020202020204" pitchFamily="34" charset="0"/>
                <a:hlinkClick r:id="rId10" action="ppaction://hlinksldjump">
                  <a:extLst>
                    <a:ext uri="{A12FA001-AC4F-418D-AE19-62706E023703}">
                      <ahyp:hlinkClr xmlns:ahyp="http://schemas.microsoft.com/office/drawing/2018/hyperlinkcolor" val="tx"/>
                    </a:ext>
                  </a:extLst>
                </a:hlinkClick>
              </a:rPr>
              <a:t> </a:t>
            </a:r>
            <a:r>
              <a:rPr sz="800" spc="100" dirty="0">
                <a:solidFill>
                  <a:schemeClr val="tx1"/>
                </a:solidFill>
                <a:latin typeface="Arial" panose="020B0604020202020204" pitchFamily="34" charset="0"/>
                <a:cs typeface="Arial" panose="020B0604020202020204" pitchFamily="34" charset="0"/>
                <a:hlinkClick r:id="rId10" action="ppaction://hlinksldjump">
                  <a:extLst>
                    <a:ext uri="{A12FA001-AC4F-418D-AE19-62706E023703}">
                      <ahyp:hlinkClr xmlns:ahyp="http://schemas.microsoft.com/office/drawing/2018/hyperlinkcolor" val="tx"/>
                    </a:ext>
                  </a:extLst>
                </a:hlinkClick>
              </a:rPr>
              <a:t>&amp;</a:t>
            </a:r>
            <a:r>
              <a:rPr sz="800" spc="15" dirty="0">
                <a:solidFill>
                  <a:schemeClr val="tx1"/>
                </a:solidFill>
                <a:latin typeface="Arial" panose="020B0604020202020204" pitchFamily="34" charset="0"/>
                <a:cs typeface="Arial" panose="020B0604020202020204" pitchFamily="34" charset="0"/>
                <a:hlinkClick r:id="rId10" action="ppaction://hlinksldjump">
                  <a:extLst>
                    <a:ext uri="{A12FA001-AC4F-418D-AE19-62706E023703}">
                      <ahyp:hlinkClr xmlns:ahyp="http://schemas.microsoft.com/office/drawing/2018/hyperlinkcolor" val="tx"/>
                    </a:ext>
                  </a:extLst>
                </a:hlinkClick>
              </a:rPr>
              <a:t> </a:t>
            </a:r>
            <a:r>
              <a:rPr sz="800" spc="-25" dirty="0">
                <a:solidFill>
                  <a:schemeClr val="tx1"/>
                </a:solidFill>
                <a:latin typeface="Arial" panose="020B0604020202020204" pitchFamily="34" charset="0"/>
                <a:cs typeface="Arial" panose="020B0604020202020204" pitchFamily="34" charset="0"/>
                <a:hlinkClick r:id="rId10" action="ppaction://hlinksldjump">
                  <a:extLst>
                    <a:ext uri="{A12FA001-AC4F-418D-AE19-62706E023703}">
                      <ahyp:hlinkClr xmlns:ahyp="http://schemas.microsoft.com/office/drawing/2018/hyperlinkcolor" val="tx"/>
                    </a:ext>
                  </a:extLst>
                </a:hlinkClick>
              </a:rPr>
              <a:t>Riesberg</a:t>
            </a:r>
            <a:r>
              <a:rPr sz="800" spc="10" dirty="0">
                <a:solidFill>
                  <a:schemeClr val="tx1"/>
                </a:solidFill>
                <a:latin typeface="Arial" panose="020B0604020202020204" pitchFamily="34" charset="0"/>
                <a:cs typeface="Arial" panose="020B0604020202020204" pitchFamily="34" charset="0"/>
                <a:hlinkClick r:id="rId10" action="ppaction://hlinksldjump">
                  <a:extLst>
                    <a:ext uri="{A12FA001-AC4F-418D-AE19-62706E023703}">
                      <ahyp:hlinkClr xmlns:ahyp="http://schemas.microsoft.com/office/drawing/2018/hyperlinkcolor" val="tx"/>
                    </a:ext>
                  </a:extLst>
                </a:hlinkClick>
              </a:rPr>
              <a:t> </a:t>
            </a:r>
            <a:r>
              <a:rPr sz="800" spc="-10" dirty="0">
                <a:solidFill>
                  <a:schemeClr val="tx1"/>
                </a:solidFill>
                <a:latin typeface="Arial" panose="020B0604020202020204" pitchFamily="34" charset="0"/>
                <a:cs typeface="Arial" panose="020B0604020202020204" pitchFamily="34" charset="0"/>
                <a:hlinkClick r:id="rId10" action="ppaction://hlinksldjump">
                  <a:extLst>
                    <a:ext uri="{A12FA001-AC4F-418D-AE19-62706E023703}">
                      <ahyp:hlinkClr xmlns:ahyp="http://schemas.microsoft.com/office/drawing/2018/hyperlinkcolor" val="tx"/>
                    </a:ext>
                  </a:extLst>
                </a:hlinkClick>
              </a:rPr>
              <a:t>2013</a:t>
            </a:r>
            <a:r>
              <a:rPr sz="800" spc="-10" dirty="0">
                <a:solidFill>
                  <a:schemeClr val="tx1"/>
                </a:solidFill>
                <a:latin typeface="Arial" panose="020B0604020202020204" pitchFamily="34" charset="0"/>
                <a:cs typeface="Arial" panose="020B0604020202020204" pitchFamily="34" charset="0"/>
              </a:rPr>
              <a:t>;</a:t>
            </a:r>
            <a:r>
              <a:rPr sz="800" spc="10" dirty="0">
                <a:solidFill>
                  <a:schemeClr val="tx1"/>
                </a:solidFill>
                <a:latin typeface="Arial" panose="020B0604020202020204" pitchFamily="34" charset="0"/>
                <a:cs typeface="Arial" panose="020B0604020202020204" pitchFamily="34" charset="0"/>
              </a:rPr>
              <a:t> </a:t>
            </a:r>
            <a:r>
              <a:rPr sz="800" spc="-10" dirty="0">
                <a:solidFill>
                  <a:schemeClr val="tx1"/>
                </a:solidFill>
                <a:latin typeface="Arial" panose="020B0604020202020204" pitchFamily="34" charset="0"/>
                <a:cs typeface="Arial" panose="020B0604020202020204" pitchFamily="34" charset="0"/>
                <a:hlinkClick r:id="rId10" action="ppaction://hlinksldjump">
                  <a:extLst>
                    <a:ext uri="{A12FA001-AC4F-418D-AE19-62706E023703}">
                      <ahyp:hlinkClr xmlns:ahyp="http://schemas.microsoft.com/office/drawing/2018/hyperlinkcolor" val="tx"/>
                    </a:ext>
                  </a:extLst>
                </a:hlinkClick>
              </a:rPr>
              <a:t>Nababan</a:t>
            </a:r>
            <a:r>
              <a:rPr sz="800" spc="10" dirty="0">
                <a:solidFill>
                  <a:schemeClr val="tx1"/>
                </a:solidFill>
                <a:latin typeface="Arial" panose="020B0604020202020204" pitchFamily="34" charset="0"/>
                <a:cs typeface="Arial" panose="020B0604020202020204" pitchFamily="34" charset="0"/>
                <a:hlinkClick r:id="rId10" action="ppaction://hlinksldjump">
                  <a:extLst>
                    <a:ext uri="{A12FA001-AC4F-418D-AE19-62706E023703}">
                      <ahyp:hlinkClr xmlns:ahyp="http://schemas.microsoft.com/office/drawing/2018/hyperlinkcolor" val="tx"/>
                    </a:ext>
                  </a:extLst>
                </a:hlinkClick>
              </a:rPr>
              <a:t> </a:t>
            </a:r>
            <a:r>
              <a:rPr sz="800" spc="-10" dirty="0">
                <a:solidFill>
                  <a:schemeClr val="tx1"/>
                </a:solidFill>
                <a:latin typeface="Arial" panose="020B0604020202020204" pitchFamily="34" charset="0"/>
                <a:cs typeface="Arial" panose="020B0604020202020204" pitchFamily="34" charset="0"/>
                <a:hlinkClick r:id="rId10" action="ppaction://hlinksldjump">
                  <a:extLst>
                    <a:ext uri="{A12FA001-AC4F-418D-AE19-62706E023703}">
                      <ahyp:hlinkClr xmlns:ahyp="http://schemas.microsoft.com/office/drawing/2018/hyperlinkcolor" val="tx"/>
                    </a:ext>
                  </a:extLst>
                </a:hlinkClick>
              </a:rPr>
              <a:t>1981</a:t>
            </a:r>
            <a:r>
              <a:rPr sz="800" spc="-10" dirty="0">
                <a:solidFill>
                  <a:schemeClr val="tx1"/>
                </a:solidFill>
                <a:latin typeface="Arial" panose="020B0604020202020204" pitchFamily="34" charset="0"/>
                <a:cs typeface="Arial" panose="020B0604020202020204" pitchFamily="34" charset="0"/>
              </a:rPr>
              <a:t>;</a:t>
            </a:r>
            <a:r>
              <a:rPr sz="800" spc="15" dirty="0">
                <a:solidFill>
                  <a:schemeClr val="tx1"/>
                </a:solidFill>
                <a:latin typeface="Arial" panose="020B0604020202020204" pitchFamily="34" charset="0"/>
                <a:cs typeface="Arial" panose="020B0604020202020204" pitchFamily="34" charset="0"/>
              </a:rPr>
              <a:t> </a:t>
            </a:r>
            <a:r>
              <a:rPr sz="800" dirty="0">
                <a:solidFill>
                  <a:schemeClr val="tx1"/>
                </a:solidFill>
                <a:latin typeface="Arial" panose="020B0604020202020204" pitchFamily="34" charset="0"/>
                <a:cs typeface="Arial" panose="020B0604020202020204" pitchFamily="34" charset="0"/>
                <a:hlinkClick r:id="rId10" action="ppaction://hlinksldjump">
                  <a:extLst>
                    <a:ext uri="{A12FA001-AC4F-418D-AE19-62706E023703}">
                      <ahyp:hlinkClr xmlns:ahyp="http://schemas.microsoft.com/office/drawing/2018/hyperlinkcolor" val="tx"/>
                    </a:ext>
                  </a:extLst>
                </a:hlinkClick>
              </a:rPr>
              <a:t>Mead</a:t>
            </a:r>
            <a:r>
              <a:rPr sz="800" spc="10" dirty="0">
                <a:solidFill>
                  <a:schemeClr val="tx1"/>
                </a:solidFill>
                <a:latin typeface="Arial" panose="020B0604020202020204" pitchFamily="34" charset="0"/>
                <a:cs typeface="Arial" panose="020B0604020202020204" pitchFamily="34" charset="0"/>
              </a:rPr>
              <a:t> </a:t>
            </a:r>
            <a:r>
              <a:rPr sz="800" spc="-20" dirty="0">
                <a:solidFill>
                  <a:schemeClr val="tx1"/>
                </a:solidFill>
                <a:latin typeface="Arial" panose="020B0604020202020204" pitchFamily="34" charset="0"/>
                <a:cs typeface="Arial" panose="020B0604020202020204" pitchFamily="34" charset="0"/>
                <a:hlinkClick r:id="rId11" action="ppaction://hlinksldjump">
                  <a:extLst>
                    <a:ext uri="{A12FA001-AC4F-418D-AE19-62706E023703}">
                      <ahyp:hlinkClr xmlns:ahyp="http://schemas.microsoft.com/office/drawing/2018/hyperlinkcolor" val="tx"/>
                    </a:ext>
                  </a:extLst>
                </a:hlinkClick>
              </a:rPr>
              <a:t>2001</a:t>
            </a:r>
            <a:endParaRPr sz="800">
              <a:solidFill>
                <a:schemeClr val="tx1"/>
              </a:solidFill>
              <a:latin typeface="Arial" panose="020B0604020202020204" pitchFamily="34" charset="0"/>
              <a:cs typeface="Arial" panose="020B0604020202020204" pitchFamily="34" charset="0"/>
            </a:endParaRPr>
          </a:p>
        </p:txBody>
      </p:sp>
    </p:spTree>
  </p:cSld>
  <p:clrMapOvr>
    <a:masterClrMapping/>
  </p:clrMapOvr>
  <p:transition>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 name="object 4"/>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 name="object 5"/>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6" name="object 6"/>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3" action="ppaction://hlinksldjump"/>
              </a:rPr>
              <a:t>Preliminaries</a:t>
            </a:r>
            <a:endParaRPr sz="500">
              <a:latin typeface="Arial"/>
              <a:cs typeface="Arial"/>
            </a:endParaRPr>
          </a:p>
        </p:txBody>
      </p:sp>
      <p:grpSp>
        <p:nvGrpSpPr>
          <p:cNvPr id="7" name="object 7"/>
          <p:cNvGrpSpPr/>
          <p:nvPr/>
        </p:nvGrpSpPr>
        <p:grpSpPr>
          <a:xfrm>
            <a:off x="1169682" y="127510"/>
            <a:ext cx="243204" cy="41275"/>
            <a:chOff x="1169682" y="127510"/>
            <a:chExt cx="243204" cy="41275"/>
          </a:xfrm>
        </p:grpSpPr>
        <p:sp>
          <p:nvSpPr>
            <p:cNvPr id="8" name="object 8"/>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9" name="object 9"/>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0" name="object 10"/>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1" name="object 11"/>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2" name="object 12"/>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13" name="object 13"/>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4" action="ppaction://hlinksldjump"/>
              </a:rPr>
              <a:t>Distribution</a:t>
            </a:r>
            <a:endParaRPr sz="500">
              <a:latin typeface="Arial"/>
              <a:cs typeface="Arial"/>
            </a:endParaRPr>
          </a:p>
        </p:txBody>
      </p:sp>
      <p:grpSp>
        <p:nvGrpSpPr>
          <p:cNvPr id="14" name="object 14"/>
          <p:cNvGrpSpPr/>
          <p:nvPr/>
        </p:nvGrpSpPr>
        <p:grpSpPr>
          <a:xfrm>
            <a:off x="2196020" y="127510"/>
            <a:ext cx="243204" cy="41275"/>
            <a:chOff x="2196020" y="127510"/>
            <a:chExt cx="243204" cy="41275"/>
          </a:xfrm>
        </p:grpSpPr>
        <p:sp>
          <p:nvSpPr>
            <p:cNvPr id="15" name="object 15"/>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6" name="object 16"/>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7" name="object 17"/>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8" name="object 18"/>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19" name="object 19"/>
            <p:cNvSpPr/>
            <p:nvPr/>
          </p:nvSpPr>
          <p:spPr>
            <a:xfrm>
              <a:off x="2400160" y="130050"/>
              <a:ext cx="36195" cy="36195"/>
            </a:xfrm>
            <a:custGeom>
              <a:avLst/>
              <a:gdLst/>
              <a:ahLst/>
              <a:cxnLst/>
              <a:rect l="l" t="t" r="r" b="b"/>
              <a:pathLst>
                <a:path w="36194"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p>
          </p:txBody>
        </p:sp>
        <p:sp>
          <p:nvSpPr>
            <p:cNvPr id="20" name="object 20"/>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grpSp>
      <p:sp>
        <p:nvSpPr>
          <p:cNvPr id="21" name="object 21"/>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latin typeface="Arial"/>
                <a:cs typeface="Arial"/>
                <a:hlinkClick r:id="rId5" action="ppaction://hlinksldjump"/>
              </a:rPr>
              <a:t>Forms</a:t>
            </a:r>
            <a:r>
              <a:rPr sz="500" spc="25" dirty="0">
                <a:latin typeface="Arial"/>
                <a:cs typeface="Arial"/>
                <a:hlinkClick r:id="rId5" action="ppaction://hlinksldjump"/>
              </a:rPr>
              <a:t> </a:t>
            </a:r>
            <a:r>
              <a:rPr sz="500" spc="60" dirty="0">
                <a:latin typeface="Arial"/>
                <a:cs typeface="Arial"/>
                <a:hlinkClick r:id="rId5" action="ppaction://hlinksldjump"/>
              </a:rPr>
              <a:t>&amp;</a:t>
            </a:r>
            <a:r>
              <a:rPr sz="500" spc="30" dirty="0">
                <a:latin typeface="Arial"/>
                <a:cs typeface="Arial"/>
                <a:hlinkClick r:id="rId5" action="ppaction://hlinksldjump"/>
              </a:rPr>
              <a:t> </a:t>
            </a:r>
            <a:r>
              <a:rPr sz="500" spc="-10" dirty="0">
                <a:latin typeface="Arial"/>
                <a:cs typeface="Arial"/>
                <a:hlinkClick r:id="rId5" action="ppaction://hlinksldjump"/>
              </a:rPr>
              <a:t>functions</a:t>
            </a:r>
            <a:endParaRPr sz="500">
              <a:latin typeface="Arial"/>
              <a:cs typeface="Arial"/>
            </a:endParaRPr>
          </a:p>
        </p:txBody>
      </p:sp>
      <p:grpSp>
        <p:nvGrpSpPr>
          <p:cNvPr id="22" name="object 22"/>
          <p:cNvGrpSpPr/>
          <p:nvPr/>
        </p:nvGrpSpPr>
        <p:grpSpPr>
          <a:xfrm>
            <a:off x="3411118" y="127510"/>
            <a:ext cx="92075" cy="41275"/>
            <a:chOff x="3411118" y="127510"/>
            <a:chExt cx="92075" cy="41275"/>
          </a:xfrm>
        </p:grpSpPr>
        <p:sp>
          <p:nvSpPr>
            <p:cNvPr id="23" name="object 23"/>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4" name="object 24"/>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5" name="object 25"/>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6" action="ppaction://hlinksldjump"/>
              </a:rPr>
              <a:t>Wrap-</a:t>
            </a:r>
            <a:r>
              <a:rPr sz="500" spc="-25" dirty="0">
                <a:solidFill>
                  <a:srgbClr val="595959"/>
                </a:solidFill>
                <a:latin typeface="Arial"/>
                <a:cs typeface="Arial"/>
                <a:hlinkClick r:id="rId6" action="ppaction://hlinksldjump"/>
              </a:rPr>
              <a:t>up</a:t>
            </a:r>
            <a:endParaRPr sz="500">
              <a:latin typeface="Arial"/>
              <a:cs typeface="Arial"/>
            </a:endParaRPr>
          </a:p>
        </p:txBody>
      </p:sp>
      <p:sp>
        <p:nvSpPr>
          <p:cNvPr id="26" name="object 26"/>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solidFill>
                  <a:srgbClr val="595959"/>
                </a:solidFill>
                <a:latin typeface="Arial"/>
                <a:cs typeface="Arial"/>
                <a:hlinkClick r:id="rId7" action="ppaction://hlinksldjump"/>
              </a:rPr>
              <a:t>References</a:t>
            </a:r>
            <a:endParaRPr sz="500">
              <a:latin typeface="Arial"/>
              <a:cs typeface="Arial"/>
            </a:endParaRPr>
          </a:p>
        </p:txBody>
      </p:sp>
      <p:grpSp>
        <p:nvGrpSpPr>
          <p:cNvPr id="27" name="object 27"/>
          <p:cNvGrpSpPr/>
          <p:nvPr/>
        </p:nvGrpSpPr>
        <p:grpSpPr>
          <a:xfrm>
            <a:off x="5340803" y="127519"/>
            <a:ext cx="243204" cy="41275"/>
            <a:chOff x="5340803" y="127519"/>
            <a:chExt cx="243204" cy="41275"/>
          </a:xfrm>
        </p:grpSpPr>
        <p:sp>
          <p:nvSpPr>
            <p:cNvPr id="28" name="object 28"/>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9" name="object 29"/>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0" name="object 30"/>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1" name="object 31"/>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2" name="object 32"/>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33" name="object 33"/>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8" action="ppaction://hlinksldjump"/>
              </a:rPr>
              <a:t>Extra</a:t>
            </a:r>
            <a:r>
              <a:rPr sz="500" spc="55" dirty="0">
                <a:solidFill>
                  <a:srgbClr val="595959"/>
                </a:solidFill>
                <a:latin typeface="Arial"/>
                <a:cs typeface="Arial"/>
                <a:hlinkClick r:id="rId8" action="ppaction://hlinksldjump"/>
              </a:rPr>
              <a:t> </a:t>
            </a:r>
            <a:r>
              <a:rPr sz="500" spc="-10" dirty="0">
                <a:solidFill>
                  <a:srgbClr val="595959"/>
                </a:solidFill>
                <a:latin typeface="Arial"/>
                <a:cs typeface="Arial"/>
                <a:hlinkClick r:id="rId8" action="ppaction://hlinksldjump"/>
              </a:rPr>
              <a:t>slides</a:t>
            </a:r>
            <a:endParaRPr sz="500">
              <a:latin typeface="Arial"/>
              <a:cs typeface="Arial"/>
            </a:endParaRPr>
          </a:p>
        </p:txBody>
      </p:sp>
      <p:sp>
        <p:nvSpPr>
          <p:cNvPr id="36" name="object 36"/>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18</a:t>
            </a:fld>
            <a:r>
              <a:rPr spc="-55" dirty="0"/>
              <a:t> </a:t>
            </a:r>
            <a:r>
              <a:rPr spc="125" dirty="0"/>
              <a:t>/</a:t>
            </a:r>
            <a:r>
              <a:rPr spc="-50" dirty="0"/>
              <a:t> </a:t>
            </a:r>
            <a:r>
              <a:rPr spc="-25" dirty="0"/>
              <a:t>27</a:t>
            </a:r>
          </a:p>
        </p:txBody>
      </p:sp>
      <p:sp>
        <p:nvSpPr>
          <p:cNvPr id="34" name="object 34"/>
          <p:cNvSpPr txBox="1"/>
          <p:nvPr/>
        </p:nvSpPr>
        <p:spPr>
          <a:xfrm>
            <a:off x="95300" y="251305"/>
            <a:ext cx="3075940" cy="244475"/>
          </a:xfrm>
          <a:prstGeom prst="rect">
            <a:avLst/>
          </a:prstGeom>
        </p:spPr>
        <p:txBody>
          <a:bodyPr vert="horz" wrap="square" lIns="0" tIns="17145" rIns="0" bIns="0" rtlCol="0">
            <a:spAutoFit/>
          </a:bodyPr>
          <a:lstStyle/>
          <a:p>
            <a:pPr marL="12700">
              <a:lnSpc>
                <a:spcPct val="100000"/>
              </a:lnSpc>
              <a:spcBef>
                <a:spcPts val="135"/>
              </a:spcBef>
            </a:pPr>
            <a:r>
              <a:rPr sz="1400" spc="-10" dirty="0">
                <a:solidFill>
                  <a:srgbClr val="1F457C"/>
                </a:solidFill>
                <a:latin typeface="Tahoma"/>
                <a:cs typeface="Tahoma"/>
              </a:rPr>
              <a:t>Distribution</a:t>
            </a:r>
            <a:r>
              <a:rPr sz="1400" spc="-60" dirty="0">
                <a:solidFill>
                  <a:srgbClr val="1F457C"/>
                </a:solidFill>
                <a:latin typeface="Tahoma"/>
                <a:cs typeface="Tahoma"/>
              </a:rPr>
              <a:t> </a:t>
            </a:r>
            <a:r>
              <a:rPr sz="1400" dirty="0">
                <a:solidFill>
                  <a:srgbClr val="1F457C"/>
                </a:solidFill>
                <a:latin typeface="Tahoma"/>
                <a:cs typeface="Tahoma"/>
              </a:rPr>
              <a:t>of</a:t>
            </a:r>
            <a:r>
              <a:rPr sz="1400" spc="-60" dirty="0">
                <a:solidFill>
                  <a:srgbClr val="1F457C"/>
                </a:solidFill>
                <a:latin typeface="Tahoma"/>
                <a:cs typeface="Tahoma"/>
              </a:rPr>
              <a:t> </a:t>
            </a:r>
            <a:r>
              <a:rPr sz="1400" spc="-40" dirty="0">
                <a:solidFill>
                  <a:srgbClr val="1F457C"/>
                </a:solidFill>
                <a:latin typeface="Tahoma"/>
                <a:cs typeface="Tahoma"/>
              </a:rPr>
              <a:t>benefactive/instrumentals</a:t>
            </a:r>
            <a:endParaRPr sz="1400">
              <a:latin typeface="Tahoma"/>
              <a:cs typeface="Tahoma"/>
            </a:endParaRPr>
          </a:p>
        </p:txBody>
      </p:sp>
      <p:sp>
        <p:nvSpPr>
          <p:cNvPr id="35" name="object 35"/>
          <p:cNvSpPr txBox="1"/>
          <p:nvPr/>
        </p:nvSpPr>
        <p:spPr>
          <a:xfrm>
            <a:off x="286753" y="814946"/>
            <a:ext cx="5146040" cy="2150717"/>
          </a:xfrm>
          <a:prstGeom prst="rect">
            <a:avLst/>
          </a:prstGeom>
        </p:spPr>
        <p:txBody>
          <a:bodyPr vert="horz" wrap="square" lIns="0" tIns="40005" rIns="0" bIns="0" rtlCol="0">
            <a:spAutoFit/>
          </a:bodyPr>
          <a:lstStyle/>
          <a:p>
            <a:pPr marL="323850" indent="-285750">
              <a:lnSpc>
                <a:spcPct val="100000"/>
              </a:lnSpc>
              <a:spcBef>
                <a:spcPts val="315"/>
              </a:spcBef>
              <a:spcAft>
                <a:spcPts val="200"/>
              </a:spcAft>
              <a:buFont typeface="Wingdings" panose="05000000000000000000" pitchFamily="2" charset="2"/>
              <a:buChar char="Ø"/>
            </a:pPr>
            <a:r>
              <a:rPr sz="1000" dirty="0">
                <a:solidFill>
                  <a:schemeClr val="tx1"/>
                </a:solidFill>
                <a:latin typeface="Arial" panose="020B0604020202020204" pitchFamily="34" charset="0"/>
                <a:cs typeface="Arial" panose="020B0604020202020204" pitchFamily="34" charset="0"/>
              </a:rPr>
              <a:t>-AN type suﬀixes have broad geographic and genetic distribution</a:t>
            </a:r>
          </a:p>
          <a:p>
            <a:pPr marL="586105" marR="129539" indent="-285750">
              <a:lnSpc>
                <a:spcPct val="101499"/>
              </a:lnSpc>
              <a:spcBef>
                <a:spcPts val="180"/>
              </a:spcBef>
              <a:spcAft>
                <a:spcPts val="200"/>
              </a:spcAft>
              <a:buFont typeface="Arial" panose="020B0604020202020204" pitchFamily="34" charset="0"/>
              <a:buChar char="•"/>
            </a:pPr>
            <a:r>
              <a:rPr sz="900" dirty="0">
                <a:solidFill>
                  <a:schemeClr val="tx1"/>
                </a:solidFill>
                <a:latin typeface="Arial" panose="020B0604020202020204" pitchFamily="34" charset="0"/>
                <a:cs typeface="Arial" panose="020B0604020202020204" pitchFamily="34" charset="0"/>
              </a:rPr>
              <a:t>Found in South Sulawesi (incl. Badaic), Tolitoli, Malayic, Sama-Bajau, Bali-Sasak-Sumbawa, possibly others.</a:t>
            </a:r>
          </a:p>
          <a:p>
            <a:pPr marL="323850" indent="-285750">
              <a:lnSpc>
                <a:spcPct val="100000"/>
              </a:lnSpc>
              <a:spcBef>
                <a:spcPts val="215"/>
              </a:spcBef>
              <a:spcAft>
                <a:spcPts val="200"/>
              </a:spcAft>
              <a:buFont typeface="Wingdings" panose="05000000000000000000" pitchFamily="2" charset="2"/>
              <a:buChar char="Ø"/>
            </a:pPr>
            <a:r>
              <a:rPr sz="1000" dirty="0">
                <a:solidFill>
                  <a:schemeClr val="tx1"/>
                </a:solidFill>
                <a:latin typeface="Arial" panose="020B0604020202020204" pitchFamily="34" charset="0"/>
                <a:cs typeface="Arial" panose="020B0604020202020204" pitchFamily="34" charset="0"/>
              </a:rPr>
              <a:t>-K and -AK forms are newer, sometimes clear replacements</a:t>
            </a:r>
          </a:p>
          <a:p>
            <a:pPr marL="586105" marR="30480" indent="-285750">
              <a:lnSpc>
                <a:spcPct val="101499"/>
              </a:lnSpc>
              <a:spcBef>
                <a:spcPts val="180"/>
              </a:spcBef>
              <a:spcAft>
                <a:spcPts val="200"/>
              </a:spcAft>
              <a:buFont typeface="Arial" panose="020B0604020202020204" pitchFamily="34" charset="0"/>
              <a:buChar char="•"/>
            </a:pPr>
            <a:r>
              <a:rPr sz="900" dirty="0">
                <a:solidFill>
                  <a:schemeClr val="tx1"/>
                </a:solidFill>
                <a:latin typeface="Arial" panose="020B0604020202020204" pitchFamily="34" charset="0"/>
                <a:cs typeface="Arial" panose="020B0604020202020204" pitchFamily="34" charset="0"/>
              </a:rPr>
              <a:t>Found in Sumatran (e.g. Batak, Barrier Islands, Gayo, Enggano, Nasal), Celebic (excl. Tolitoli, Badaic), Malayic, Javanese, Sundanese, Madurese.</a:t>
            </a:r>
          </a:p>
          <a:p>
            <a:pPr marL="586105" lvl="2" indent="-285750">
              <a:spcBef>
                <a:spcPts val="15"/>
              </a:spcBef>
              <a:spcAft>
                <a:spcPts val="200"/>
              </a:spcAft>
              <a:buFont typeface="Arial" panose="020B0604020202020204" pitchFamily="34" charset="0"/>
              <a:buChar char="•"/>
            </a:pPr>
            <a:r>
              <a:rPr sz="900" dirty="0">
                <a:solidFill>
                  <a:schemeClr val="tx1"/>
                </a:solidFill>
                <a:latin typeface="Arial" panose="020B0604020202020204" pitchFamily="34" charset="0"/>
                <a:cs typeface="Arial" panose="020B0604020202020204" pitchFamily="34" charset="0"/>
              </a:rPr>
              <a:t>But sound correspondences are frequently problematic</a:t>
            </a:r>
          </a:p>
          <a:p>
            <a:pPr marL="586105" indent="-285750">
              <a:lnSpc>
                <a:spcPct val="100000"/>
              </a:lnSpc>
              <a:spcBef>
                <a:spcPts val="15"/>
              </a:spcBef>
              <a:spcAft>
                <a:spcPts val="200"/>
              </a:spcAft>
              <a:buFont typeface="Arial" panose="020B0604020202020204" pitchFamily="34" charset="0"/>
              <a:buChar char="•"/>
            </a:pPr>
            <a:r>
              <a:rPr sz="900" dirty="0">
                <a:solidFill>
                  <a:schemeClr val="tx1"/>
                </a:solidFill>
                <a:latin typeface="Arial" panose="020B0604020202020204" pitchFamily="34" charset="0"/>
                <a:cs typeface="Arial" panose="020B0604020202020204" pitchFamily="34" charset="0"/>
              </a:rPr>
              <a:t>In Malayic </a:t>
            </a:r>
            <a:r>
              <a:rPr sz="900" i="1" dirty="0">
                <a:solidFill>
                  <a:schemeClr val="tx1"/>
                </a:solidFill>
                <a:latin typeface="Arial" panose="020B0604020202020204" pitchFamily="34" charset="0"/>
                <a:cs typeface="Arial" panose="020B0604020202020204" pitchFamily="34" charset="0"/>
              </a:rPr>
              <a:t>-kan </a:t>
            </a:r>
            <a:r>
              <a:rPr sz="900" dirty="0">
                <a:solidFill>
                  <a:schemeClr val="tx1"/>
                </a:solidFill>
                <a:latin typeface="Arial" panose="020B0604020202020204" pitchFamily="34" charset="0"/>
                <a:cs typeface="Arial" panose="020B0604020202020204" pitchFamily="34" charset="0"/>
              </a:rPr>
              <a:t>or </a:t>
            </a:r>
            <a:r>
              <a:rPr sz="900" i="1" dirty="0">
                <a:solidFill>
                  <a:schemeClr val="tx1"/>
                </a:solidFill>
                <a:latin typeface="Arial" panose="020B0604020202020204" pitchFamily="34" charset="0"/>
                <a:cs typeface="Arial" panose="020B0604020202020204" pitchFamily="34" charset="0"/>
              </a:rPr>
              <a:t>-ka </a:t>
            </a:r>
            <a:r>
              <a:rPr sz="900" dirty="0">
                <a:solidFill>
                  <a:schemeClr val="tx1"/>
                </a:solidFill>
                <a:latin typeface="Arial" panose="020B0604020202020204" pitchFamily="34" charset="0"/>
                <a:cs typeface="Arial" panose="020B0604020202020204" pitchFamily="34" charset="0"/>
              </a:rPr>
              <a:t>known to have replaced </a:t>
            </a:r>
            <a:r>
              <a:rPr lang="en-US" sz="900" dirty="0">
                <a:solidFill>
                  <a:schemeClr val="tx1"/>
                </a:solidFill>
                <a:latin typeface="Arial" panose="020B0604020202020204" pitchFamily="34" charset="0"/>
                <a:cs typeface="Arial" panose="020B0604020202020204" pitchFamily="34" charset="0"/>
              </a:rPr>
              <a:t>applicative </a:t>
            </a:r>
            <a:r>
              <a:rPr sz="900" dirty="0">
                <a:solidFill>
                  <a:schemeClr val="tx1"/>
                </a:solidFill>
                <a:latin typeface="Arial" panose="020B0604020202020204" pitchFamily="34" charset="0"/>
                <a:cs typeface="Arial" panose="020B0604020202020204" pitchFamily="34" charset="0"/>
              </a:rPr>
              <a:t>*-an (</a:t>
            </a:r>
            <a:r>
              <a:rPr sz="900" dirty="0">
                <a:solidFill>
                  <a:schemeClr val="tx1"/>
                </a:solidFill>
                <a:latin typeface="Arial" panose="020B0604020202020204" pitchFamily="34" charset="0"/>
                <a:cs typeface="Arial" panose="020B0604020202020204" pitchFamily="34" charset="0"/>
                <a:hlinkClick r:id="rId7" action="ppaction://hlinksldjump">
                  <a:extLst>
                    <a:ext uri="{A12FA001-AC4F-418D-AE19-62706E023703}">
                      <ahyp:hlinkClr xmlns:ahyp="http://schemas.microsoft.com/office/drawing/2018/hyperlinkcolor" val="tx"/>
                    </a:ext>
                  </a:extLst>
                </a:hlinkClick>
              </a:rPr>
              <a:t>Adelaar 1992</a:t>
            </a:r>
            <a:r>
              <a:rPr sz="900" dirty="0">
                <a:solidFill>
                  <a:schemeClr val="tx1"/>
                </a:solidFill>
                <a:latin typeface="Arial" panose="020B0604020202020204" pitchFamily="34" charset="0"/>
                <a:cs typeface="Arial" panose="020B0604020202020204" pitchFamily="34" charset="0"/>
              </a:rPr>
              <a:t>).</a:t>
            </a:r>
          </a:p>
          <a:p>
            <a:pPr marL="586105" indent="-285750">
              <a:lnSpc>
                <a:spcPts val="1015"/>
              </a:lnSpc>
              <a:spcBef>
                <a:spcPts val="15"/>
              </a:spcBef>
              <a:spcAft>
                <a:spcPts val="200"/>
              </a:spcAft>
              <a:buFont typeface="Arial" panose="020B0604020202020204" pitchFamily="34" charset="0"/>
              <a:buChar char="•"/>
            </a:pPr>
            <a:r>
              <a:rPr lang="en-US" sz="900" dirty="0">
                <a:solidFill>
                  <a:schemeClr val="tx1"/>
                </a:solidFill>
                <a:latin typeface="Arial" panose="020B0604020202020204" pitchFamily="34" charset="0"/>
                <a:cs typeface="Arial" panose="020B0604020202020204" pitchFamily="34" charset="0"/>
              </a:rPr>
              <a:t>J</a:t>
            </a:r>
            <a:r>
              <a:rPr sz="900" dirty="0">
                <a:solidFill>
                  <a:schemeClr val="tx1"/>
                </a:solidFill>
                <a:latin typeface="Arial" panose="020B0604020202020204" pitchFamily="34" charset="0"/>
                <a:cs typeface="Arial" panose="020B0604020202020204" pitchFamily="34" charset="0"/>
              </a:rPr>
              <a:t>avanese </a:t>
            </a:r>
            <a:r>
              <a:rPr sz="900" i="1" dirty="0">
                <a:solidFill>
                  <a:schemeClr val="tx1"/>
                </a:solidFill>
                <a:latin typeface="Arial" panose="020B0604020202020204" pitchFamily="34" charset="0"/>
                <a:cs typeface="Arial" panose="020B0604020202020204" pitchFamily="34" charset="0"/>
              </a:rPr>
              <a:t>-aken </a:t>
            </a:r>
            <a:r>
              <a:rPr sz="900" dirty="0">
                <a:solidFill>
                  <a:schemeClr val="tx1"/>
                </a:solidFill>
                <a:latin typeface="Arial" panose="020B0604020202020204" pitchFamily="34" charset="0"/>
                <a:cs typeface="Arial" panose="020B0604020202020204" pitchFamily="34" charset="0"/>
              </a:rPr>
              <a:t>and -aké cannot be reconstructed to Proto-Javanese (</a:t>
            </a:r>
            <a:r>
              <a:rPr sz="900" dirty="0">
                <a:solidFill>
                  <a:schemeClr val="tx1"/>
                </a:solidFill>
                <a:latin typeface="Arial" panose="020B0604020202020204" pitchFamily="34" charset="0"/>
                <a:cs typeface="Arial" panose="020B0604020202020204" pitchFamily="34" charset="0"/>
                <a:hlinkClick r:id="rId7" action="ppaction://hlinksldjump">
                  <a:extLst>
                    <a:ext uri="{A12FA001-AC4F-418D-AE19-62706E023703}">
                      <ahyp:hlinkClr xmlns:ahyp="http://schemas.microsoft.com/office/drawing/2018/hyperlinkcolor" val="tx"/>
                    </a:ext>
                  </a:extLst>
                </a:hlinkClick>
              </a:rPr>
              <a:t>Adelaar 2011</a:t>
            </a:r>
            <a:r>
              <a:rPr sz="900" dirty="0">
                <a:solidFill>
                  <a:schemeClr val="tx1"/>
                </a:solidFill>
                <a:latin typeface="Arial" panose="020B0604020202020204" pitchFamily="34" charset="0"/>
                <a:cs typeface="Arial" panose="020B0604020202020204" pitchFamily="34" charset="0"/>
              </a:rPr>
              <a:t>).</a:t>
            </a:r>
          </a:p>
          <a:p>
            <a:pPr marL="586105" indent="-285750">
              <a:lnSpc>
                <a:spcPts val="1015"/>
              </a:lnSpc>
              <a:spcAft>
                <a:spcPts val="200"/>
              </a:spcAft>
              <a:buFont typeface="Arial" panose="020B0604020202020204" pitchFamily="34" charset="0"/>
              <a:buChar char="•"/>
            </a:pPr>
            <a:r>
              <a:rPr sz="900" dirty="0">
                <a:solidFill>
                  <a:schemeClr val="tx1"/>
                </a:solidFill>
                <a:latin typeface="Arial" panose="020B0604020202020204" pitchFamily="34" charset="0"/>
                <a:cs typeface="Arial" panose="020B0604020202020204" pitchFamily="34" charset="0"/>
              </a:rPr>
              <a:t>Replacement patterns may be complex</a:t>
            </a:r>
          </a:p>
          <a:p>
            <a:pPr marL="735330" lvl="1" indent="-171450">
              <a:lnSpc>
                <a:spcPts val="955"/>
              </a:lnSpc>
              <a:spcBef>
                <a:spcPts val="165"/>
              </a:spcBef>
              <a:spcAft>
                <a:spcPts val="200"/>
              </a:spcAft>
              <a:buFont typeface="Arial" panose="020B0604020202020204" pitchFamily="34" charset="0"/>
              <a:buChar char="•"/>
            </a:pPr>
            <a:r>
              <a:rPr sz="800" dirty="0">
                <a:solidFill>
                  <a:schemeClr val="tx1"/>
                </a:solidFill>
                <a:latin typeface="Arial" panose="020B0604020202020204" pitchFamily="34" charset="0"/>
                <a:cs typeface="Arial" panose="020B0604020202020204" pitchFamily="34" charset="0"/>
              </a:rPr>
              <a:t>Std. Jav. </a:t>
            </a:r>
            <a:r>
              <a:rPr sz="800" i="1" dirty="0">
                <a:solidFill>
                  <a:schemeClr val="tx1"/>
                </a:solidFill>
                <a:latin typeface="Arial" panose="020B0604020202020204" pitchFamily="34" charset="0"/>
                <a:cs typeface="Arial" panose="020B0604020202020204" pitchFamily="34" charset="0"/>
              </a:rPr>
              <a:t>-akən </a:t>
            </a:r>
            <a:r>
              <a:rPr sz="800" dirty="0">
                <a:solidFill>
                  <a:schemeClr val="tx1"/>
                </a:solidFill>
                <a:latin typeface="Arial" panose="020B0604020202020204" pitchFamily="34" charset="0"/>
                <a:cs typeface="Arial" panose="020B0604020202020204" pitchFamily="34" charset="0"/>
              </a:rPr>
              <a:t>replaced Old Jav. *-(</a:t>
            </a:r>
            <a:r>
              <a:rPr lang="en-US" sz="800" dirty="0">
                <a:solidFill>
                  <a:schemeClr val="tx1"/>
                </a:solidFill>
                <a:latin typeface="Arial" panose="020B0604020202020204" pitchFamily="34" charset="0"/>
                <a:cs typeface="Arial" panose="020B0604020202020204" pitchFamily="34" charset="0"/>
              </a:rPr>
              <a:t>ʔ</a:t>
            </a:r>
            <a:r>
              <a:rPr sz="800" dirty="0">
                <a:solidFill>
                  <a:schemeClr val="tx1"/>
                </a:solidFill>
                <a:latin typeface="Arial" panose="020B0604020202020204" pitchFamily="34" charset="0"/>
                <a:cs typeface="Arial" panose="020B0604020202020204" pitchFamily="34" charset="0"/>
              </a:rPr>
              <a:t>)ən, itself a possible </a:t>
            </a:r>
            <a:r>
              <a:rPr lang="en-US" sz="800" dirty="0">
                <a:solidFill>
                  <a:schemeClr val="tx1"/>
                </a:solidFill>
                <a:latin typeface="Arial" panose="020B0604020202020204" pitchFamily="34" charset="0"/>
                <a:cs typeface="Arial" panose="020B0604020202020204" pitchFamily="34" charset="0"/>
              </a:rPr>
              <a:t>merger</a:t>
            </a:r>
            <a:r>
              <a:rPr sz="800" dirty="0">
                <a:solidFill>
                  <a:schemeClr val="tx1"/>
                </a:solidFill>
                <a:latin typeface="Arial" panose="020B0604020202020204" pitchFamily="34" charset="0"/>
                <a:cs typeface="Arial" panose="020B0604020202020204" pitchFamily="34" charset="0"/>
              </a:rPr>
              <a:t> of PMP PV *-ən and CV *-an.</a:t>
            </a:r>
          </a:p>
          <a:p>
            <a:pPr marL="734695" marR="179705" indent="-171450">
              <a:lnSpc>
                <a:spcPts val="950"/>
              </a:lnSpc>
              <a:spcBef>
                <a:spcPts val="35"/>
              </a:spcBef>
              <a:spcAft>
                <a:spcPts val="200"/>
              </a:spcAft>
              <a:buFont typeface="Arial" panose="020B0604020202020204" pitchFamily="34" charset="0"/>
              <a:buChar char="•"/>
            </a:pPr>
            <a:r>
              <a:rPr sz="800" dirty="0" err="1">
                <a:solidFill>
                  <a:schemeClr val="tx1"/>
                </a:solidFill>
                <a:latin typeface="Arial" panose="020B0604020202020204" pitchFamily="34" charset="0"/>
                <a:cs typeface="Arial" panose="020B0604020202020204" pitchFamily="34" charset="0"/>
              </a:rPr>
              <a:t>Muna</a:t>
            </a:r>
            <a:r>
              <a:rPr sz="800" dirty="0">
                <a:solidFill>
                  <a:schemeClr val="tx1"/>
                </a:solidFill>
                <a:latin typeface="Arial" panose="020B0604020202020204" pitchFamily="34" charset="0"/>
                <a:cs typeface="Arial" panose="020B0604020202020204" pitchFamily="34" charset="0"/>
              </a:rPr>
              <a:t> </a:t>
            </a:r>
            <a:r>
              <a:rPr sz="800" i="1" dirty="0">
                <a:solidFill>
                  <a:schemeClr val="tx1"/>
                </a:solidFill>
                <a:latin typeface="Arial" panose="020B0604020202020204" pitchFamily="34" charset="0"/>
                <a:cs typeface="Arial" panose="020B0604020202020204" pitchFamily="34" charset="0"/>
              </a:rPr>
              <a:t>-ghoo</a:t>
            </a:r>
            <a:r>
              <a:rPr sz="800" dirty="0">
                <a:solidFill>
                  <a:schemeClr val="tx1"/>
                </a:solidFill>
                <a:latin typeface="Arial" panose="020B0604020202020204" pitchFamily="34" charset="0"/>
                <a:cs typeface="Arial" panose="020B0604020202020204" pitchFamily="34" charset="0"/>
              </a:rPr>
              <a:t>, but fused AMs </a:t>
            </a:r>
            <a:r>
              <a:rPr sz="800" i="1" dirty="0">
                <a:solidFill>
                  <a:schemeClr val="tx1"/>
                </a:solidFill>
                <a:latin typeface="Arial" panose="020B0604020202020204" pitchFamily="34" charset="0"/>
                <a:cs typeface="Arial" panose="020B0604020202020204" pitchFamily="34" charset="0"/>
              </a:rPr>
              <a:t>-angko </a:t>
            </a:r>
            <a:r>
              <a:rPr sz="800" cap="small" dirty="0">
                <a:solidFill>
                  <a:schemeClr val="tx1"/>
                </a:solidFill>
                <a:latin typeface="Arial" panose="020B0604020202020204" pitchFamily="34" charset="0"/>
                <a:cs typeface="Arial" panose="020B0604020202020204" pitchFamily="34" charset="0"/>
              </a:rPr>
              <a:t>2sg</a:t>
            </a:r>
            <a:r>
              <a:rPr sz="800" dirty="0">
                <a:solidFill>
                  <a:schemeClr val="tx1"/>
                </a:solidFill>
                <a:latin typeface="Arial" panose="020B0604020202020204" pitchFamily="34" charset="0"/>
                <a:cs typeface="Arial" panose="020B0604020202020204" pitchFamily="34" charset="0"/>
              </a:rPr>
              <a:t>, </a:t>
            </a:r>
            <a:r>
              <a:rPr sz="800" i="1" dirty="0">
                <a:solidFill>
                  <a:schemeClr val="tx1"/>
                </a:solidFill>
                <a:latin typeface="Arial" panose="020B0604020202020204" pitchFamily="34" charset="0"/>
                <a:cs typeface="Arial" panose="020B0604020202020204" pitchFamily="34" charset="0"/>
              </a:rPr>
              <a:t>-ane </a:t>
            </a:r>
            <a:r>
              <a:rPr sz="800" cap="small" dirty="0">
                <a:solidFill>
                  <a:schemeClr val="tx1"/>
                </a:solidFill>
                <a:latin typeface="Arial" panose="020B0604020202020204" pitchFamily="34" charset="0"/>
                <a:cs typeface="Arial" panose="020B0604020202020204" pitchFamily="34" charset="0"/>
              </a:rPr>
              <a:t>3sg</a:t>
            </a:r>
            <a:r>
              <a:rPr sz="800" dirty="0">
                <a:solidFill>
                  <a:schemeClr val="tx1"/>
                </a:solidFill>
                <a:latin typeface="Arial" panose="020B0604020202020204" pitchFamily="34" charset="0"/>
                <a:cs typeface="Arial" panose="020B0604020202020204" pitchFamily="34" charset="0"/>
              </a:rPr>
              <a:t>, </a:t>
            </a:r>
            <a:r>
              <a:rPr sz="800" i="1" dirty="0">
                <a:solidFill>
                  <a:schemeClr val="tx1"/>
                </a:solidFill>
                <a:latin typeface="Arial" panose="020B0604020202020204" pitchFamily="34" charset="0"/>
                <a:cs typeface="Arial" panose="020B0604020202020204" pitchFamily="34" charset="0"/>
              </a:rPr>
              <a:t>-anda </a:t>
            </a:r>
            <a:r>
              <a:rPr sz="800" cap="small" dirty="0">
                <a:solidFill>
                  <a:schemeClr val="tx1"/>
                </a:solidFill>
                <a:latin typeface="Arial" panose="020B0604020202020204" pitchFamily="34" charset="0"/>
                <a:cs typeface="Arial" panose="020B0604020202020204" pitchFamily="34" charset="0"/>
              </a:rPr>
              <a:t>3pl</a:t>
            </a:r>
            <a:r>
              <a:rPr sz="800" dirty="0">
                <a:solidFill>
                  <a:schemeClr val="tx1"/>
                </a:solidFill>
                <a:latin typeface="Arial" panose="020B0604020202020204" pitchFamily="34" charset="0"/>
                <a:cs typeface="Arial" panose="020B0604020202020204" pitchFamily="34" charset="0"/>
              </a:rPr>
              <a:t> (</a:t>
            </a:r>
            <a:r>
              <a:rPr sz="800" dirty="0">
                <a:solidFill>
                  <a:schemeClr val="tx1"/>
                </a:solidFill>
                <a:latin typeface="Arial" panose="020B0604020202020204" pitchFamily="34" charset="0"/>
                <a:cs typeface="Arial" panose="020B0604020202020204" pitchFamily="34" charset="0"/>
                <a:hlinkClick r:id="rId9" action="ppaction://hlinksldjump">
                  <a:extLst>
                    <a:ext uri="{A12FA001-AC4F-418D-AE19-62706E023703}">
                      <ahyp:hlinkClr xmlns:ahyp="http://schemas.microsoft.com/office/drawing/2018/hyperlinkcolor" val="tx"/>
                    </a:ext>
                  </a:extLst>
                </a:hlinkClick>
              </a:rPr>
              <a:t>van den Berg 2013</a:t>
            </a:r>
            <a:r>
              <a:rPr sz="800" dirty="0">
                <a:solidFill>
                  <a:schemeClr val="tx1"/>
                </a:solidFill>
                <a:latin typeface="Arial" panose="020B0604020202020204" pitchFamily="34" charset="0"/>
                <a:cs typeface="Arial" panose="020B0604020202020204" pitchFamily="34" charset="0"/>
              </a:rPr>
              <a:t>)</a:t>
            </a:r>
            <a:r>
              <a:rPr lang="en-US" sz="800" dirty="0">
                <a:solidFill>
                  <a:schemeClr val="tx1"/>
                </a:solidFill>
                <a:latin typeface="Arial" panose="020B0604020202020204" pitchFamily="34" charset="0"/>
                <a:cs typeface="Arial" panose="020B0604020202020204" pitchFamily="34" charset="0"/>
              </a:rPr>
              <a:t>, </a:t>
            </a:r>
            <a:r>
              <a:rPr sz="800" dirty="0">
                <a:solidFill>
                  <a:schemeClr val="tx1"/>
                </a:solidFill>
                <a:latin typeface="Arial" panose="020B0604020202020204" pitchFamily="34" charset="0"/>
                <a:cs typeface="Arial" panose="020B0604020202020204" pitchFamily="34" charset="0"/>
              </a:rPr>
              <a:t>suggest</a:t>
            </a:r>
            <a:r>
              <a:rPr lang="en-US" sz="800" dirty="0">
                <a:solidFill>
                  <a:schemeClr val="tx1"/>
                </a:solidFill>
                <a:latin typeface="Arial" panose="020B0604020202020204" pitchFamily="34" charset="0"/>
                <a:cs typeface="Arial" panose="020B0604020202020204" pitchFamily="34" charset="0"/>
              </a:rPr>
              <a:t>ing </a:t>
            </a:r>
            <a:r>
              <a:rPr sz="800" dirty="0">
                <a:solidFill>
                  <a:schemeClr val="tx1"/>
                </a:solidFill>
                <a:latin typeface="Arial" panose="020B0604020202020204" pitchFamily="34" charset="0"/>
                <a:cs typeface="Arial" panose="020B0604020202020204" pitchFamily="34" charset="0"/>
              </a:rPr>
              <a:t>&lt; PMP CV imperative *-an</a:t>
            </a:r>
          </a:p>
        </p:txBody>
      </p:sp>
    </p:spTree>
  </p:cSld>
  <p:clrMapOvr>
    <a:masterClrMapping/>
  </p:clrMapOvr>
  <p:transition>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 name="object 4"/>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 name="object 5"/>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6" name="object 6"/>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2" action="ppaction://hlinksldjump"/>
              </a:rPr>
              <a:t>Preliminaries</a:t>
            </a:r>
            <a:endParaRPr sz="500">
              <a:latin typeface="Arial"/>
              <a:cs typeface="Arial"/>
            </a:endParaRPr>
          </a:p>
        </p:txBody>
      </p:sp>
      <p:grpSp>
        <p:nvGrpSpPr>
          <p:cNvPr id="7" name="object 7"/>
          <p:cNvGrpSpPr/>
          <p:nvPr/>
        </p:nvGrpSpPr>
        <p:grpSpPr>
          <a:xfrm>
            <a:off x="1169682" y="127510"/>
            <a:ext cx="243204" cy="41275"/>
            <a:chOff x="1169682" y="127510"/>
            <a:chExt cx="243204" cy="41275"/>
          </a:xfrm>
        </p:grpSpPr>
        <p:sp>
          <p:nvSpPr>
            <p:cNvPr id="8" name="object 8"/>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9" name="object 9"/>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0" name="object 10"/>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1" name="object 11"/>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2" name="object 12"/>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13" name="object 13"/>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3" action="ppaction://hlinksldjump"/>
              </a:rPr>
              <a:t>Distribution</a:t>
            </a:r>
            <a:endParaRPr sz="500">
              <a:latin typeface="Arial"/>
              <a:cs typeface="Arial"/>
            </a:endParaRPr>
          </a:p>
        </p:txBody>
      </p:sp>
      <p:grpSp>
        <p:nvGrpSpPr>
          <p:cNvPr id="14" name="object 14"/>
          <p:cNvGrpSpPr/>
          <p:nvPr/>
        </p:nvGrpSpPr>
        <p:grpSpPr>
          <a:xfrm>
            <a:off x="2196020" y="127510"/>
            <a:ext cx="243204" cy="41275"/>
            <a:chOff x="2196020" y="127510"/>
            <a:chExt cx="243204" cy="41275"/>
          </a:xfrm>
        </p:grpSpPr>
        <p:sp>
          <p:nvSpPr>
            <p:cNvPr id="15" name="object 15"/>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6" name="object 16"/>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7" name="object 17"/>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8" name="object 18"/>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9" name="object 19"/>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0" name="object 20"/>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4" action="ppaction://hlinksldjump"/>
              </a:rPr>
              <a:t>Forms</a:t>
            </a:r>
            <a:r>
              <a:rPr sz="500" spc="25" dirty="0">
                <a:solidFill>
                  <a:srgbClr val="595959"/>
                </a:solidFill>
                <a:latin typeface="Arial"/>
                <a:cs typeface="Arial"/>
                <a:hlinkClick r:id="rId4" action="ppaction://hlinksldjump"/>
              </a:rPr>
              <a:t> </a:t>
            </a:r>
            <a:r>
              <a:rPr sz="500" spc="60" dirty="0">
                <a:solidFill>
                  <a:srgbClr val="595959"/>
                </a:solidFill>
                <a:latin typeface="Arial"/>
                <a:cs typeface="Arial"/>
                <a:hlinkClick r:id="rId4" action="ppaction://hlinksldjump"/>
              </a:rPr>
              <a:t>&amp;</a:t>
            </a:r>
            <a:r>
              <a:rPr sz="500" spc="30" dirty="0">
                <a:solidFill>
                  <a:srgbClr val="595959"/>
                </a:solidFill>
                <a:latin typeface="Arial"/>
                <a:cs typeface="Arial"/>
                <a:hlinkClick r:id="rId4" action="ppaction://hlinksldjump"/>
              </a:rPr>
              <a:t> </a:t>
            </a:r>
            <a:r>
              <a:rPr sz="500" spc="-10" dirty="0">
                <a:solidFill>
                  <a:srgbClr val="595959"/>
                </a:solidFill>
                <a:latin typeface="Arial"/>
                <a:cs typeface="Arial"/>
                <a:hlinkClick r:id="rId4" action="ppaction://hlinksldjump"/>
              </a:rPr>
              <a:t>functions</a:t>
            </a:r>
            <a:endParaRPr sz="500">
              <a:latin typeface="Arial"/>
              <a:cs typeface="Arial"/>
            </a:endParaRPr>
          </a:p>
        </p:txBody>
      </p:sp>
      <p:grpSp>
        <p:nvGrpSpPr>
          <p:cNvPr id="21" name="object 21"/>
          <p:cNvGrpSpPr/>
          <p:nvPr/>
        </p:nvGrpSpPr>
        <p:grpSpPr>
          <a:xfrm>
            <a:off x="3411118" y="127510"/>
            <a:ext cx="92075" cy="41275"/>
            <a:chOff x="3411118" y="127510"/>
            <a:chExt cx="92075" cy="41275"/>
          </a:xfrm>
        </p:grpSpPr>
        <p:sp>
          <p:nvSpPr>
            <p:cNvPr id="22" name="object 22"/>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3" name="object 23"/>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4" name="object 24"/>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5" action="ppaction://hlinksldjump"/>
              </a:rPr>
              <a:t>Wrap-</a:t>
            </a:r>
            <a:r>
              <a:rPr sz="500" spc="-25" dirty="0">
                <a:solidFill>
                  <a:srgbClr val="595959"/>
                </a:solidFill>
                <a:latin typeface="Arial"/>
                <a:cs typeface="Arial"/>
                <a:hlinkClick r:id="rId5" action="ppaction://hlinksldjump"/>
              </a:rPr>
              <a:t>up</a:t>
            </a:r>
            <a:endParaRPr sz="500">
              <a:latin typeface="Arial"/>
              <a:cs typeface="Arial"/>
            </a:endParaRPr>
          </a:p>
        </p:txBody>
      </p:sp>
      <p:sp>
        <p:nvSpPr>
          <p:cNvPr id="25" name="object 25"/>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solidFill>
                  <a:srgbClr val="595959"/>
                </a:solidFill>
                <a:latin typeface="Arial"/>
                <a:cs typeface="Arial"/>
                <a:hlinkClick r:id="rId6" action="ppaction://hlinksldjump"/>
              </a:rPr>
              <a:t>References</a:t>
            </a:r>
            <a:endParaRPr sz="500">
              <a:latin typeface="Arial"/>
              <a:cs typeface="Arial"/>
            </a:endParaRPr>
          </a:p>
        </p:txBody>
      </p:sp>
      <p:grpSp>
        <p:nvGrpSpPr>
          <p:cNvPr id="26" name="object 26"/>
          <p:cNvGrpSpPr/>
          <p:nvPr/>
        </p:nvGrpSpPr>
        <p:grpSpPr>
          <a:xfrm>
            <a:off x="5340803" y="127519"/>
            <a:ext cx="243204" cy="41275"/>
            <a:chOff x="5340803" y="127519"/>
            <a:chExt cx="243204" cy="41275"/>
          </a:xfrm>
        </p:grpSpPr>
        <p:sp>
          <p:nvSpPr>
            <p:cNvPr id="27" name="object 27"/>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8" name="object 28"/>
            <p:cNvSpPr/>
            <p:nvPr/>
          </p:nvSpPr>
          <p:spPr>
            <a:xfrm>
              <a:off x="5393740" y="130050"/>
              <a:ext cx="36195" cy="36195"/>
            </a:xfrm>
            <a:custGeom>
              <a:avLst/>
              <a:gdLst/>
              <a:ahLst/>
              <a:cxnLst/>
              <a:rect l="l" t="t" r="r" b="b"/>
              <a:pathLst>
                <a:path w="36195"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p>
          </p:txBody>
        </p:sp>
        <p:sp>
          <p:nvSpPr>
            <p:cNvPr id="29" name="object 29"/>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30" name="object 30"/>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31" name="object 31"/>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32" name="object 32"/>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grpSp>
      <p:sp>
        <p:nvSpPr>
          <p:cNvPr id="33" name="object 33"/>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latin typeface="Arial"/>
                <a:cs typeface="Arial"/>
                <a:hlinkClick r:id="rId7" action="ppaction://hlinksldjump"/>
              </a:rPr>
              <a:t>Extra</a:t>
            </a:r>
            <a:r>
              <a:rPr sz="500" spc="55" dirty="0">
                <a:latin typeface="Arial"/>
                <a:cs typeface="Arial"/>
                <a:hlinkClick r:id="rId7" action="ppaction://hlinksldjump"/>
              </a:rPr>
              <a:t> </a:t>
            </a:r>
            <a:r>
              <a:rPr sz="500" spc="-10" dirty="0">
                <a:latin typeface="Arial"/>
                <a:cs typeface="Arial"/>
                <a:hlinkClick r:id="rId7" action="ppaction://hlinksldjump"/>
              </a:rPr>
              <a:t>slides</a:t>
            </a:r>
            <a:endParaRPr sz="500">
              <a:latin typeface="Arial"/>
              <a:cs typeface="Arial"/>
            </a:endParaRPr>
          </a:p>
        </p:txBody>
      </p:sp>
      <p:sp>
        <p:nvSpPr>
          <p:cNvPr id="34" name="object 34"/>
          <p:cNvSpPr txBox="1"/>
          <p:nvPr/>
        </p:nvSpPr>
        <p:spPr>
          <a:xfrm>
            <a:off x="95300" y="251305"/>
            <a:ext cx="1920239" cy="232756"/>
          </a:xfrm>
          <a:prstGeom prst="rect">
            <a:avLst/>
          </a:prstGeom>
        </p:spPr>
        <p:txBody>
          <a:bodyPr vert="horz" wrap="square" lIns="0" tIns="17145" rIns="0" bIns="0" rtlCol="0">
            <a:spAutoFit/>
          </a:bodyPr>
          <a:lstStyle/>
          <a:p>
            <a:pPr marL="12700">
              <a:lnSpc>
                <a:spcPct val="100000"/>
              </a:lnSpc>
              <a:spcBef>
                <a:spcPts val="135"/>
              </a:spcBef>
            </a:pPr>
            <a:r>
              <a:rPr sz="1400" dirty="0">
                <a:solidFill>
                  <a:srgbClr val="1F457C"/>
                </a:solidFill>
                <a:latin typeface="Arial" panose="020B0604020202020204" pitchFamily="34" charset="0"/>
                <a:cs typeface="Arial" panose="020B0604020202020204" pitchFamily="34" charset="0"/>
              </a:rPr>
              <a:t>Muna</a:t>
            </a:r>
            <a:r>
              <a:rPr sz="1400" spc="-30" dirty="0">
                <a:solidFill>
                  <a:srgbClr val="1F457C"/>
                </a:solidFill>
                <a:latin typeface="Arial" panose="020B0604020202020204" pitchFamily="34" charset="0"/>
                <a:cs typeface="Arial" panose="020B0604020202020204" pitchFamily="34" charset="0"/>
              </a:rPr>
              <a:t> </a:t>
            </a:r>
            <a:r>
              <a:rPr sz="1400" spc="-45" dirty="0">
                <a:solidFill>
                  <a:srgbClr val="1F457C"/>
                </a:solidFill>
                <a:latin typeface="Arial" panose="020B0604020202020204" pitchFamily="34" charset="0"/>
                <a:cs typeface="Arial" panose="020B0604020202020204" pitchFamily="34" charset="0"/>
              </a:rPr>
              <a:t>pronominal</a:t>
            </a:r>
            <a:r>
              <a:rPr sz="1400" spc="-35" dirty="0">
                <a:solidFill>
                  <a:srgbClr val="1F457C"/>
                </a:solidFill>
                <a:latin typeface="Arial" panose="020B0604020202020204" pitchFamily="34" charset="0"/>
                <a:cs typeface="Arial" panose="020B0604020202020204" pitchFamily="34" charset="0"/>
              </a:rPr>
              <a:t> </a:t>
            </a:r>
            <a:r>
              <a:rPr sz="1400" spc="-50" dirty="0">
                <a:solidFill>
                  <a:srgbClr val="1F457C"/>
                </a:solidFill>
                <a:latin typeface="Arial" panose="020B0604020202020204" pitchFamily="34" charset="0"/>
                <a:cs typeface="Arial" panose="020B0604020202020204" pitchFamily="34" charset="0"/>
              </a:rPr>
              <a:t>suﬀixes</a:t>
            </a:r>
            <a:endParaRPr sz="1400" dirty="0">
              <a:latin typeface="Arial" panose="020B0604020202020204" pitchFamily="34" charset="0"/>
              <a:cs typeface="Arial" panose="020B0604020202020204" pitchFamily="34" charset="0"/>
            </a:endParaRPr>
          </a:p>
        </p:txBody>
      </p:sp>
      <p:sp>
        <p:nvSpPr>
          <p:cNvPr id="35" name="object 35"/>
          <p:cNvSpPr txBox="1"/>
          <p:nvPr/>
        </p:nvSpPr>
        <p:spPr>
          <a:xfrm>
            <a:off x="1332293" y="762172"/>
            <a:ext cx="3095625" cy="150682"/>
          </a:xfrm>
          <a:prstGeom prst="rect">
            <a:avLst/>
          </a:prstGeom>
        </p:spPr>
        <p:txBody>
          <a:bodyPr vert="horz" wrap="square" lIns="0" tIns="12065" rIns="0" bIns="0" rtlCol="0">
            <a:spAutoFit/>
          </a:bodyPr>
          <a:lstStyle/>
          <a:p>
            <a:pPr marL="12700">
              <a:lnSpc>
                <a:spcPct val="100000"/>
              </a:lnSpc>
              <a:spcBef>
                <a:spcPts val="95"/>
              </a:spcBef>
            </a:pPr>
            <a:r>
              <a:rPr sz="900" spc="-20" dirty="0">
                <a:latin typeface="Arial" panose="020B0604020202020204" pitchFamily="34" charset="0"/>
                <a:cs typeface="Arial" panose="020B0604020202020204" pitchFamily="34" charset="0"/>
              </a:rPr>
              <a:t>Table: </a:t>
            </a:r>
            <a:r>
              <a:rPr sz="900" dirty="0">
                <a:latin typeface="Arial" panose="020B0604020202020204" pitchFamily="34" charset="0"/>
                <a:cs typeface="Arial" panose="020B0604020202020204" pitchFamily="34" charset="0"/>
              </a:rPr>
              <a:t>Muna</a:t>
            </a:r>
            <a:r>
              <a:rPr sz="900" spc="-20" dirty="0">
                <a:latin typeface="Arial" panose="020B0604020202020204" pitchFamily="34" charset="0"/>
                <a:cs typeface="Arial" panose="020B0604020202020204" pitchFamily="34" charset="0"/>
              </a:rPr>
              <a:t> pronominal </a:t>
            </a:r>
            <a:r>
              <a:rPr sz="900" spc="-25" dirty="0">
                <a:latin typeface="Arial" panose="020B0604020202020204" pitchFamily="34" charset="0"/>
                <a:cs typeface="Arial" panose="020B0604020202020204" pitchFamily="34" charset="0"/>
              </a:rPr>
              <a:t>suﬀixes</a:t>
            </a:r>
            <a:r>
              <a:rPr sz="900" spc="-20" dirty="0">
                <a:latin typeface="Arial" panose="020B0604020202020204" pitchFamily="34" charset="0"/>
                <a:cs typeface="Arial" panose="020B0604020202020204" pitchFamily="34" charset="0"/>
              </a:rPr>
              <a:t> </a:t>
            </a:r>
            <a:r>
              <a:rPr sz="900" dirty="0">
                <a:latin typeface="Arial" panose="020B0604020202020204" pitchFamily="34" charset="0"/>
                <a:cs typeface="Arial" panose="020B0604020202020204" pitchFamily="34" charset="0"/>
              </a:rPr>
              <a:t>for</a:t>
            </a:r>
            <a:r>
              <a:rPr sz="900" spc="-15" dirty="0">
                <a:latin typeface="Arial" panose="020B0604020202020204" pitchFamily="34" charset="0"/>
                <a:cs typeface="Arial" panose="020B0604020202020204" pitchFamily="34" charset="0"/>
              </a:rPr>
              <a:t> </a:t>
            </a:r>
            <a:r>
              <a:rPr sz="900" dirty="0">
                <a:latin typeface="Arial" panose="020B0604020202020204" pitchFamily="34" charset="0"/>
                <a:cs typeface="Arial" panose="020B0604020202020204" pitchFamily="34" charset="0"/>
              </a:rPr>
              <a:t>direct</a:t>
            </a:r>
            <a:r>
              <a:rPr sz="900" spc="-20" dirty="0">
                <a:latin typeface="Arial" panose="020B0604020202020204" pitchFamily="34" charset="0"/>
                <a:cs typeface="Arial" panose="020B0604020202020204" pitchFamily="34" charset="0"/>
              </a:rPr>
              <a:t> </a:t>
            </a:r>
            <a:r>
              <a:rPr sz="900" dirty="0">
                <a:latin typeface="Arial" panose="020B0604020202020204" pitchFamily="34" charset="0"/>
                <a:cs typeface="Arial" panose="020B0604020202020204" pitchFamily="34" charset="0"/>
              </a:rPr>
              <a:t>and</a:t>
            </a:r>
            <a:r>
              <a:rPr sz="900" spc="-20" dirty="0">
                <a:latin typeface="Arial" panose="020B0604020202020204" pitchFamily="34" charset="0"/>
                <a:cs typeface="Arial" panose="020B0604020202020204" pitchFamily="34" charset="0"/>
              </a:rPr>
              <a:t> </a:t>
            </a:r>
            <a:r>
              <a:rPr sz="900" dirty="0">
                <a:latin typeface="Arial" panose="020B0604020202020204" pitchFamily="34" charset="0"/>
                <a:cs typeface="Arial" panose="020B0604020202020204" pitchFamily="34" charset="0"/>
              </a:rPr>
              <a:t>indirect</a:t>
            </a:r>
            <a:r>
              <a:rPr sz="900" spc="-20" dirty="0">
                <a:latin typeface="Arial" panose="020B0604020202020204" pitchFamily="34" charset="0"/>
                <a:cs typeface="Arial" panose="020B0604020202020204" pitchFamily="34" charset="0"/>
              </a:rPr>
              <a:t> </a:t>
            </a:r>
            <a:r>
              <a:rPr sz="900" spc="-10" dirty="0">
                <a:latin typeface="Arial" panose="020B0604020202020204" pitchFamily="34" charset="0"/>
                <a:cs typeface="Arial" panose="020B0604020202020204" pitchFamily="34" charset="0"/>
              </a:rPr>
              <a:t>objects</a:t>
            </a:r>
            <a:endParaRPr sz="900" dirty="0">
              <a:latin typeface="Arial" panose="020B0604020202020204" pitchFamily="34" charset="0"/>
              <a:cs typeface="Arial" panose="020B0604020202020204" pitchFamily="34" charset="0"/>
            </a:endParaRPr>
          </a:p>
        </p:txBody>
      </p:sp>
      <p:sp>
        <p:nvSpPr>
          <p:cNvPr id="36" name="object 36"/>
          <p:cNvSpPr/>
          <p:nvPr/>
        </p:nvSpPr>
        <p:spPr>
          <a:xfrm>
            <a:off x="3219722" y="1440488"/>
            <a:ext cx="404495" cy="165100"/>
          </a:xfrm>
          <a:custGeom>
            <a:avLst/>
            <a:gdLst/>
            <a:ahLst/>
            <a:cxnLst/>
            <a:rect l="l" t="t" r="r" b="b"/>
            <a:pathLst>
              <a:path w="404495" h="165100">
                <a:moveTo>
                  <a:pt x="367873" y="0"/>
                </a:moveTo>
                <a:lnTo>
                  <a:pt x="36000" y="0"/>
                </a:lnTo>
                <a:lnTo>
                  <a:pt x="21987" y="2829"/>
                </a:lnTo>
                <a:lnTo>
                  <a:pt x="10544" y="10544"/>
                </a:lnTo>
                <a:lnTo>
                  <a:pt x="2829" y="21987"/>
                </a:lnTo>
                <a:lnTo>
                  <a:pt x="0" y="36000"/>
                </a:lnTo>
                <a:lnTo>
                  <a:pt x="0" y="128484"/>
                </a:lnTo>
                <a:lnTo>
                  <a:pt x="2829" y="142497"/>
                </a:lnTo>
                <a:lnTo>
                  <a:pt x="10544" y="153940"/>
                </a:lnTo>
                <a:lnTo>
                  <a:pt x="21987" y="161655"/>
                </a:lnTo>
                <a:lnTo>
                  <a:pt x="36000" y="164484"/>
                </a:lnTo>
                <a:lnTo>
                  <a:pt x="367873" y="164484"/>
                </a:lnTo>
                <a:lnTo>
                  <a:pt x="381887" y="161655"/>
                </a:lnTo>
                <a:lnTo>
                  <a:pt x="393330" y="153940"/>
                </a:lnTo>
                <a:lnTo>
                  <a:pt x="401045" y="142497"/>
                </a:lnTo>
                <a:lnTo>
                  <a:pt x="403874" y="128484"/>
                </a:lnTo>
                <a:lnTo>
                  <a:pt x="403874" y="36000"/>
                </a:lnTo>
                <a:lnTo>
                  <a:pt x="401045" y="21987"/>
                </a:lnTo>
                <a:lnTo>
                  <a:pt x="393330" y="10544"/>
                </a:lnTo>
                <a:lnTo>
                  <a:pt x="381887" y="2829"/>
                </a:lnTo>
                <a:lnTo>
                  <a:pt x="367873" y="0"/>
                </a:lnTo>
                <a:close/>
              </a:path>
            </a:pathLst>
          </a:custGeom>
          <a:solidFill>
            <a:srgbClr val="FAE4D9"/>
          </a:solidFill>
        </p:spPr>
        <p:txBody>
          <a:bodyPr wrap="square" lIns="0" tIns="0" rIns="0" bIns="0" rtlCol="0"/>
          <a:lstStyle/>
          <a:p>
            <a:endParaRPr/>
          </a:p>
        </p:txBody>
      </p:sp>
      <p:sp>
        <p:nvSpPr>
          <p:cNvPr id="37" name="object 37"/>
          <p:cNvSpPr/>
          <p:nvPr/>
        </p:nvSpPr>
        <p:spPr>
          <a:xfrm>
            <a:off x="3219722" y="1773639"/>
            <a:ext cx="275590" cy="110489"/>
          </a:xfrm>
          <a:custGeom>
            <a:avLst/>
            <a:gdLst/>
            <a:ahLst/>
            <a:cxnLst/>
            <a:rect l="l" t="t" r="r" b="b"/>
            <a:pathLst>
              <a:path w="275589" h="110489">
                <a:moveTo>
                  <a:pt x="239196" y="0"/>
                </a:moveTo>
                <a:lnTo>
                  <a:pt x="36000" y="0"/>
                </a:lnTo>
                <a:lnTo>
                  <a:pt x="21987" y="2829"/>
                </a:lnTo>
                <a:lnTo>
                  <a:pt x="10544" y="10544"/>
                </a:lnTo>
                <a:lnTo>
                  <a:pt x="2829" y="21987"/>
                </a:lnTo>
                <a:lnTo>
                  <a:pt x="0" y="36000"/>
                </a:lnTo>
                <a:lnTo>
                  <a:pt x="0" y="74331"/>
                </a:lnTo>
                <a:lnTo>
                  <a:pt x="2829" y="88343"/>
                </a:lnTo>
                <a:lnTo>
                  <a:pt x="10544" y="99787"/>
                </a:lnTo>
                <a:lnTo>
                  <a:pt x="21987" y="107502"/>
                </a:lnTo>
                <a:lnTo>
                  <a:pt x="36000" y="110331"/>
                </a:lnTo>
                <a:lnTo>
                  <a:pt x="239196" y="110331"/>
                </a:lnTo>
                <a:lnTo>
                  <a:pt x="253209" y="107502"/>
                </a:lnTo>
                <a:lnTo>
                  <a:pt x="264652" y="99787"/>
                </a:lnTo>
                <a:lnTo>
                  <a:pt x="272367" y="88343"/>
                </a:lnTo>
                <a:lnTo>
                  <a:pt x="275196" y="74331"/>
                </a:lnTo>
                <a:lnTo>
                  <a:pt x="275196" y="36000"/>
                </a:lnTo>
                <a:lnTo>
                  <a:pt x="272367" y="21987"/>
                </a:lnTo>
                <a:lnTo>
                  <a:pt x="264652" y="10544"/>
                </a:lnTo>
                <a:lnTo>
                  <a:pt x="253209" y="2829"/>
                </a:lnTo>
                <a:lnTo>
                  <a:pt x="239196" y="0"/>
                </a:lnTo>
                <a:close/>
              </a:path>
            </a:pathLst>
          </a:custGeom>
          <a:solidFill>
            <a:srgbClr val="FAE4D9"/>
          </a:solidFill>
        </p:spPr>
        <p:txBody>
          <a:bodyPr wrap="square" lIns="0" tIns="0" rIns="0" bIns="0" rtlCol="0"/>
          <a:lstStyle/>
          <a:p>
            <a:endParaRPr/>
          </a:p>
        </p:txBody>
      </p:sp>
      <p:sp>
        <p:nvSpPr>
          <p:cNvPr id="38" name="object 38"/>
          <p:cNvSpPr/>
          <p:nvPr/>
        </p:nvSpPr>
        <p:spPr>
          <a:xfrm>
            <a:off x="3219722" y="2351472"/>
            <a:ext cx="675640" cy="165100"/>
          </a:xfrm>
          <a:custGeom>
            <a:avLst/>
            <a:gdLst/>
            <a:ahLst/>
            <a:cxnLst/>
            <a:rect l="l" t="t" r="r" b="b"/>
            <a:pathLst>
              <a:path w="675639" h="165100">
                <a:moveTo>
                  <a:pt x="639148" y="0"/>
                </a:moveTo>
                <a:lnTo>
                  <a:pt x="36000" y="0"/>
                </a:lnTo>
                <a:lnTo>
                  <a:pt x="21987" y="2829"/>
                </a:lnTo>
                <a:lnTo>
                  <a:pt x="10544" y="10544"/>
                </a:lnTo>
                <a:lnTo>
                  <a:pt x="2829" y="21987"/>
                </a:lnTo>
                <a:lnTo>
                  <a:pt x="0" y="36000"/>
                </a:lnTo>
                <a:lnTo>
                  <a:pt x="0" y="128484"/>
                </a:lnTo>
                <a:lnTo>
                  <a:pt x="2829" y="142497"/>
                </a:lnTo>
                <a:lnTo>
                  <a:pt x="10544" y="153940"/>
                </a:lnTo>
                <a:lnTo>
                  <a:pt x="21987" y="161655"/>
                </a:lnTo>
                <a:lnTo>
                  <a:pt x="36000" y="164484"/>
                </a:lnTo>
                <a:lnTo>
                  <a:pt x="639148" y="164484"/>
                </a:lnTo>
                <a:lnTo>
                  <a:pt x="653161" y="161655"/>
                </a:lnTo>
                <a:lnTo>
                  <a:pt x="664604" y="153940"/>
                </a:lnTo>
                <a:lnTo>
                  <a:pt x="672319" y="142497"/>
                </a:lnTo>
                <a:lnTo>
                  <a:pt x="675148" y="128484"/>
                </a:lnTo>
                <a:lnTo>
                  <a:pt x="675148" y="36000"/>
                </a:lnTo>
                <a:lnTo>
                  <a:pt x="672319" y="21987"/>
                </a:lnTo>
                <a:lnTo>
                  <a:pt x="664604" y="10544"/>
                </a:lnTo>
                <a:lnTo>
                  <a:pt x="653161" y="2829"/>
                </a:lnTo>
                <a:lnTo>
                  <a:pt x="639148" y="0"/>
                </a:lnTo>
                <a:close/>
              </a:path>
            </a:pathLst>
          </a:custGeom>
          <a:solidFill>
            <a:srgbClr val="FAE4D9"/>
          </a:solidFill>
        </p:spPr>
        <p:txBody>
          <a:bodyPr wrap="square" lIns="0" tIns="0" rIns="0" bIns="0" rtlCol="0"/>
          <a:lstStyle/>
          <a:p>
            <a:endParaRPr/>
          </a:p>
        </p:txBody>
      </p:sp>
      <p:sp>
        <p:nvSpPr>
          <p:cNvPr id="39" name="object 39"/>
          <p:cNvSpPr/>
          <p:nvPr/>
        </p:nvSpPr>
        <p:spPr>
          <a:xfrm>
            <a:off x="3219722" y="2655141"/>
            <a:ext cx="345440" cy="140335"/>
          </a:xfrm>
          <a:custGeom>
            <a:avLst/>
            <a:gdLst/>
            <a:ahLst/>
            <a:cxnLst/>
            <a:rect l="l" t="t" r="r" b="b"/>
            <a:pathLst>
              <a:path w="345439" h="140335">
                <a:moveTo>
                  <a:pt x="309292" y="0"/>
                </a:moveTo>
                <a:lnTo>
                  <a:pt x="36000" y="0"/>
                </a:lnTo>
                <a:lnTo>
                  <a:pt x="21987" y="2829"/>
                </a:lnTo>
                <a:lnTo>
                  <a:pt x="10544" y="10544"/>
                </a:lnTo>
                <a:lnTo>
                  <a:pt x="2829" y="21987"/>
                </a:lnTo>
                <a:lnTo>
                  <a:pt x="0" y="36000"/>
                </a:lnTo>
                <a:lnTo>
                  <a:pt x="0" y="103812"/>
                </a:lnTo>
                <a:lnTo>
                  <a:pt x="2829" y="117824"/>
                </a:lnTo>
                <a:lnTo>
                  <a:pt x="10544" y="129268"/>
                </a:lnTo>
                <a:lnTo>
                  <a:pt x="21987" y="136983"/>
                </a:lnTo>
                <a:lnTo>
                  <a:pt x="36000" y="139812"/>
                </a:lnTo>
                <a:lnTo>
                  <a:pt x="309292" y="139812"/>
                </a:lnTo>
                <a:lnTo>
                  <a:pt x="323305" y="136983"/>
                </a:lnTo>
                <a:lnTo>
                  <a:pt x="334748" y="129268"/>
                </a:lnTo>
                <a:lnTo>
                  <a:pt x="342463" y="117824"/>
                </a:lnTo>
                <a:lnTo>
                  <a:pt x="345292" y="103812"/>
                </a:lnTo>
                <a:lnTo>
                  <a:pt x="345292" y="36000"/>
                </a:lnTo>
                <a:lnTo>
                  <a:pt x="342463" y="21987"/>
                </a:lnTo>
                <a:lnTo>
                  <a:pt x="334748" y="10544"/>
                </a:lnTo>
                <a:lnTo>
                  <a:pt x="323305" y="2829"/>
                </a:lnTo>
                <a:lnTo>
                  <a:pt x="309292" y="0"/>
                </a:lnTo>
                <a:close/>
              </a:path>
            </a:pathLst>
          </a:custGeom>
          <a:solidFill>
            <a:srgbClr val="FAE4D9"/>
          </a:solidFill>
        </p:spPr>
        <p:txBody>
          <a:bodyPr wrap="square" lIns="0" tIns="0" rIns="0" bIns="0" rtlCol="0"/>
          <a:lstStyle/>
          <a:p>
            <a:endParaRPr/>
          </a:p>
        </p:txBody>
      </p:sp>
      <p:graphicFrame>
        <p:nvGraphicFramePr>
          <p:cNvPr id="40" name="object 40"/>
          <p:cNvGraphicFramePr>
            <a:graphicFrameLocks noGrp="1"/>
          </p:cNvGraphicFramePr>
          <p:nvPr>
            <p:extLst>
              <p:ext uri="{D42A27DB-BD31-4B8C-83A1-F6EECF244321}">
                <p14:modId xmlns:p14="http://schemas.microsoft.com/office/powerpoint/2010/main" val="82313135"/>
              </p:ext>
            </p:extLst>
          </p:nvPr>
        </p:nvGraphicFramePr>
        <p:xfrm>
          <a:off x="1649031" y="1036777"/>
          <a:ext cx="2461260" cy="1802765"/>
        </p:xfrm>
        <a:graphic>
          <a:graphicData uri="http://schemas.openxmlformats.org/drawingml/2006/table">
            <a:tbl>
              <a:tblPr firstRow="1" bandRow="1">
                <a:tableStyleId>{2D5ABB26-0587-4C30-8999-92F81FD0307C}</a:tableStyleId>
              </a:tblPr>
              <a:tblGrid>
                <a:gridCol w="682625">
                  <a:extLst>
                    <a:ext uri="{9D8B030D-6E8A-4147-A177-3AD203B41FA5}">
                      <a16:colId xmlns:a16="http://schemas.microsoft.com/office/drawing/2014/main" val="20000"/>
                    </a:ext>
                  </a:extLst>
                </a:gridCol>
                <a:gridCol w="836930">
                  <a:extLst>
                    <a:ext uri="{9D8B030D-6E8A-4147-A177-3AD203B41FA5}">
                      <a16:colId xmlns:a16="http://schemas.microsoft.com/office/drawing/2014/main" val="20001"/>
                    </a:ext>
                  </a:extLst>
                </a:gridCol>
                <a:gridCol w="941705">
                  <a:extLst>
                    <a:ext uri="{9D8B030D-6E8A-4147-A177-3AD203B41FA5}">
                      <a16:colId xmlns:a16="http://schemas.microsoft.com/office/drawing/2014/main" val="20002"/>
                    </a:ext>
                  </a:extLst>
                </a:gridCol>
              </a:tblGrid>
              <a:tr h="218440">
                <a:tc>
                  <a:txBody>
                    <a:bodyPr/>
                    <a:lstStyle/>
                    <a:p>
                      <a:pPr>
                        <a:lnSpc>
                          <a:spcPct val="100000"/>
                        </a:lnSpc>
                      </a:pPr>
                      <a:endParaRPr sz="800" dirty="0">
                        <a:latin typeface="Arial" panose="020B0604020202020204" pitchFamily="34" charset="0"/>
                        <a:cs typeface="Arial" panose="020B0604020202020204" pitchFamily="34" charset="0"/>
                      </a:endParaRPr>
                    </a:p>
                  </a:txBody>
                  <a:tcPr marL="0" marR="0" marT="0" marB="0">
                    <a:lnT w="12700">
                      <a:solidFill>
                        <a:srgbClr val="000000"/>
                      </a:solidFill>
                      <a:prstDash val="solid"/>
                    </a:lnT>
                    <a:lnB w="6350">
                      <a:solidFill>
                        <a:srgbClr val="000000"/>
                      </a:solidFill>
                      <a:prstDash val="solid"/>
                    </a:lnB>
                  </a:tcPr>
                </a:tc>
                <a:tc>
                  <a:txBody>
                    <a:bodyPr/>
                    <a:lstStyle/>
                    <a:p>
                      <a:pPr marL="75565">
                        <a:lnSpc>
                          <a:spcPct val="100000"/>
                        </a:lnSpc>
                        <a:spcBef>
                          <a:spcPts val="165"/>
                        </a:spcBef>
                      </a:pPr>
                      <a:r>
                        <a:rPr sz="1000" dirty="0">
                          <a:latin typeface="Arial" panose="020B0604020202020204" pitchFamily="34" charset="0"/>
                          <a:cs typeface="Arial" panose="020B0604020202020204" pitchFamily="34" charset="0"/>
                        </a:rPr>
                        <a:t>Direct</a:t>
                      </a:r>
                      <a:r>
                        <a:rPr sz="1000" spc="-40" dirty="0">
                          <a:latin typeface="Arial" panose="020B0604020202020204" pitchFamily="34" charset="0"/>
                          <a:cs typeface="Arial" panose="020B0604020202020204" pitchFamily="34" charset="0"/>
                        </a:rPr>
                        <a:t> </a:t>
                      </a:r>
                      <a:r>
                        <a:rPr sz="1000" spc="-10" dirty="0">
                          <a:latin typeface="Arial" panose="020B0604020202020204" pitchFamily="34" charset="0"/>
                          <a:cs typeface="Arial" panose="020B0604020202020204" pitchFamily="34" charset="0"/>
                        </a:rPr>
                        <a:t>object</a:t>
                      </a:r>
                      <a:endParaRPr sz="1000" dirty="0">
                        <a:latin typeface="Arial" panose="020B0604020202020204" pitchFamily="34" charset="0"/>
                        <a:cs typeface="Arial" panose="020B0604020202020204" pitchFamily="34" charset="0"/>
                      </a:endParaRPr>
                    </a:p>
                  </a:txBody>
                  <a:tcPr marL="0" marR="0" marT="20955" marB="0">
                    <a:lnT w="12700">
                      <a:solidFill>
                        <a:srgbClr val="000000"/>
                      </a:solidFill>
                      <a:prstDash val="solid"/>
                    </a:lnT>
                    <a:lnB w="6350">
                      <a:solidFill>
                        <a:srgbClr val="000000"/>
                      </a:solidFill>
                      <a:prstDash val="solid"/>
                    </a:lnB>
                  </a:tcPr>
                </a:tc>
                <a:tc>
                  <a:txBody>
                    <a:bodyPr/>
                    <a:lstStyle/>
                    <a:p>
                      <a:pPr marL="75565">
                        <a:lnSpc>
                          <a:spcPct val="100000"/>
                        </a:lnSpc>
                        <a:spcBef>
                          <a:spcPts val="165"/>
                        </a:spcBef>
                      </a:pPr>
                      <a:r>
                        <a:rPr sz="1000" spc="-30" dirty="0">
                          <a:latin typeface="Arial" panose="020B0604020202020204" pitchFamily="34" charset="0"/>
                          <a:cs typeface="Arial" panose="020B0604020202020204" pitchFamily="34" charset="0"/>
                        </a:rPr>
                        <a:t>Indirect</a:t>
                      </a:r>
                      <a:r>
                        <a:rPr sz="1000" spc="-20" dirty="0">
                          <a:latin typeface="Arial" panose="020B0604020202020204" pitchFamily="34" charset="0"/>
                          <a:cs typeface="Arial" panose="020B0604020202020204" pitchFamily="34" charset="0"/>
                        </a:rPr>
                        <a:t> </a:t>
                      </a:r>
                      <a:r>
                        <a:rPr lang="en-US" sz="1000" spc="-20" dirty="0">
                          <a:latin typeface="Arial" panose="020B0604020202020204" pitchFamily="34" charset="0"/>
                          <a:cs typeface="Arial" panose="020B0604020202020204" pitchFamily="34" charset="0"/>
                        </a:rPr>
                        <a:t>o</a:t>
                      </a:r>
                      <a:r>
                        <a:rPr sz="1000" spc="-10" dirty="0">
                          <a:latin typeface="Arial" panose="020B0604020202020204" pitchFamily="34" charset="0"/>
                          <a:cs typeface="Arial" panose="020B0604020202020204" pitchFamily="34" charset="0"/>
                        </a:rPr>
                        <a:t>bject</a:t>
                      </a:r>
                      <a:endParaRPr sz="1000" dirty="0">
                        <a:latin typeface="Arial" panose="020B0604020202020204" pitchFamily="34" charset="0"/>
                        <a:cs typeface="Arial" panose="020B0604020202020204" pitchFamily="34" charset="0"/>
                      </a:endParaRPr>
                    </a:p>
                  </a:txBody>
                  <a:tcPr marL="0" marR="0" marT="20955" marB="0">
                    <a:lnT w="12700">
                      <a:solidFill>
                        <a:srgbClr val="000000"/>
                      </a:solidFill>
                      <a:prstDash val="solid"/>
                    </a:lnT>
                    <a:lnB w="6350">
                      <a:solidFill>
                        <a:srgbClr val="000000"/>
                      </a:solidFill>
                      <a:prstDash val="solid"/>
                    </a:lnB>
                  </a:tcPr>
                </a:tc>
                <a:extLst>
                  <a:ext uri="{0D108BD9-81ED-4DB2-BD59-A6C34878D82A}">
                    <a16:rowId xmlns:a16="http://schemas.microsoft.com/office/drawing/2014/main" val="10000"/>
                  </a:ext>
                </a:extLst>
              </a:tr>
              <a:tr h="168275">
                <a:tc>
                  <a:txBody>
                    <a:bodyPr/>
                    <a:lstStyle/>
                    <a:p>
                      <a:pPr marL="75565">
                        <a:lnSpc>
                          <a:spcPts val="1075"/>
                        </a:lnSpc>
                        <a:spcBef>
                          <a:spcPts val="150"/>
                        </a:spcBef>
                      </a:pPr>
                      <a:r>
                        <a:rPr sz="1000" cap="small" spc="25" baseline="0" dirty="0">
                          <a:latin typeface="Arial" panose="020B0604020202020204" pitchFamily="34" charset="0"/>
                          <a:cs typeface="Arial" panose="020B0604020202020204" pitchFamily="34" charset="0"/>
                        </a:rPr>
                        <a:t>1sg</a:t>
                      </a:r>
                      <a:endParaRPr sz="1000" cap="small" baseline="0" dirty="0">
                        <a:latin typeface="Arial" panose="020B0604020202020204" pitchFamily="34" charset="0"/>
                        <a:cs typeface="Arial" panose="020B0604020202020204" pitchFamily="34" charset="0"/>
                      </a:endParaRPr>
                    </a:p>
                  </a:txBody>
                  <a:tcPr marL="0" marR="0" marT="19050" marB="0">
                    <a:lnT w="6350">
                      <a:solidFill>
                        <a:srgbClr val="000000"/>
                      </a:solidFill>
                      <a:prstDash val="solid"/>
                    </a:lnT>
                  </a:tcPr>
                </a:tc>
                <a:tc>
                  <a:txBody>
                    <a:bodyPr/>
                    <a:lstStyle/>
                    <a:p>
                      <a:pPr marL="75565">
                        <a:lnSpc>
                          <a:spcPts val="1075"/>
                        </a:lnSpc>
                        <a:spcBef>
                          <a:spcPts val="150"/>
                        </a:spcBef>
                      </a:pPr>
                      <a:r>
                        <a:rPr sz="1000" spc="-35" dirty="0">
                          <a:latin typeface="Arial" panose="020B0604020202020204" pitchFamily="34" charset="0"/>
                          <a:cs typeface="Arial" panose="020B0604020202020204" pitchFamily="34" charset="0"/>
                        </a:rPr>
                        <a:t>-</a:t>
                      </a:r>
                      <a:r>
                        <a:rPr sz="1000" spc="-10" dirty="0">
                          <a:latin typeface="Arial" panose="020B0604020202020204" pitchFamily="34" charset="0"/>
                          <a:cs typeface="Arial" panose="020B0604020202020204" pitchFamily="34" charset="0"/>
                        </a:rPr>
                        <a:t>kanau</a:t>
                      </a:r>
                      <a:endParaRPr sz="1000" dirty="0">
                        <a:latin typeface="Arial" panose="020B0604020202020204" pitchFamily="34" charset="0"/>
                        <a:cs typeface="Arial" panose="020B0604020202020204" pitchFamily="34" charset="0"/>
                      </a:endParaRPr>
                    </a:p>
                  </a:txBody>
                  <a:tcPr marL="0" marR="0" marT="19050" marB="0">
                    <a:lnT w="6350">
                      <a:solidFill>
                        <a:srgbClr val="000000"/>
                      </a:solidFill>
                      <a:prstDash val="solid"/>
                    </a:lnT>
                  </a:tcPr>
                </a:tc>
                <a:tc>
                  <a:txBody>
                    <a:bodyPr/>
                    <a:lstStyle/>
                    <a:p>
                      <a:pPr marL="75565">
                        <a:lnSpc>
                          <a:spcPts val="1075"/>
                        </a:lnSpc>
                        <a:spcBef>
                          <a:spcPts val="150"/>
                        </a:spcBef>
                      </a:pPr>
                      <a:r>
                        <a:rPr sz="1000" spc="-35" dirty="0">
                          <a:latin typeface="Arial" panose="020B0604020202020204" pitchFamily="34" charset="0"/>
                          <a:cs typeface="Arial" panose="020B0604020202020204" pitchFamily="34" charset="0"/>
                        </a:rPr>
                        <a:t>-</a:t>
                      </a:r>
                      <a:r>
                        <a:rPr sz="1000" spc="-10" dirty="0">
                          <a:latin typeface="Arial" panose="020B0604020202020204" pitchFamily="34" charset="0"/>
                          <a:cs typeface="Arial" panose="020B0604020202020204" pitchFamily="34" charset="0"/>
                        </a:rPr>
                        <a:t>kanau</a:t>
                      </a:r>
                      <a:endParaRPr sz="1000">
                        <a:latin typeface="Arial" panose="020B0604020202020204" pitchFamily="34" charset="0"/>
                        <a:cs typeface="Arial" panose="020B0604020202020204" pitchFamily="34" charset="0"/>
                      </a:endParaRPr>
                    </a:p>
                  </a:txBody>
                  <a:tcPr marL="0" marR="0" marT="19050" marB="0">
                    <a:lnT w="6350">
                      <a:solidFill>
                        <a:srgbClr val="000000"/>
                      </a:solidFill>
                      <a:prstDash val="solid"/>
                    </a:lnT>
                  </a:tcPr>
                </a:tc>
                <a:extLst>
                  <a:ext uri="{0D108BD9-81ED-4DB2-BD59-A6C34878D82A}">
                    <a16:rowId xmlns:a16="http://schemas.microsoft.com/office/drawing/2014/main" val="10001"/>
                  </a:ext>
                </a:extLst>
              </a:tr>
              <a:tr h="151765">
                <a:tc>
                  <a:txBody>
                    <a:bodyPr/>
                    <a:lstStyle/>
                    <a:p>
                      <a:pPr marL="75565">
                        <a:lnSpc>
                          <a:spcPts val="1075"/>
                        </a:lnSpc>
                        <a:spcBef>
                          <a:spcPts val="15"/>
                        </a:spcBef>
                      </a:pPr>
                      <a:r>
                        <a:rPr sz="1000" cap="small" spc="25" baseline="0" dirty="0">
                          <a:latin typeface="Arial" panose="020B0604020202020204" pitchFamily="34" charset="0"/>
                          <a:cs typeface="Arial" panose="020B0604020202020204" pitchFamily="34" charset="0"/>
                        </a:rPr>
                        <a:t>2sg</a:t>
                      </a:r>
                      <a:endParaRPr sz="1000" cap="small" baseline="0" dirty="0">
                        <a:latin typeface="Arial" panose="020B0604020202020204" pitchFamily="34" charset="0"/>
                        <a:cs typeface="Arial" panose="020B0604020202020204" pitchFamily="34" charset="0"/>
                      </a:endParaRPr>
                    </a:p>
                  </a:txBody>
                  <a:tcPr marL="0" marR="0" marT="1905" marB="0"/>
                </a:tc>
                <a:tc>
                  <a:txBody>
                    <a:bodyPr/>
                    <a:lstStyle/>
                    <a:p>
                      <a:pPr marL="75565">
                        <a:lnSpc>
                          <a:spcPts val="1075"/>
                        </a:lnSpc>
                        <a:spcBef>
                          <a:spcPts val="15"/>
                        </a:spcBef>
                      </a:pPr>
                      <a:r>
                        <a:rPr sz="1000" spc="-30" dirty="0">
                          <a:latin typeface="Arial" panose="020B0604020202020204" pitchFamily="34" charset="0"/>
                          <a:cs typeface="Arial" panose="020B0604020202020204" pitchFamily="34" charset="0"/>
                        </a:rPr>
                        <a:t>-</a:t>
                      </a:r>
                      <a:r>
                        <a:rPr sz="1000" spc="-25" dirty="0">
                          <a:latin typeface="Arial" panose="020B0604020202020204" pitchFamily="34" charset="0"/>
                          <a:cs typeface="Arial" panose="020B0604020202020204" pitchFamily="34" charset="0"/>
                        </a:rPr>
                        <a:t>ko</a:t>
                      </a:r>
                      <a:endParaRPr sz="1000" dirty="0">
                        <a:latin typeface="Arial" panose="020B0604020202020204" pitchFamily="34" charset="0"/>
                        <a:cs typeface="Arial" panose="020B0604020202020204" pitchFamily="34" charset="0"/>
                      </a:endParaRPr>
                    </a:p>
                  </a:txBody>
                  <a:tcPr marL="0" marR="0" marT="1905" marB="0"/>
                </a:tc>
                <a:tc>
                  <a:txBody>
                    <a:bodyPr/>
                    <a:lstStyle/>
                    <a:p>
                      <a:pPr marL="75565">
                        <a:lnSpc>
                          <a:spcPts val="1075"/>
                        </a:lnSpc>
                        <a:spcBef>
                          <a:spcPts val="15"/>
                        </a:spcBef>
                      </a:pPr>
                      <a:r>
                        <a:rPr sz="1000" spc="-35" dirty="0">
                          <a:latin typeface="Arial" panose="020B0604020202020204" pitchFamily="34" charset="0"/>
                          <a:cs typeface="Arial" panose="020B0604020202020204" pitchFamily="34" charset="0"/>
                        </a:rPr>
                        <a:t>-</a:t>
                      </a:r>
                      <a:r>
                        <a:rPr sz="1000" spc="-10" dirty="0">
                          <a:latin typeface="Arial" panose="020B0604020202020204" pitchFamily="34" charset="0"/>
                          <a:cs typeface="Arial" panose="020B0604020202020204" pitchFamily="34" charset="0"/>
                        </a:rPr>
                        <a:t>angko</a:t>
                      </a:r>
                      <a:endParaRPr sz="1000">
                        <a:latin typeface="Arial" panose="020B0604020202020204" pitchFamily="34" charset="0"/>
                        <a:cs typeface="Arial" panose="020B0604020202020204" pitchFamily="34" charset="0"/>
                      </a:endParaRPr>
                    </a:p>
                  </a:txBody>
                  <a:tcPr marL="0" marR="0" marT="1905" marB="0"/>
                </a:tc>
                <a:extLst>
                  <a:ext uri="{0D108BD9-81ED-4DB2-BD59-A6C34878D82A}">
                    <a16:rowId xmlns:a16="http://schemas.microsoft.com/office/drawing/2014/main" val="10002"/>
                  </a:ext>
                </a:extLst>
              </a:tr>
              <a:tr h="151765">
                <a:tc>
                  <a:txBody>
                    <a:bodyPr/>
                    <a:lstStyle/>
                    <a:p>
                      <a:pPr marL="75565">
                        <a:lnSpc>
                          <a:spcPts val="1075"/>
                        </a:lnSpc>
                        <a:spcBef>
                          <a:spcPts val="15"/>
                        </a:spcBef>
                      </a:pPr>
                      <a:r>
                        <a:rPr sz="1000" cap="small" spc="55" baseline="0" dirty="0">
                          <a:latin typeface="Arial" panose="020B0604020202020204" pitchFamily="34" charset="0"/>
                          <a:cs typeface="Arial" panose="020B0604020202020204" pitchFamily="34" charset="0"/>
                        </a:rPr>
                        <a:t>2sg.pol</a:t>
                      </a:r>
                      <a:endParaRPr sz="1000" cap="small" baseline="0">
                        <a:latin typeface="Arial" panose="020B0604020202020204" pitchFamily="34" charset="0"/>
                        <a:cs typeface="Arial" panose="020B0604020202020204" pitchFamily="34" charset="0"/>
                      </a:endParaRPr>
                    </a:p>
                  </a:txBody>
                  <a:tcPr marL="0" marR="0" marT="1905" marB="0"/>
                </a:tc>
                <a:tc>
                  <a:txBody>
                    <a:bodyPr/>
                    <a:lstStyle/>
                    <a:p>
                      <a:pPr marL="75565">
                        <a:lnSpc>
                          <a:spcPts val="1075"/>
                        </a:lnSpc>
                        <a:spcBef>
                          <a:spcPts val="15"/>
                        </a:spcBef>
                      </a:pPr>
                      <a:r>
                        <a:rPr sz="1000" spc="-35" dirty="0">
                          <a:latin typeface="Arial" panose="020B0604020202020204" pitchFamily="34" charset="0"/>
                          <a:cs typeface="Arial" panose="020B0604020202020204" pitchFamily="34" charset="0"/>
                        </a:rPr>
                        <a:t>-</a:t>
                      </a:r>
                      <a:r>
                        <a:rPr sz="1000" spc="-10" dirty="0">
                          <a:latin typeface="Arial" panose="020B0604020202020204" pitchFamily="34" charset="0"/>
                          <a:cs typeface="Arial" panose="020B0604020202020204" pitchFamily="34" charset="0"/>
                        </a:rPr>
                        <a:t>kaeta</a:t>
                      </a:r>
                      <a:endParaRPr sz="1000">
                        <a:latin typeface="Arial" panose="020B0604020202020204" pitchFamily="34" charset="0"/>
                        <a:cs typeface="Arial" panose="020B0604020202020204" pitchFamily="34" charset="0"/>
                      </a:endParaRPr>
                    </a:p>
                  </a:txBody>
                  <a:tcPr marL="0" marR="0" marT="1905" marB="0"/>
                </a:tc>
                <a:tc>
                  <a:txBody>
                    <a:bodyPr/>
                    <a:lstStyle/>
                    <a:p>
                      <a:pPr marL="75565">
                        <a:lnSpc>
                          <a:spcPts val="1075"/>
                        </a:lnSpc>
                        <a:spcBef>
                          <a:spcPts val="15"/>
                        </a:spcBef>
                      </a:pPr>
                      <a:r>
                        <a:rPr sz="1000" spc="-35" dirty="0">
                          <a:latin typeface="Arial" panose="020B0604020202020204" pitchFamily="34" charset="0"/>
                          <a:cs typeface="Arial" panose="020B0604020202020204" pitchFamily="34" charset="0"/>
                        </a:rPr>
                        <a:t>-</a:t>
                      </a:r>
                      <a:r>
                        <a:rPr sz="1000" spc="-10" dirty="0">
                          <a:latin typeface="Arial" panose="020B0604020202020204" pitchFamily="34" charset="0"/>
                          <a:cs typeface="Arial" panose="020B0604020202020204" pitchFamily="34" charset="0"/>
                        </a:rPr>
                        <a:t>kaeta</a:t>
                      </a:r>
                      <a:endParaRPr sz="1000">
                        <a:latin typeface="Arial" panose="020B0604020202020204" pitchFamily="34" charset="0"/>
                        <a:cs typeface="Arial" panose="020B0604020202020204" pitchFamily="34" charset="0"/>
                      </a:endParaRPr>
                    </a:p>
                  </a:txBody>
                  <a:tcPr marL="0" marR="0" marT="1905" marB="0"/>
                </a:tc>
                <a:extLst>
                  <a:ext uri="{0D108BD9-81ED-4DB2-BD59-A6C34878D82A}">
                    <a16:rowId xmlns:a16="http://schemas.microsoft.com/office/drawing/2014/main" val="10003"/>
                  </a:ext>
                </a:extLst>
              </a:tr>
              <a:tr h="151765">
                <a:tc>
                  <a:txBody>
                    <a:bodyPr/>
                    <a:lstStyle/>
                    <a:p>
                      <a:pPr marL="75565">
                        <a:lnSpc>
                          <a:spcPts val="1075"/>
                        </a:lnSpc>
                        <a:spcBef>
                          <a:spcPts val="15"/>
                        </a:spcBef>
                      </a:pPr>
                      <a:r>
                        <a:rPr sz="1000" cap="small" spc="35" baseline="0" dirty="0">
                          <a:latin typeface="Arial" panose="020B0604020202020204" pitchFamily="34" charset="0"/>
                          <a:cs typeface="Arial" panose="020B0604020202020204" pitchFamily="34" charset="0"/>
                        </a:rPr>
                        <a:t>3.sg</a:t>
                      </a:r>
                      <a:endParaRPr sz="1000" cap="small" baseline="0" dirty="0">
                        <a:latin typeface="Arial" panose="020B0604020202020204" pitchFamily="34" charset="0"/>
                        <a:cs typeface="Arial" panose="020B0604020202020204" pitchFamily="34" charset="0"/>
                      </a:endParaRPr>
                    </a:p>
                  </a:txBody>
                  <a:tcPr marL="0" marR="0" marT="1905" marB="0"/>
                </a:tc>
                <a:tc>
                  <a:txBody>
                    <a:bodyPr/>
                    <a:lstStyle/>
                    <a:p>
                      <a:pPr marL="75565">
                        <a:lnSpc>
                          <a:spcPts val="1075"/>
                        </a:lnSpc>
                        <a:spcBef>
                          <a:spcPts val="15"/>
                        </a:spcBef>
                      </a:pPr>
                      <a:r>
                        <a:rPr sz="1000" spc="-55" dirty="0">
                          <a:latin typeface="Arial" panose="020B0604020202020204" pitchFamily="34" charset="0"/>
                          <a:cs typeface="Arial" panose="020B0604020202020204" pitchFamily="34" charset="0"/>
                        </a:rPr>
                        <a:t>-</a:t>
                      </a:r>
                      <a:r>
                        <a:rPr sz="1000" spc="-50" dirty="0">
                          <a:latin typeface="Arial" panose="020B0604020202020204" pitchFamily="34" charset="0"/>
                          <a:cs typeface="Arial" panose="020B0604020202020204" pitchFamily="34" charset="0"/>
                        </a:rPr>
                        <a:t>e</a:t>
                      </a:r>
                      <a:endParaRPr sz="1000" dirty="0">
                        <a:latin typeface="Arial" panose="020B0604020202020204" pitchFamily="34" charset="0"/>
                        <a:cs typeface="Arial" panose="020B0604020202020204" pitchFamily="34" charset="0"/>
                      </a:endParaRPr>
                    </a:p>
                  </a:txBody>
                  <a:tcPr marL="0" marR="0" marT="1905" marB="0"/>
                </a:tc>
                <a:tc>
                  <a:txBody>
                    <a:bodyPr/>
                    <a:lstStyle/>
                    <a:p>
                      <a:pPr marL="75565">
                        <a:lnSpc>
                          <a:spcPts val="1075"/>
                        </a:lnSpc>
                        <a:spcBef>
                          <a:spcPts val="15"/>
                        </a:spcBef>
                      </a:pPr>
                      <a:r>
                        <a:rPr sz="1000" spc="-45" dirty="0">
                          <a:latin typeface="Arial" panose="020B0604020202020204" pitchFamily="34" charset="0"/>
                          <a:cs typeface="Arial" panose="020B0604020202020204" pitchFamily="34" charset="0"/>
                        </a:rPr>
                        <a:t>-</a:t>
                      </a:r>
                      <a:r>
                        <a:rPr sz="1000" spc="-25" dirty="0">
                          <a:latin typeface="Arial" panose="020B0604020202020204" pitchFamily="34" charset="0"/>
                          <a:cs typeface="Arial" panose="020B0604020202020204" pitchFamily="34" charset="0"/>
                        </a:rPr>
                        <a:t>ane</a:t>
                      </a:r>
                      <a:endParaRPr sz="1000">
                        <a:latin typeface="Arial" panose="020B0604020202020204" pitchFamily="34" charset="0"/>
                        <a:cs typeface="Arial" panose="020B0604020202020204" pitchFamily="34" charset="0"/>
                      </a:endParaRPr>
                    </a:p>
                  </a:txBody>
                  <a:tcPr marL="0" marR="0" marT="1905" marB="0"/>
                </a:tc>
                <a:extLst>
                  <a:ext uri="{0D108BD9-81ED-4DB2-BD59-A6C34878D82A}">
                    <a16:rowId xmlns:a16="http://schemas.microsoft.com/office/drawing/2014/main" val="10004"/>
                  </a:ext>
                </a:extLst>
              </a:tr>
              <a:tr h="151765">
                <a:tc>
                  <a:txBody>
                    <a:bodyPr/>
                    <a:lstStyle/>
                    <a:p>
                      <a:pPr marL="75565">
                        <a:lnSpc>
                          <a:spcPts val="1075"/>
                        </a:lnSpc>
                        <a:spcBef>
                          <a:spcPts val="15"/>
                        </a:spcBef>
                      </a:pPr>
                      <a:r>
                        <a:rPr sz="1000" cap="small" spc="55" baseline="0" dirty="0">
                          <a:latin typeface="Arial" panose="020B0604020202020204" pitchFamily="34" charset="0"/>
                          <a:cs typeface="Arial" panose="020B0604020202020204" pitchFamily="34" charset="0"/>
                        </a:rPr>
                        <a:t>1du.incl</a:t>
                      </a:r>
                      <a:endParaRPr sz="1000" cap="small" baseline="0" dirty="0">
                        <a:latin typeface="Arial" panose="020B0604020202020204" pitchFamily="34" charset="0"/>
                        <a:cs typeface="Arial" panose="020B0604020202020204" pitchFamily="34" charset="0"/>
                      </a:endParaRPr>
                    </a:p>
                  </a:txBody>
                  <a:tcPr marL="0" marR="0" marT="1905" marB="0"/>
                </a:tc>
                <a:tc>
                  <a:txBody>
                    <a:bodyPr/>
                    <a:lstStyle/>
                    <a:p>
                      <a:pPr marL="75565">
                        <a:lnSpc>
                          <a:spcPts val="1075"/>
                        </a:lnSpc>
                        <a:spcBef>
                          <a:spcPts val="15"/>
                        </a:spcBef>
                      </a:pPr>
                      <a:r>
                        <a:rPr sz="1000" spc="30" dirty="0">
                          <a:latin typeface="Arial" panose="020B0604020202020204" pitchFamily="34" charset="0"/>
                          <a:cs typeface="Arial" panose="020B0604020202020204" pitchFamily="34" charset="0"/>
                        </a:rPr>
                        <a:t>—</a:t>
                      </a:r>
                      <a:endParaRPr sz="1000">
                        <a:latin typeface="Arial" panose="020B0604020202020204" pitchFamily="34" charset="0"/>
                        <a:cs typeface="Arial" panose="020B0604020202020204" pitchFamily="34" charset="0"/>
                      </a:endParaRPr>
                    </a:p>
                  </a:txBody>
                  <a:tcPr marL="0" marR="0" marT="1905" marB="0"/>
                </a:tc>
                <a:tc>
                  <a:txBody>
                    <a:bodyPr/>
                    <a:lstStyle/>
                    <a:p>
                      <a:pPr marL="75565">
                        <a:lnSpc>
                          <a:spcPts val="1075"/>
                        </a:lnSpc>
                        <a:spcBef>
                          <a:spcPts val="15"/>
                        </a:spcBef>
                      </a:pPr>
                      <a:r>
                        <a:rPr sz="1000" spc="30" dirty="0">
                          <a:latin typeface="Arial" panose="020B0604020202020204" pitchFamily="34" charset="0"/>
                          <a:cs typeface="Arial" panose="020B0604020202020204" pitchFamily="34" charset="0"/>
                        </a:rPr>
                        <a:t>—</a:t>
                      </a:r>
                      <a:endParaRPr sz="1000">
                        <a:latin typeface="Arial" panose="020B0604020202020204" pitchFamily="34" charset="0"/>
                        <a:cs typeface="Arial" panose="020B0604020202020204" pitchFamily="34" charset="0"/>
                      </a:endParaRPr>
                    </a:p>
                  </a:txBody>
                  <a:tcPr marL="0" marR="0" marT="1905" marB="0"/>
                </a:tc>
                <a:extLst>
                  <a:ext uri="{0D108BD9-81ED-4DB2-BD59-A6C34878D82A}">
                    <a16:rowId xmlns:a16="http://schemas.microsoft.com/office/drawing/2014/main" val="10005"/>
                  </a:ext>
                </a:extLst>
              </a:tr>
              <a:tr h="151765">
                <a:tc>
                  <a:txBody>
                    <a:bodyPr/>
                    <a:lstStyle/>
                    <a:p>
                      <a:pPr marL="75565">
                        <a:lnSpc>
                          <a:spcPts val="1075"/>
                        </a:lnSpc>
                        <a:spcBef>
                          <a:spcPts val="15"/>
                        </a:spcBef>
                      </a:pPr>
                      <a:r>
                        <a:rPr sz="1000" cap="small" spc="75" baseline="0" dirty="0">
                          <a:latin typeface="Arial" panose="020B0604020202020204" pitchFamily="34" charset="0"/>
                          <a:cs typeface="Arial" panose="020B0604020202020204" pitchFamily="34" charset="0"/>
                        </a:rPr>
                        <a:t>1pl.incl</a:t>
                      </a:r>
                      <a:endParaRPr sz="1000" cap="small" baseline="0" dirty="0">
                        <a:latin typeface="Arial" panose="020B0604020202020204" pitchFamily="34" charset="0"/>
                        <a:cs typeface="Arial" panose="020B0604020202020204" pitchFamily="34" charset="0"/>
                      </a:endParaRPr>
                    </a:p>
                  </a:txBody>
                  <a:tcPr marL="0" marR="0" marT="1905" marB="0"/>
                </a:tc>
                <a:tc>
                  <a:txBody>
                    <a:bodyPr/>
                    <a:lstStyle/>
                    <a:p>
                      <a:pPr marL="75565">
                        <a:lnSpc>
                          <a:spcPts val="1075"/>
                        </a:lnSpc>
                        <a:spcBef>
                          <a:spcPts val="15"/>
                        </a:spcBef>
                      </a:pPr>
                      <a:r>
                        <a:rPr sz="1000" spc="30" dirty="0">
                          <a:latin typeface="Arial" panose="020B0604020202020204" pitchFamily="34" charset="0"/>
                          <a:cs typeface="Arial" panose="020B0604020202020204" pitchFamily="34" charset="0"/>
                        </a:rPr>
                        <a:t>—</a:t>
                      </a:r>
                      <a:endParaRPr sz="1000" dirty="0">
                        <a:latin typeface="Arial" panose="020B0604020202020204" pitchFamily="34" charset="0"/>
                        <a:cs typeface="Arial" panose="020B0604020202020204" pitchFamily="34" charset="0"/>
                      </a:endParaRPr>
                    </a:p>
                  </a:txBody>
                  <a:tcPr marL="0" marR="0" marT="1905" marB="0"/>
                </a:tc>
                <a:tc>
                  <a:txBody>
                    <a:bodyPr/>
                    <a:lstStyle/>
                    <a:p>
                      <a:pPr marL="75565">
                        <a:lnSpc>
                          <a:spcPts val="1075"/>
                        </a:lnSpc>
                        <a:spcBef>
                          <a:spcPts val="15"/>
                        </a:spcBef>
                      </a:pPr>
                      <a:r>
                        <a:rPr sz="1000" spc="30" dirty="0">
                          <a:latin typeface="Arial" panose="020B0604020202020204" pitchFamily="34" charset="0"/>
                          <a:cs typeface="Arial" panose="020B0604020202020204" pitchFamily="34" charset="0"/>
                        </a:rPr>
                        <a:t>—</a:t>
                      </a:r>
                      <a:endParaRPr sz="1000">
                        <a:latin typeface="Arial" panose="020B0604020202020204" pitchFamily="34" charset="0"/>
                        <a:cs typeface="Arial" panose="020B0604020202020204" pitchFamily="34" charset="0"/>
                      </a:endParaRPr>
                    </a:p>
                  </a:txBody>
                  <a:tcPr marL="0" marR="0" marT="1905" marB="0"/>
                </a:tc>
                <a:extLst>
                  <a:ext uri="{0D108BD9-81ED-4DB2-BD59-A6C34878D82A}">
                    <a16:rowId xmlns:a16="http://schemas.microsoft.com/office/drawing/2014/main" val="10006"/>
                  </a:ext>
                </a:extLst>
              </a:tr>
              <a:tr h="151765">
                <a:tc>
                  <a:txBody>
                    <a:bodyPr/>
                    <a:lstStyle/>
                    <a:p>
                      <a:pPr marL="75565">
                        <a:lnSpc>
                          <a:spcPts val="1075"/>
                        </a:lnSpc>
                        <a:spcBef>
                          <a:spcPts val="15"/>
                        </a:spcBef>
                      </a:pPr>
                      <a:r>
                        <a:rPr sz="1000" cap="small" spc="90" baseline="0" dirty="0">
                          <a:latin typeface="Arial" panose="020B0604020202020204" pitchFamily="34" charset="0"/>
                          <a:cs typeface="Arial" panose="020B0604020202020204" pitchFamily="34" charset="0"/>
                        </a:rPr>
                        <a:t>1pl.excl</a:t>
                      </a:r>
                      <a:endParaRPr sz="1000" cap="small" baseline="0" dirty="0">
                        <a:latin typeface="Arial" panose="020B0604020202020204" pitchFamily="34" charset="0"/>
                        <a:cs typeface="Arial" panose="020B0604020202020204" pitchFamily="34" charset="0"/>
                      </a:endParaRPr>
                    </a:p>
                  </a:txBody>
                  <a:tcPr marL="0" marR="0" marT="1905" marB="0"/>
                </a:tc>
                <a:tc>
                  <a:txBody>
                    <a:bodyPr/>
                    <a:lstStyle/>
                    <a:p>
                      <a:pPr marL="75565">
                        <a:lnSpc>
                          <a:spcPts val="1075"/>
                        </a:lnSpc>
                        <a:spcBef>
                          <a:spcPts val="15"/>
                        </a:spcBef>
                      </a:pPr>
                      <a:r>
                        <a:rPr sz="1000" spc="-35" dirty="0">
                          <a:latin typeface="Arial" panose="020B0604020202020204" pitchFamily="34" charset="0"/>
                          <a:cs typeface="Arial" panose="020B0604020202020204" pitchFamily="34" charset="0"/>
                        </a:rPr>
                        <a:t>-</a:t>
                      </a:r>
                      <a:r>
                        <a:rPr sz="1000" spc="-10" dirty="0">
                          <a:latin typeface="Arial" panose="020B0604020202020204" pitchFamily="34" charset="0"/>
                          <a:cs typeface="Arial" panose="020B0604020202020204" pitchFamily="34" charset="0"/>
                        </a:rPr>
                        <a:t>kasami</a:t>
                      </a:r>
                      <a:endParaRPr sz="1000">
                        <a:latin typeface="Arial" panose="020B0604020202020204" pitchFamily="34" charset="0"/>
                        <a:cs typeface="Arial" panose="020B0604020202020204" pitchFamily="34" charset="0"/>
                      </a:endParaRPr>
                    </a:p>
                  </a:txBody>
                  <a:tcPr marL="0" marR="0" marT="1905" marB="0"/>
                </a:tc>
                <a:tc>
                  <a:txBody>
                    <a:bodyPr/>
                    <a:lstStyle/>
                    <a:p>
                      <a:pPr marL="75565">
                        <a:lnSpc>
                          <a:spcPts val="1075"/>
                        </a:lnSpc>
                        <a:spcBef>
                          <a:spcPts val="15"/>
                        </a:spcBef>
                      </a:pPr>
                      <a:r>
                        <a:rPr sz="1000" spc="-35" dirty="0">
                          <a:latin typeface="Arial" panose="020B0604020202020204" pitchFamily="34" charset="0"/>
                          <a:cs typeface="Arial" panose="020B0604020202020204" pitchFamily="34" charset="0"/>
                        </a:rPr>
                        <a:t>-</a:t>
                      </a:r>
                      <a:r>
                        <a:rPr sz="1000" spc="-10" dirty="0">
                          <a:latin typeface="Arial" panose="020B0604020202020204" pitchFamily="34" charset="0"/>
                          <a:cs typeface="Arial" panose="020B0604020202020204" pitchFamily="34" charset="0"/>
                        </a:rPr>
                        <a:t>kasami</a:t>
                      </a:r>
                      <a:endParaRPr sz="1000" dirty="0">
                        <a:latin typeface="Arial" panose="020B0604020202020204" pitchFamily="34" charset="0"/>
                        <a:cs typeface="Arial" panose="020B0604020202020204" pitchFamily="34" charset="0"/>
                      </a:endParaRPr>
                    </a:p>
                  </a:txBody>
                  <a:tcPr marL="0" marR="0" marT="1905" marB="0"/>
                </a:tc>
                <a:extLst>
                  <a:ext uri="{0D108BD9-81ED-4DB2-BD59-A6C34878D82A}">
                    <a16:rowId xmlns:a16="http://schemas.microsoft.com/office/drawing/2014/main" val="10007"/>
                  </a:ext>
                </a:extLst>
              </a:tr>
              <a:tr h="151765">
                <a:tc>
                  <a:txBody>
                    <a:bodyPr/>
                    <a:lstStyle/>
                    <a:p>
                      <a:pPr marL="75565">
                        <a:lnSpc>
                          <a:spcPts val="1075"/>
                        </a:lnSpc>
                        <a:spcBef>
                          <a:spcPts val="15"/>
                        </a:spcBef>
                      </a:pPr>
                      <a:r>
                        <a:rPr sz="1000" cap="small" spc="45" baseline="0" dirty="0">
                          <a:latin typeface="Arial" panose="020B0604020202020204" pitchFamily="34" charset="0"/>
                          <a:cs typeface="Arial" panose="020B0604020202020204" pitchFamily="34" charset="0"/>
                        </a:rPr>
                        <a:t>2pl</a:t>
                      </a:r>
                      <a:endParaRPr sz="1000" cap="small" baseline="0" dirty="0">
                        <a:latin typeface="Arial" panose="020B0604020202020204" pitchFamily="34" charset="0"/>
                        <a:cs typeface="Arial" panose="020B0604020202020204" pitchFamily="34" charset="0"/>
                      </a:endParaRPr>
                    </a:p>
                  </a:txBody>
                  <a:tcPr marL="0" marR="0" marT="1905" marB="0"/>
                </a:tc>
                <a:tc>
                  <a:txBody>
                    <a:bodyPr/>
                    <a:lstStyle/>
                    <a:p>
                      <a:pPr marL="75565">
                        <a:lnSpc>
                          <a:spcPts val="1075"/>
                        </a:lnSpc>
                        <a:spcBef>
                          <a:spcPts val="15"/>
                        </a:spcBef>
                      </a:pPr>
                      <a:r>
                        <a:rPr sz="1000" spc="-30" dirty="0">
                          <a:latin typeface="Arial" panose="020B0604020202020204" pitchFamily="34" charset="0"/>
                          <a:cs typeface="Arial" panose="020B0604020202020204" pitchFamily="34" charset="0"/>
                        </a:rPr>
                        <a:t>-</a:t>
                      </a:r>
                      <a:r>
                        <a:rPr sz="1000" spc="-50" dirty="0">
                          <a:latin typeface="Arial" panose="020B0604020202020204" pitchFamily="34" charset="0"/>
                          <a:cs typeface="Arial" panose="020B0604020202020204" pitchFamily="34" charset="0"/>
                        </a:rPr>
                        <a:t>ko-</a:t>
                      </a:r>
                      <a:r>
                        <a:rPr sz="1000" spc="-25" dirty="0">
                          <a:latin typeface="Arial" panose="020B0604020202020204" pitchFamily="34" charset="0"/>
                          <a:cs typeface="Arial" panose="020B0604020202020204" pitchFamily="34" charset="0"/>
                        </a:rPr>
                        <a:t>omu</a:t>
                      </a:r>
                      <a:endParaRPr sz="1000">
                        <a:latin typeface="Arial" panose="020B0604020202020204" pitchFamily="34" charset="0"/>
                        <a:cs typeface="Arial" panose="020B0604020202020204" pitchFamily="34" charset="0"/>
                      </a:endParaRPr>
                    </a:p>
                  </a:txBody>
                  <a:tcPr marL="0" marR="0" marT="1905" marB="0"/>
                </a:tc>
                <a:tc>
                  <a:txBody>
                    <a:bodyPr/>
                    <a:lstStyle/>
                    <a:p>
                      <a:pPr marL="75565">
                        <a:lnSpc>
                          <a:spcPts val="1075"/>
                        </a:lnSpc>
                        <a:spcBef>
                          <a:spcPts val="15"/>
                        </a:spcBef>
                      </a:pPr>
                      <a:r>
                        <a:rPr sz="1000" spc="-35" dirty="0">
                          <a:latin typeface="Arial" panose="020B0604020202020204" pitchFamily="34" charset="0"/>
                          <a:cs typeface="Arial" panose="020B0604020202020204" pitchFamily="34" charset="0"/>
                        </a:rPr>
                        <a:t>-</a:t>
                      </a:r>
                      <a:r>
                        <a:rPr sz="1000" spc="-55" dirty="0">
                          <a:latin typeface="Arial" panose="020B0604020202020204" pitchFamily="34" charset="0"/>
                          <a:cs typeface="Arial" panose="020B0604020202020204" pitchFamily="34" charset="0"/>
                        </a:rPr>
                        <a:t>angko-</a:t>
                      </a:r>
                      <a:r>
                        <a:rPr sz="1000" spc="-25" dirty="0">
                          <a:latin typeface="Arial" panose="020B0604020202020204" pitchFamily="34" charset="0"/>
                          <a:cs typeface="Arial" panose="020B0604020202020204" pitchFamily="34" charset="0"/>
                        </a:rPr>
                        <a:t>omu</a:t>
                      </a:r>
                      <a:endParaRPr sz="1000" dirty="0">
                        <a:latin typeface="Arial" panose="020B0604020202020204" pitchFamily="34" charset="0"/>
                        <a:cs typeface="Arial" panose="020B0604020202020204" pitchFamily="34" charset="0"/>
                      </a:endParaRPr>
                    </a:p>
                  </a:txBody>
                  <a:tcPr marL="0" marR="0" marT="1905" marB="0"/>
                </a:tc>
                <a:extLst>
                  <a:ext uri="{0D108BD9-81ED-4DB2-BD59-A6C34878D82A}">
                    <a16:rowId xmlns:a16="http://schemas.microsoft.com/office/drawing/2014/main" val="10008"/>
                  </a:ext>
                </a:extLst>
              </a:tr>
              <a:tr h="151765">
                <a:tc>
                  <a:txBody>
                    <a:bodyPr/>
                    <a:lstStyle/>
                    <a:p>
                      <a:pPr marL="75565">
                        <a:lnSpc>
                          <a:spcPts val="1075"/>
                        </a:lnSpc>
                        <a:spcBef>
                          <a:spcPts val="15"/>
                        </a:spcBef>
                      </a:pPr>
                      <a:r>
                        <a:rPr sz="1000" cap="small" spc="65" baseline="0" dirty="0">
                          <a:latin typeface="Arial" panose="020B0604020202020204" pitchFamily="34" charset="0"/>
                          <a:cs typeface="Arial" panose="020B0604020202020204" pitchFamily="34" charset="0"/>
                        </a:rPr>
                        <a:t>2pl.pol</a:t>
                      </a:r>
                      <a:endParaRPr sz="1000" cap="small" baseline="0" dirty="0">
                        <a:latin typeface="Arial" panose="020B0604020202020204" pitchFamily="34" charset="0"/>
                        <a:cs typeface="Arial" panose="020B0604020202020204" pitchFamily="34" charset="0"/>
                      </a:endParaRPr>
                    </a:p>
                  </a:txBody>
                  <a:tcPr marL="0" marR="0" marT="1905" marB="0"/>
                </a:tc>
                <a:tc>
                  <a:txBody>
                    <a:bodyPr/>
                    <a:lstStyle/>
                    <a:p>
                      <a:pPr marL="75565">
                        <a:lnSpc>
                          <a:spcPts val="1075"/>
                        </a:lnSpc>
                        <a:spcBef>
                          <a:spcPts val="15"/>
                        </a:spcBef>
                      </a:pPr>
                      <a:r>
                        <a:rPr sz="1000" spc="-35" dirty="0">
                          <a:latin typeface="Arial" panose="020B0604020202020204" pitchFamily="34" charset="0"/>
                          <a:cs typeface="Arial" panose="020B0604020202020204" pitchFamily="34" charset="0"/>
                        </a:rPr>
                        <a:t>-</a:t>
                      </a:r>
                      <a:r>
                        <a:rPr sz="1000" spc="-45" dirty="0">
                          <a:latin typeface="Arial" panose="020B0604020202020204" pitchFamily="34" charset="0"/>
                          <a:cs typeface="Arial" panose="020B0604020202020204" pitchFamily="34" charset="0"/>
                        </a:rPr>
                        <a:t>kaeta-</a:t>
                      </a:r>
                      <a:r>
                        <a:rPr sz="1000" spc="-25" dirty="0">
                          <a:latin typeface="Arial" panose="020B0604020202020204" pitchFamily="34" charset="0"/>
                          <a:cs typeface="Arial" panose="020B0604020202020204" pitchFamily="34" charset="0"/>
                        </a:rPr>
                        <a:t>amu</a:t>
                      </a:r>
                      <a:endParaRPr sz="1000">
                        <a:latin typeface="Arial" panose="020B0604020202020204" pitchFamily="34" charset="0"/>
                        <a:cs typeface="Arial" panose="020B0604020202020204" pitchFamily="34" charset="0"/>
                      </a:endParaRPr>
                    </a:p>
                  </a:txBody>
                  <a:tcPr marL="0" marR="0" marT="1905" marB="0"/>
                </a:tc>
                <a:tc>
                  <a:txBody>
                    <a:bodyPr/>
                    <a:lstStyle/>
                    <a:p>
                      <a:pPr marL="75565">
                        <a:lnSpc>
                          <a:spcPts val="1075"/>
                        </a:lnSpc>
                        <a:spcBef>
                          <a:spcPts val="15"/>
                        </a:spcBef>
                      </a:pPr>
                      <a:r>
                        <a:rPr sz="1000" spc="-35" dirty="0">
                          <a:latin typeface="Arial" panose="020B0604020202020204" pitchFamily="34" charset="0"/>
                          <a:cs typeface="Arial" panose="020B0604020202020204" pitchFamily="34" charset="0"/>
                        </a:rPr>
                        <a:t>-</a:t>
                      </a:r>
                      <a:r>
                        <a:rPr sz="1000" spc="-45" dirty="0">
                          <a:latin typeface="Arial" panose="020B0604020202020204" pitchFamily="34" charset="0"/>
                          <a:cs typeface="Arial" panose="020B0604020202020204" pitchFamily="34" charset="0"/>
                        </a:rPr>
                        <a:t>kaeta-</a:t>
                      </a:r>
                      <a:r>
                        <a:rPr sz="1000" spc="-25" dirty="0">
                          <a:latin typeface="Arial" panose="020B0604020202020204" pitchFamily="34" charset="0"/>
                          <a:cs typeface="Arial" panose="020B0604020202020204" pitchFamily="34" charset="0"/>
                        </a:rPr>
                        <a:t>amu</a:t>
                      </a:r>
                      <a:endParaRPr sz="1000" dirty="0">
                        <a:latin typeface="Arial" panose="020B0604020202020204" pitchFamily="34" charset="0"/>
                        <a:cs typeface="Arial" panose="020B0604020202020204" pitchFamily="34" charset="0"/>
                      </a:endParaRPr>
                    </a:p>
                  </a:txBody>
                  <a:tcPr marL="0" marR="0" marT="1905" marB="0"/>
                </a:tc>
                <a:extLst>
                  <a:ext uri="{0D108BD9-81ED-4DB2-BD59-A6C34878D82A}">
                    <a16:rowId xmlns:a16="http://schemas.microsoft.com/office/drawing/2014/main" val="10009"/>
                  </a:ext>
                </a:extLst>
              </a:tr>
              <a:tr h="201930">
                <a:tc>
                  <a:txBody>
                    <a:bodyPr/>
                    <a:lstStyle/>
                    <a:p>
                      <a:pPr marL="75565">
                        <a:lnSpc>
                          <a:spcPct val="100000"/>
                        </a:lnSpc>
                        <a:spcBef>
                          <a:spcPts val="15"/>
                        </a:spcBef>
                      </a:pPr>
                      <a:r>
                        <a:rPr sz="1000" cap="small" spc="45" baseline="0" dirty="0">
                          <a:latin typeface="Arial" panose="020B0604020202020204" pitchFamily="34" charset="0"/>
                          <a:cs typeface="Arial" panose="020B0604020202020204" pitchFamily="34" charset="0"/>
                        </a:rPr>
                        <a:t>3pl</a:t>
                      </a:r>
                      <a:endParaRPr sz="1000" cap="small" baseline="0" dirty="0">
                        <a:latin typeface="Arial" panose="020B0604020202020204" pitchFamily="34" charset="0"/>
                        <a:cs typeface="Arial" panose="020B0604020202020204" pitchFamily="34" charset="0"/>
                      </a:endParaRPr>
                    </a:p>
                  </a:txBody>
                  <a:tcPr marL="0" marR="0" marT="1905" marB="0">
                    <a:lnB w="12700">
                      <a:solidFill>
                        <a:srgbClr val="000000"/>
                      </a:solidFill>
                      <a:prstDash val="solid"/>
                    </a:lnB>
                  </a:tcPr>
                </a:tc>
                <a:tc>
                  <a:txBody>
                    <a:bodyPr/>
                    <a:lstStyle/>
                    <a:p>
                      <a:pPr marL="75565">
                        <a:lnSpc>
                          <a:spcPct val="100000"/>
                        </a:lnSpc>
                        <a:spcBef>
                          <a:spcPts val="15"/>
                        </a:spcBef>
                      </a:pPr>
                      <a:r>
                        <a:rPr sz="1000" spc="-35" dirty="0">
                          <a:latin typeface="Arial" panose="020B0604020202020204" pitchFamily="34" charset="0"/>
                          <a:cs typeface="Arial" panose="020B0604020202020204" pitchFamily="34" charset="0"/>
                        </a:rPr>
                        <a:t>-</a:t>
                      </a:r>
                      <a:r>
                        <a:rPr sz="1000" spc="-25" dirty="0">
                          <a:latin typeface="Arial" panose="020B0604020202020204" pitchFamily="34" charset="0"/>
                          <a:cs typeface="Arial" panose="020B0604020202020204" pitchFamily="34" charset="0"/>
                        </a:rPr>
                        <a:t>da</a:t>
                      </a:r>
                      <a:endParaRPr sz="1000">
                        <a:latin typeface="Arial" panose="020B0604020202020204" pitchFamily="34" charset="0"/>
                        <a:cs typeface="Arial" panose="020B0604020202020204" pitchFamily="34" charset="0"/>
                      </a:endParaRPr>
                    </a:p>
                  </a:txBody>
                  <a:tcPr marL="0" marR="0" marT="1905" marB="0">
                    <a:lnB w="12700">
                      <a:solidFill>
                        <a:srgbClr val="000000"/>
                      </a:solidFill>
                      <a:prstDash val="solid"/>
                    </a:lnB>
                  </a:tcPr>
                </a:tc>
                <a:tc>
                  <a:txBody>
                    <a:bodyPr/>
                    <a:lstStyle/>
                    <a:p>
                      <a:pPr marL="75565">
                        <a:lnSpc>
                          <a:spcPct val="100000"/>
                        </a:lnSpc>
                        <a:spcBef>
                          <a:spcPts val="15"/>
                        </a:spcBef>
                      </a:pPr>
                      <a:r>
                        <a:rPr sz="1000" spc="-40" dirty="0">
                          <a:latin typeface="Arial" panose="020B0604020202020204" pitchFamily="34" charset="0"/>
                          <a:cs typeface="Arial" panose="020B0604020202020204" pitchFamily="34" charset="0"/>
                        </a:rPr>
                        <a:t>-</a:t>
                      </a:r>
                      <a:r>
                        <a:rPr sz="1000" spc="-20" dirty="0">
                          <a:latin typeface="Arial" panose="020B0604020202020204" pitchFamily="34" charset="0"/>
                          <a:cs typeface="Arial" panose="020B0604020202020204" pitchFamily="34" charset="0"/>
                        </a:rPr>
                        <a:t>anda</a:t>
                      </a:r>
                      <a:endParaRPr sz="1000" dirty="0">
                        <a:latin typeface="Arial" panose="020B0604020202020204" pitchFamily="34" charset="0"/>
                        <a:cs typeface="Arial" panose="020B0604020202020204" pitchFamily="34" charset="0"/>
                      </a:endParaRPr>
                    </a:p>
                  </a:txBody>
                  <a:tcPr marL="0" marR="0" marT="1905" marB="0">
                    <a:lnB w="12700">
                      <a:solidFill>
                        <a:srgbClr val="000000"/>
                      </a:solidFill>
                      <a:prstDash val="solid"/>
                    </a:lnB>
                  </a:tcPr>
                </a:tc>
                <a:extLst>
                  <a:ext uri="{0D108BD9-81ED-4DB2-BD59-A6C34878D82A}">
                    <a16:rowId xmlns:a16="http://schemas.microsoft.com/office/drawing/2014/main" val="10010"/>
                  </a:ext>
                </a:extLst>
              </a:tr>
            </a:tbl>
          </a:graphicData>
        </a:graphic>
      </p:graphicFrame>
      <p:sp>
        <p:nvSpPr>
          <p:cNvPr id="42" name="object 42"/>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19</a:t>
            </a:fld>
            <a:r>
              <a:rPr spc="-55" dirty="0"/>
              <a:t> </a:t>
            </a:r>
            <a:r>
              <a:rPr spc="125" dirty="0"/>
              <a:t>/</a:t>
            </a:r>
            <a:r>
              <a:rPr spc="-50" dirty="0"/>
              <a:t> </a:t>
            </a:r>
            <a:r>
              <a:rPr spc="-25" dirty="0"/>
              <a:t>27</a:t>
            </a:r>
          </a:p>
        </p:txBody>
      </p:sp>
      <p:sp>
        <p:nvSpPr>
          <p:cNvPr id="41" name="object 41"/>
          <p:cNvSpPr txBox="1"/>
          <p:nvPr/>
        </p:nvSpPr>
        <p:spPr>
          <a:xfrm>
            <a:off x="2253754" y="2918725"/>
            <a:ext cx="1252855" cy="135293"/>
          </a:xfrm>
          <a:prstGeom prst="rect">
            <a:avLst/>
          </a:prstGeom>
        </p:spPr>
        <p:txBody>
          <a:bodyPr vert="horz" wrap="square" lIns="0" tIns="12065" rIns="0" bIns="0" rtlCol="0">
            <a:spAutoFit/>
          </a:bodyPr>
          <a:lstStyle/>
          <a:p>
            <a:pPr marL="12700">
              <a:lnSpc>
                <a:spcPct val="100000"/>
              </a:lnSpc>
              <a:spcBef>
                <a:spcPts val="95"/>
              </a:spcBef>
            </a:pPr>
            <a:r>
              <a:rPr sz="800" spc="-10" dirty="0">
                <a:solidFill>
                  <a:schemeClr val="tx1"/>
                </a:solidFill>
                <a:latin typeface="Arial"/>
                <a:cs typeface="Arial"/>
              </a:rPr>
              <a:t>Source:</a:t>
            </a:r>
            <a:r>
              <a:rPr sz="800" spc="50" dirty="0">
                <a:solidFill>
                  <a:schemeClr val="tx1"/>
                </a:solidFill>
                <a:latin typeface="Arial"/>
                <a:cs typeface="Arial"/>
              </a:rPr>
              <a:t> </a:t>
            </a:r>
            <a:r>
              <a:rPr sz="800" dirty="0">
                <a:solidFill>
                  <a:schemeClr val="tx1"/>
                </a:solidFill>
                <a:latin typeface="Arial"/>
                <a:cs typeface="Arial"/>
                <a:hlinkClick r:id="rId8" action="ppaction://hlinksldjump">
                  <a:extLst>
                    <a:ext uri="{A12FA001-AC4F-418D-AE19-62706E023703}">
                      <ahyp:hlinkClr xmlns:ahyp="http://schemas.microsoft.com/office/drawing/2018/hyperlinkcolor" val="tx"/>
                    </a:ext>
                  </a:extLst>
                </a:hlinkClick>
              </a:rPr>
              <a:t>van</a:t>
            </a:r>
            <a:r>
              <a:rPr sz="800" spc="-20" dirty="0">
                <a:solidFill>
                  <a:schemeClr val="tx1"/>
                </a:solidFill>
                <a:latin typeface="Arial"/>
                <a:cs typeface="Arial"/>
                <a:hlinkClick r:id="rId8" action="ppaction://hlinksldjump">
                  <a:extLst>
                    <a:ext uri="{A12FA001-AC4F-418D-AE19-62706E023703}">
                      <ahyp:hlinkClr xmlns:ahyp="http://schemas.microsoft.com/office/drawing/2018/hyperlinkcolor" val="tx"/>
                    </a:ext>
                  </a:extLst>
                </a:hlinkClick>
              </a:rPr>
              <a:t> </a:t>
            </a:r>
            <a:r>
              <a:rPr sz="800" spc="-10" dirty="0">
                <a:solidFill>
                  <a:schemeClr val="tx1"/>
                </a:solidFill>
                <a:latin typeface="Arial"/>
                <a:cs typeface="Arial"/>
                <a:hlinkClick r:id="rId8" action="ppaction://hlinksldjump">
                  <a:extLst>
                    <a:ext uri="{A12FA001-AC4F-418D-AE19-62706E023703}">
                      <ahyp:hlinkClr xmlns:ahyp="http://schemas.microsoft.com/office/drawing/2018/hyperlinkcolor" val="tx"/>
                    </a:ext>
                  </a:extLst>
                </a:hlinkClick>
              </a:rPr>
              <a:t>den</a:t>
            </a:r>
            <a:r>
              <a:rPr sz="800" spc="-20" dirty="0">
                <a:solidFill>
                  <a:schemeClr val="tx1"/>
                </a:solidFill>
                <a:latin typeface="Arial"/>
                <a:cs typeface="Arial"/>
                <a:hlinkClick r:id="rId8" action="ppaction://hlinksldjump">
                  <a:extLst>
                    <a:ext uri="{A12FA001-AC4F-418D-AE19-62706E023703}">
                      <ahyp:hlinkClr xmlns:ahyp="http://schemas.microsoft.com/office/drawing/2018/hyperlinkcolor" val="tx"/>
                    </a:ext>
                  </a:extLst>
                </a:hlinkClick>
              </a:rPr>
              <a:t> </a:t>
            </a:r>
            <a:r>
              <a:rPr sz="800" dirty="0">
                <a:solidFill>
                  <a:schemeClr val="tx1"/>
                </a:solidFill>
                <a:latin typeface="Arial"/>
                <a:cs typeface="Arial"/>
                <a:hlinkClick r:id="rId8" action="ppaction://hlinksldjump">
                  <a:extLst>
                    <a:ext uri="{A12FA001-AC4F-418D-AE19-62706E023703}">
                      <ahyp:hlinkClr xmlns:ahyp="http://schemas.microsoft.com/office/drawing/2018/hyperlinkcolor" val="tx"/>
                    </a:ext>
                  </a:extLst>
                </a:hlinkClick>
              </a:rPr>
              <a:t>Berg</a:t>
            </a:r>
            <a:r>
              <a:rPr sz="800" spc="-20" dirty="0">
                <a:solidFill>
                  <a:schemeClr val="tx1"/>
                </a:solidFill>
                <a:latin typeface="Arial"/>
                <a:cs typeface="Arial"/>
                <a:hlinkClick r:id="rId8" action="ppaction://hlinksldjump">
                  <a:extLst>
                    <a:ext uri="{A12FA001-AC4F-418D-AE19-62706E023703}">
                      <ahyp:hlinkClr xmlns:ahyp="http://schemas.microsoft.com/office/drawing/2018/hyperlinkcolor" val="tx"/>
                    </a:ext>
                  </a:extLst>
                </a:hlinkClick>
              </a:rPr>
              <a:t> 2013</a:t>
            </a:r>
            <a:endParaRPr sz="800" dirty="0">
              <a:solidFill>
                <a:schemeClr val="tx1"/>
              </a:solidFill>
              <a:latin typeface="Arial"/>
              <a:cs typeface="Arial"/>
            </a:endParaRPr>
          </a:p>
        </p:txBody>
      </p:sp>
    </p:spTree>
  </p:cSld>
  <p:clrMapOvr>
    <a:masterClrMapping/>
  </p:clrMapOvr>
  <p:transition>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 name="object 4"/>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 name="object 5"/>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6" name="object 6"/>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3" action="ppaction://hlinksldjump"/>
              </a:rPr>
              <a:t>Preliminaries</a:t>
            </a:r>
            <a:endParaRPr sz="500">
              <a:latin typeface="Arial"/>
              <a:cs typeface="Arial"/>
            </a:endParaRPr>
          </a:p>
        </p:txBody>
      </p:sp>
      <p:grpSp>
        <p:nvGrpSpPr>
          <p:cNvPr id="7" name="object 7"/>
          <p:cNvGrpSpPr/>
          <p:nvPr/>
        </p:nvGrpSpPr>
        <p:grpSpPr>
          <a:xfrm>
            <a:off x="1169682" y="127510"/>
            <a:ext cx="243204" cy="41275"/>
            <a:chOff x="1169682" y="127510"/>
            <a:chExt cx="243204" cy="41275"/>
          </a:xfrm>
        </p:grpSpPr>
        <p:sp>
          <p:nvSpPr>
            <p:cNvPr id="8" name="object 8"/>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9" name="object 9"/>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0" name="object 10"/>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1" name="object 11"/>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2" name="object 12"/>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13" name="object 13"/>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4" action="ppaction://hlinksldjump"/>
              </a:rPr>
              <a:t>Distribution</a:t>
            </a:r>
            <a:endParaRPr sz="500">
              <a:latin typeface="Arial"/>
              <a:cs typeface="Arial"/>
            </a:endParaRPr>
          </a:p>
        </p:txBody>
      </p:sp>
      <p:grpSp>
        <p:nvGrpSpPr>
          <p:cNvPr id="14" name="object 14"/>
          <p:cNvGrpSpPr/>
          <p:nvPr/>
        </p:nvGrpSpPr>
        <p:grpSpPr>
          <a:xfrm>
            <a:off x="2196020" y="127510"/>
            <a:ext cx="243204" cy="41275"/>
            <a:chOff x="2196020" y="127510"/>
            <a:chExt cx="243204" cy="41275"/>
          </a:xfrm>
        </p:grpSpPr>
        <p:sp>
          <p:nvSpPr>
            <p:cNvPr id="15" name="object 15"/>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6" name="object 16"/>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7" name="object 17"/>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8" name="object 18"/>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9" name="object 19"/>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0" name="object 20"/>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5" action="ppaction://hlinksldjump"/>
              </a:rPr>
              <a:t>Forms</a:t>
            </a:r>
            <a:r>
              <a:rPr sz="500" spc="25" dirty="0">
                <a:solidFill>
                  <a:srgbClr val="595959"/>
                </a:solidFill>
                <a:latin typeface="Arial"/>
                <a:cs typeface="Arial"/>
                <a:hlinkClick r:id="rId5" action="ppaction://hlinksldjump"/>
              </a:rPr>
              <a:t> </a:t>
            </a:r>
            <a:r>
              <a:rPr sz="500" spc="60" dirty="0">
                <a:solidFill>
                  <a:srgbClr val="595959"/>
                </a:solidFill>
                <a:latin typeface="Arial"/>
                <a:cs typeface="Arial"/>
                <a:hlinkClick r:id="rId5" action="ppaction://hlinksldjump"/>
              </a:rPr>
              <a:t>&amp;</a:t>
            </a:r>
            <a:r>
              <a:rPr sz="500" spc="30" dirty="0">
                <a:solidFill>
                  <a:srgbClr val="595959"/>
                </a:solidFill>
                <a:latin typeface="Arial"/>
                <a:cs typeface="Arial"/>
                <a:hlinkClick r:id="rId5" action="ppaction://hlinksldjump"/>
              </a:rPr>
              <a:t> </a:t>
            </a:r>
            <a:r>
              <a:rPr sz="500" spc="-10" dirty="0">
                <a:solidFill>
                  <a:srgbClr val="595959"/>
                </a:solidFill>
                <a:latin typeface="Arial"/>
                <a:cs typeface="Arial"/>
                <a:hlinkClick r:id="rId5" action="ppaction://hlinksldjump"/>
              </a:rPr>
              <a:t>functions</a:t>
            </a:r>
            <a:endParaRPr sz="500">
              <a:latin typeface="Arial"/>
              <a:cs typeface="Arial"/>
            </a:endParaRPr>
          </a:p>
        </p:txBody>
      </p:sp>
      <p:grpSp>
        <p:nvGrpSpPr>
          <p:cNvPr id="21" name="object 21"/>
          <p:cNvGrpSpPr/>
          <p:nvPr/>
        </p:nvGrpSpPr>
        <p:grpSpPr>
          <a:xfrm>
            <a:off x="3411118" y="127510"/>
            <a:ext cx="92075" cy="41275"/>
            <a:chOff x="3411118" y="127510"/>
            <a:chExt cx="92075" cy="41275"/>
          </a:xfrm>
        </p:grpSpPr>
        <p:sp>
          <p:nvSpPr>
            <p:cNvPr id="22" name="object 22"/>
            <p:cNvSpPr/>
            <p:nvPr/>
          </p:nvSpPr>
          <p:spPr>
            <a:xfrm>
              <a:off x="3413658" y="130050"/>
              <a:ext cx="36195" cy="36195"/>
            </a:xfrm>
            <a:custGeom>
              <a:avLst/>
              <a:gdLst/>
              <a:ahLst/>
              <a:cxnLst/>
              <a:rect l="l" t="t" r="r" b="b"/>
              <a:pathLst>
                <a:path w="36195"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p>
          </p:txBody>
        </p:sp>
        <p:sp>
          <p:nvSpPr>
            <p:cNvPr id="23" name="object 23"/>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4" name="object 24"/>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grpSp>
      <p:sp>
        <p:nvSpPr>
          <p:cNvPr id="25" name="object 25"/>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latin typeface="Arial"/>
                <a:cs typeface="Arial"/>
                <a:hlinkClick r:id="rId6" action="ppaction://hlinksldjump"/>
              </a:rPr>
              <a:t>Wrap-</a:t>
            </a:r>
            <a:r>
              <a:rPr sz="500" spc="-25" dirty="0">
                <a:latin typeface="Arial"/>
                <a:cs typeface="Arial"/>
                <a:hlinkClick r:id="rId6" action="ppaction://hlinksldjump"/>
              </a:rPr>
              <a:t>up</a:t>
            </a:r>
            <a:endParaRPr sz="500">
              <a:latin typeface="Arial"/>
              <a:cs typeface="Arial"/>
            </a:endParaRPr>
          </a:p>
        </p:txBody>
      </p:sp>
      <p:sp>
        <p:nvSpPr>
          <p:cNvPr id="26" name="object 26"/>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solidFill>
                  <a:srgbClr val="595959"/>
                </a:solidFill>
                <a:latin typeface="Arial"/>
                <a:cs typeface="Arial"/>
                <a:hlinkClick r:id="rId7" action="ppaction://hlinksldjump"/>
              </a:rPr>
              <a:t>References</a:t>
            </a:r>
            <a:endParaRPr sz="500">
              <a:latin typeface="Arial"/>
              <a:cs typeface="Arial"/>
            </a:endParaRPr>
          </a:p>
        </p:txBody>
      </p:sp>
      <p:grpSp>
        <p:nvGrpSpPr>
          <p:cNvPr id="27" name="object 27"/>
          <p:cNvGrpSpPr/>
          <p:nvPr/>
        </p:nvGrpSpPr>
        <p:grpSpPr>
          <a:xfrm>
            <a:off x="5340803" y="127519"/>
            <a:ext cx="243204" cy="41275"/>
            <a:chOff x="5340803" y="127519"/>
            <a:chExt cx="243204" cy="41275"/>
          </a:xfrm>
        </p:grpSpPr>
        <p:sp>
          <p:nvSpPr>
            <p:cNvPr id="28" name="object 28"/>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9" name="object 29"/>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0" name="object 30"/>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1" name="object 31"/>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2" name="object 32"/>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33" name="object 33"/>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8" action="ppaction://hlinksldjump"/>
              </a:rPr>
              <a:t>Extra</a:t>
            </a:r>
            <a:r>
              <a:rPr sz="500" spc="55" dirty="0">
                <a:solidFill>
                  <a:srgbClr val="595959"/>
                </a:solidFill>
                <a:latin typeface="Arial"/>
                <a:cs typeface="Arial"/>
                <a:hlinkClick r:id="rId8" action="ppaction://hlinksldjump"/>
              </a:rPr>
              <a:t> </a:t>
            </a:r>
            <a:r>
              <a:rPr sz="500" spc="-10" dirty="0">
                <a:solidFill>
                  <a:srgbClr val="595959"/>
                </a:solidFill>
                <a:latin typeface="Arial"/>
                <a:cs typeface="Arial"/>
                <a:hlinkClick r:id="rId8" action="ppaction://hlinksldjump"/>
              </a:rPr>
              <a:t>slides</a:t>
            </a:r>
            <a:endParaRPr sz="500">
              <a:latin typeface="Arial"/>
              <a:cs typeface="Arial"/>
            </a:endParaRPr>
          </a:p>
        </p:txBody>
      </p:sp>
      <p:sp>
        <p:nvSpPr>
          <p:cNvPr id="36" name="object 36"/>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20</a:t>
            </a:fld>
            <a:r>
              <a:rPr spc="-55" dirty="0"/>
              <a:t> </a:t>
            </a:r>
            <a:r>
              <a:rPr spc="125" dirty="0"/>
              <a:t>/</a:t>
            </a:r>
            <a:r>
              <a:rPr spc="-50" dirty="0"/>
              <a:t> </a:t>
            </a:r>
            <a:r>
              <a:rPr spc="-25" dirty="0"/>
              <a:t>27</a:t>
            </a:r>
          </a:p>
        </p:txBody>
      </p:sp>
      <p:sp>
        <p:nvSpPr>
          <p:cNvPr id="34" name="object 34"/>
          <p:cNvSpPr txBox="1"/>
          <p:nvPr/>
        </p:nvSpPr>
        <p:spPr>
          <a:xfrm>
            <a:off x="95300" y="251305"/>
            <a:ext cx="958800" cy="232756"/>
          </a:xfrm>
          <a:prstGeom prst="rect">
            <a:avLst/>
          </a:prstGeom>
        </p:spPr>
        <p:txBody>
          <a:bodyPr vert="horz" wrap="square" lIns="0" tIns="17145" rIns="0" bIns="0" rtlCol="0">
            <a:spAutoFit/>
          </a:bodyPr>
          <a:lstStyle/>
          <a:p>
            <a:pPr marL="12700">
              <a:lnSpc>
                <a:spcPct val="100000"/>
              </a:lnSpc>
              <a:spcBef>
                <a:spcPts val="135"/>
              </a:spcBef>
            </a:pPr>
            <a:r>
              <a:rPr sz="1400" spc="-75" dirty="0">
                <a:solidFill>
                  <a:srgbClr val="1F457C"/>
                </a:solidFill>
                <a:latin typeface="Arial" panose="020B0604020202020204" pitchFamily="34" charset="0"/>
                <a:cs typeface="Arial" panose="020B0604020202020204" pitchFamily="34" charset="0"/>
              </a:rPr>
              <a:t>Takeaways</a:t>
            </a:r>
            <a:endParaRPr sz="1400" dirty="0">
              <a:latin typeface="Arial" panose="020B0604020202020204" pitchFamily="34" charset="0"/>
              <a:cs typeface="Arial" panose="020B0604020202020204" pitchFamily="34" charset="0"/>
            </a:endParaRPr>
          </a:p>
        </p:txBody>
      </p:sp>
      <p:sp>
        <p:nvSpPr>
          <p:cNvPr id="35" name="object 35"/>
          <p:cNvSpPr txBox="1"/>
          <p:nvPr/>
        </p:nvSpPr>
        <p:spPr>
          <a:xfrm>
            <a:off x="286753" y="918672"/>
            <a:ext cx="5036185" cy="2051203"/>
          </a:xfrm>
          <a:prstGeom prst="rect">
            <a:avLst/>
          </a:prstGeom>
        </p:spPr>
        <p:txBody>
          <a:bodyPr vert="horz" wrap="square" lIns="0" tIns="12065" rIns="0" bIns="0" rtlCol="0">
            <a:spAutoFit/>
          </a:bodyPr>
          <a:lstStyle/>
          <a:p>
            <a:pPr marL="323215" marR="307340" indent="-285750">
              <a:lnSpc>
                <a:spcPct val="100000"/>
              </a:lnSpc>
              <a:spcBef>
                <a:spcPts val="95"/>
              </a:spcBef>
              <a:buFont typeface="Wingdings" panose="05000000000000000000" pitchFamily="2" charset="2"/>
              <a:buChar char="Ø"/>
            </a:pPr>
            <a:r>
              <a:rPr sz="1000" dirty="0">
                <a:latin typeface="Arial" panose="020B0604020202020204" pitchFamily="34" charset="0"/>
                <a:cs typeface="Arial" panose="020B0604020202020204" pitchFamily="34" charset="0"/>
              </a:rPr>
              <a:t>Philippine-type LV &amp; CV constructions and “Indonesian-type” </a:t>
            </a:r>
            <a:r>
              <a:rPr lang="en-US" sz="1000" dirty="0">
                <a:latin typeface="Arial" panose="020B0604020202020204" pitchFamily="34" charset="0"/>
                <a:cs typeface="Arial" panose="020B0604020202020204" pitchFamily="34" charset="0"/>
              </a:rPr>
              <a:t>pivot-neutral </a:t>
            </a:r>
            <a:r>
              <a:rPr sz="1000" dirty="0">
                <a:latin typeface="Arial" panose="020B0604020202020204" pitchFamily="34" charset="0"/>
                <a:cs typeface="Arial" panose="020B0604020202020204" pitchFamily="34" charset="0"/>
              </a:rPr>
              <a:t>applicatives are related historically, functionally, typologically</a:t>
            </a:r>
            <a:r>
              <a:rPr lang="en-US" sz="1000" dirty="0">
                <a:latin typeface="Arial" panose="020B0604020202020204" pitchFamily="34" charset="0"/>
                <a:cs typeface="Arial" panose="020B0604020202020204" pitchFamily="34" charset="0"/>
              </a:rPr>
              <a:t>.</a:t>
            </a:r>
            <a:endParaRPr sz="1000" dirty="0">
              <a:latin typeface="Arial" panose="020B0604020202020204" pitchFamily="34" charset="0"/>
              <a:cs typeface="Arial" panose="020B0604020202020204" pitchFamily="34" charset="0"/>
            </a:endParaRPr>
          </a:p>
          <a:p>
            <a:pPr marL="323215" marR="66675" indent="-285750">
              <a:lnSpc>
                <a:spcPct val="100000"/>
              </a:lnSpc>
              <a:spcBef>
                <a:spcPts val="290"/>
              </a:spcBef>
              <a:buFont typeface="Wingdings" panose="05000000000000000000" pitchFamily="2" charset="2"/>
              <a:buChar char="Ø"/>
            </a:pPr>
            <a:r>
              <a:rPr sz="1000" dirty="0">
                <a:latin typeface="Arial" panose="020B0604020202020204" pitchFamily="34" charset="0"/>
                <a:cs typeface="Arial" panose="020B0604020202020204" pitchFamily="34" charset="0"/>
              </a:rPr>
              <a:t>But the latter are not associated with any coherent “Indonesian-type” profile with specific settings for voice, alignment, </a:t>
            </a:r>
            <a:r>
              <a:rPr lang="en-US" sz="1000" dirty="0">
                <a:latin typeface="Arial" panose="020B0604020202020204" pitchFamily="34" charset="0"/>
                <a:cs typeface="Arial" panose="020B0604020202020204" pitchFamily="34" charset="0"/>
              </a:rPr>
              <a:t>case marking, </a:t>
            </a:r>
            <a:r>
              <a:rPr sz="1000" dirty="0">
                <a:latin typeface="Arial" panose="020B0604020202020204" pitchFamily="34" charset="0"/>
                <a:cs typeface="Arial" panose="020B0604020202020204" pitchFamily="34" charset="0"/>
              </a:rPr>
              <a:t>word order, etc.</a:t>
            </a:r>
          </a:p>
          <a:p>
            <a:pPr marL="323850" indent="-285750">
              <a:lnSpc>
                <a:spcPct val="100000"/>
              </a:lnSpc>
              <a:spcBef>
                <a:spcPts val="290"/>
              </a:spcBef>
              <a:buFont typeface="Wingdings" panose="05000000000000000000" pitchFamily="2" charset="2"/>
              <a:buChar char="Ø"/>
            </a:pPr>
            <a:r>
              <a:rPr lang="en-US" sz="1000" dirty="0">
                <a:latin typeface="Arial" panose="020B0604020202020204" pitchFamily="34" charset="0"/>
                <a:cs typeface="Arial" panose="020B0604020202020204" pitchFamily="34" charset="0"/>
              </a:rPr>
              <a:t>T</a:t>
            </a:r>
            <a:r>
              <a:rPr sz="1000" dirty="0">
                <a:latin typeface="Arial" panose="020B0604020202020204" pitchFamily="34" charset="0"/>
                <a:cs typeface="Arial" panose="020B0604020202020204" pitchFamily="34" charset="0"/>
              </a:rPr>
              <a:t>hey are </a:t>
            </a:r>
            <a:r>
              <a:rPr lang="en-US" sz="1000" dirty="0">
                <a:latin typeface="Arial" panose="020B0604020202020204" pitchFamily="34" charset="0"/>
                <a:cs typeface="Arial" panose="020B0604020202020204" pitchFamily="34" charset="0"/>
              </a:rPr>
              <a:t>simply </a:t>
            </a:r>
            <a:r>
              <a:rPr sz="1000" dirty="0">
                <a:latin typeface="Arial" panose="020B0604020202020204" pitchFamily="34" charset="0"/>
                <a:cs typeface="Arial" panose="020B0604020202020204" pitchFamily="34" charset="0"/>
              </a:rPr>
              <a:t>associated with </a:t>
            </a:r>
            <a:r>
              <a:rPr lang="en-US" sz="1000" dirty="0">
                <a:latin typeface="Arial" panose="020B0604020202020204" pitchFamily="34" charset="0"/>
                <a:cs typeface="Arial" panose="020B0604020202020204" pitchFamily="34" charset="0"/>
              </a:rPr>
              <a:t>breakdown</a:t>
            </a:r>
            <a:r>
              <a:rPr sz="1000" dirty="0">
                <a:latin typeface="Arial" panose="020B0604020202020204" pitchFamily="34" charset="0"/>
                <a:cs typeface="Arial" panose="020B0604020202020204" pitchFamily="34" charset="0"/>
              </a:rPr>
              <a:t> of </a:t>
            </a:r>
            <a:r>
              <a:rPr lang="en-US" sz="1000" dirty="0">
                <a:latin typeface="Arial" panose="020B0604020202020204" pitchFamily="34" charset="0"/>
                <a:cs typeface="Arial" panose="020B0604020202020204" pitchFamily="34" charset="0"/>
              </a:rPr>
              <a:t>the </a:t>
            </a:r>
            <a:r>
              <a:rPr sz="1000" dirty="0">
                <a:latin typeface="Arial" panose="020B0604020202020204" pitchFamily="34" charset="0"/>
                <a:cs typeface="Arial" panose="020B0604020202020204" pitchFamily="34" charset="0"/>
              </a:rPr>
              <a:t>Philippine-type voice system.</a:t>
            </a:r>
          </a:p>
          <a:p>
            <a:pPr marL="323850" indent="-285750">
              <a:lnSpc>
                <a:spcPct val="100000"/>
              </a:lnSpc>
              <a:spcBef>
                <a:spcPts val="295"/>
              </a:spcBef>
              <a:buFont typeface="Wingdings" panose="05000000000000000000" pitchFamily="2" charset="2"/>
              <a:buChar char="Ø"/>
            </a:pPr>
            <a:r>
              <a:rPr sz="1000" dirty="0">
                <a:latin typeface="Arial" panose="020B0604020202020204" pitchFamily="34" charset="0"/>
                <a:cs typeface="Arial" panose="020B0604020202020204" pitchFamily="34" charset="0"/>
              </a:rPr>
              <a:t>The distribution of applicative functions to forms in West Nusantara </a:t>
            </a:r>
            <a:r>
              <a:rPr lang="en-US" sz="1000" dirty="0">
                <a:latin typeface="Arial" panose="020B0604020202020204" pitchFamily="34" charset="0"/>
                <a:cs typeface="Arial" panose="020B0604020202020204" pitchFamily="34" charset="0"/>
              </a:rPr>
              <a:t>is best explained by </a:t>
            </a:r>
            <a:r>
              <a:rPr sz="1000" dirty="0">
                <a:latin typeface="Arial" panose="020B0604020202020204" pitchFamily="34" charset="0"/>
                <a:cs typeface="Arial" panose="020B0604020202020204" pitchFamily="34" charset="0"/>
              </a:rPr>
              <a:t>inherit</a:t>
            </a:r>
            <a:r>
              <a:rPr lang="en-US" sz="1000" dirty="0">
                <a:latin typeface="Arial" panose="020B0604020202020204" pitchFamily="34" charset="0"/>
                <a:cs typeface="Arial" panose="020B0604020202020204" pitchFamily="34" charset="0"/>
              </a:rPr>
              <a:t>ance (in large part).</a:t>
            </a:r>
            <a:endParaRPr sz="1000" dirty="0">
              <a:latin typeface="Arial" panose="020B0604020202020204" pitchFamily="34" charset="0"/>
              <a:cs typeface="Arial" panose="020B0604020202020204" pitchFamily="34" charset="0"/>
            </a:endParaRPr>
          </a:p>
          <a:p>
            <a:pPr marL="323215" marR="30480" indent="-285750">
              <a:lnSpc>
                <a:spcPct val="100000"/>
              </a:lnSpc>
              <a:spcBef>
                <a:spcPts val="295"/>
              </a:spcBef>
              <a:buFont typeface="Wingdings" panose="05000000000000000000" pitchFamily="2" charset="2"/>
              <a:buChar char="Ø"/>
            </a:pPr>
            <a:r>
              <a:rPr sz="1000" dirty="0">
                <a:latin typeface="Arial" panose="020B0604020202020204" pitchFamily="34" charset="0"/>
                <a:cs typeface="Arial" panose="020B0604020202020204" pitchFamily="34" charset="0"/>
              </a:rPr>
              <a:t>However, for benefactive/instrumental applicative markers, the forms themselves may have undergone replacement, with newer forms being of the -K and -AK shapes.</a:t>
            </a:r>
          </a:p>
          <a:p>
            <a:pPr marL="323215" marR="160655" indent="-285750">
              <a:lnSpc>
                <a:spcPct val="100000"/>
              </a:lnSpc>
              <a:spcBef>
                <a:spcPts val="290"/>
              </a:spcBef>
              <a:buFont typeface="Wingdings" panose="05000000000000000000" pitchFamily="2" charset="2"/>
              <a:buChar char="Ø"/>
            </a:pPr>
            <a:r>
              <a:rPr sz="1000" dirty="0">
                <a:latin typeface="Arial" panose="020B0604020202020204" pitchFamily="34" charset="0"/>
                <a:cs typeface="Arial" panose="020B0604020202020204" pitchFamily="34" charset="0"/>
              </a:rPr>
              <a:t>Older forms are likely inherited, from PMP CV imperative *-an and LV imperative *-i or indicative *-an.</a:t>
            </a:r>
          </a:p>
        </p:txBody>
      </p:sp>
    </p:spTree>
  </p:cSld>
  <p:clrMapOvr>
    <a:masterClrMapping/>
  </p:clrMapOvr>
  <p:transition>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 name="object 4"/>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 name="object 5"/>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6" name="object 6"/>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2" action="ppaction://hlinksldjump"/>
              </a:rPr>
              <a:t>Preliminaries</a:t>
            </a:r>
            <a:endParaRPr sz="500">
              <a:latin typeface="Arial"/>
              <a:cs typeface="Arial"/>
            </a:endParaRPr>
          </a:p>
        </p:txBody>
      </p:sp>
      <p:grpSp>
        <p:nvGrpSpPr>
          <p:cNvPr id="7" name="object 7"/>
          <p:cNvGrpSpPr/>
          <p:nvPr/>
        </p:nvGrpSpPr>
        <p:grpSpPr>
          <a:xfrm>
            <a:off x="1169682" y="127510"/>
            <a:ext cx="243204" cy="41275"/>
            <a:chOff x="1169682" y="127510"/>
            <a:chExt cx="243204" cy="41275"/>
          </a:xfrm>
        </p:grpSpPr>
        <p:sp>
          <p:nvSpPr>
            <p:cNvPr id="8" name="object 8"/>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9" name="object 9"/>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0" name="object 10"/>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1" name="object 11"/>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2" name="object 12"/>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13" name="object 13"/>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3" action="ppaction://hlinksldjump"/>
              </a:rPr>
              <a:t>Distribution</a:t>
            </a:r>
            <a:endParaRPr sz="500">
              <a:latin typeface="Arial"/>
              <a:cs typeface="Arial"/>
            </a:endParaRPr>
          </a:p>
        </p:txBody>
      </p:sp>
      <p:grpSp>
        <p:nvGrpSpPr>
          <p:cNvPr id="14" name="object 14"/>
          <p:cNvGrpSpPr/>
          <p:nvPr/>
        </p:nvGrpSpPr>
        <p:grpSpPr>
          <a:xfrm>
            <a:off x="2196020" y="127510"/>
            <a:ext cx="243204" cy="41275"/>
            <a:chOff x="2196020" y="127510"/>
            <a:chExt cx="243204" cy="41275"/>
          </a:xfrm>
        </p:grpSpPr>
        <p:sp>
          <p:nvSpPr>
            <p:cNvPr id="15" name="object 15"/>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6" name="object 16"/>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7" name="object 17"/>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8" name="object 18"/>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9" name="object 19"/>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0" name="object 20"/>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4" action="ppaction://hlinksldjump"/>
              </a:rPr>
              <a:t>Forms</a:t>
            </a:r>
            <a:r>
              <a:rPr sz="500" spc="25" dirty="0">
                <a:solidFill>
                  <a:srgbClr val="595959"/>
                </a:solidFill>
                <a:latin typeface="Arial"/>
                <a:cs typeface="Arial"/>
                <a:hlinkClick r:id="rId4" action="ppaction://hlinksldjump"/>
              </a:rPr>
              <a:t> </a:t>
            </a:r>
            <a:r>
              <a:rPr sz="500" spc="60" dirty="0">
                <a:solidFill>
                  <a:srgbClr val="595959"/>
                </a:solidFill>
                <a:latin typeface="Arial"/>
                <a:cs typeface="Arial"/>
                <a:hlinkClick r:id="rId4" action="ppaction://hlinksldjump"/>
              </a:rPr>
              <a:t>&amp;</a:t>
            </a:r>
            <a:r>
              <a:rPr sz="500" spc="30" dirty="0">
                <a:solidFill>
                  <a:srgbClr val="595959"/>
                </a:solidFill>
                <a:latin typeface="Arial"/>
                <a:cs typeface="Arial"/>
                <a:hlinkClick r:id="rId4" action="ppaction://hlinksldjump"/>
              </a:rPr>
              <a:t> </a:t>
            </a:r>
            <a:r>
              <a:rPr sz="500" spc="-10" dirty="0">
                <a:solidFill>
                  <a:srgbClr val="595959"/>
                </a:solidFill>
                <a:latin typeface="Arial"/>
                <a:cs typeface="Arial"/>
                <a:hlinkClick r:id="rId4" action="ppaction://hlinksldjump"/>
              </a:rPr>
              <a:t>functions</a:t>
            </a:r>
            <a:endParaRPr sz="500">
              <a:latin typeface="Arial"/>
              <a:cs typeface="Arial"/>
            </a:endParaRPr>
          </a:p>
        </p:txBody>
      </p:sp>
      <p:grpSp>
        <p:nvGrpSpPr>
          <p:cNvPr id="21" name="object 21"/>
          <p:cNvGrpSpPr/>
          <p:nvPr/>
        </p:nvGrpSpPr>
        <p:grpSpPr>
          <a:xfrm>
            <a:off x="3411118" y="127510"/>
            <a:ext cx="92075" cy="41275"/>
            <a:chOff x="3411118" y="127510"/>
            <a:chExt cx="92075" cy="41275"/>
          </a:xfrm>
        </p:grpSpPr>
        <p:sp>
          <p:nvSpPr>
            <p:cNvPr id="22" name="object 22"/>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3" name="object 23"/>
            <p:cNvSpPr/>
            <p:nvPr/>
          </p:nvSpPr>
          <p:spPr>
            <a:xfrm>
              <a:off x="3464064" y="130050"/>
              <a:ext cx="36195" cy="36195"/>
            </a:xfrm>
            <a:custGeom>
              <a:avLst/>
              <a:gdLst/>
              <a:ahLst/>
              <a:cxnLst/>
              <a:rect l="l" t="t" r="r" b="b"/>
              <a:pathLst>
                <a:path w="36195"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p>
          </p:txBody>
        </p:sp>
        <p:sp>
          <p:nvSpPr>
            <p:cNvPr id="24" name="object 24"/>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grpSp>
      <p:sp>
        <p:nvSpPr>
          <p:cNvPr id="25" name="object 25"/>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latin typeface="Arial"/>
                <a:cs typeface="Arial"/>
                <a:hlinkClick r:id="rId5" action="ppaction://hlinksldjump"/>
              </a:rPr>
              <a:t>Wrap-</a:t>
            </a:r>
            <a:r>
              <a:rPr sz="500" spc="-25" dirty="0">
                <a:latin typeface="Arial"/>
                <a:cs typeface="Arial"/>
                <a:hlinkClick r:id="rId5" action="ppaction://hlinksldjump"/>
              </a:rPr>
              <a:t>up</a:t>
            </a:r>
            <a:endParaRPr sz="500">
              <a:latin typeface="Arial"/>
              <a:cs typeface="Arial"/>
            </a:endParaRPr>
          </a:p>
        </p:txBody>
      </p:sp>
      <p:sp>
        <p:nvSpPr>
          <p:cNvPr id="26" name="object 26"/>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solidFill>
                  <a:srgbClr val="595959"/>
                </a:solidFill>
                <a:latin typeface="Arial"/>
                <a:cs typeface="Arial"/>
                <a:hlinkClick r:id="rId6" action="ppaction://hlinksldjump"/>
              </a:rPr>
              <a:t>References</a:t>
            </a:r>
            <a:endParaRPr sz="500">
              <a:latin typeface="Arial"/>
              <a:cs typeface="Arial"/>
            </a:endParaRPr>
          </a:p>
        </p:txBody>
      </p:sp>
      <p:grpSp>
        <p:nvGrpSpPr>
          <p:cNvPr id="27" name="object 27"/>
          <p:cNvGrpSpPr/>
          <p:nvPr/>
        </p:nvGrpSpPr>
        <p:grpSpPr>
          <a:xfrm>
            <a:off x="5340803" y="127519"/>
            <a:ext cx="243204" cy="41275"/>
            <a:chOff x="5340803" y="127519"/>
            <a:chExt cx="243204" cy="41275"/>
          </a:xfrm>
        </p:grpSpPr>
        <p:sp>
          <p:nvSpPr>
            <p:cNvPr id="28" name="object 28"/>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9" name="object 29"/>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0" name="object 30"/>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1" name="object 31"/>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2" name="object 32"/>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33" name="object 33"/>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7" action="ppaction://hlinksldjump"/>
              </a:rPr>
              <a:t>Extra</a:t>
            </a:r>
            <a:r>
              <a:rPr sz="500" spc="55" dirty="0">
                <a:solidFill>
                  <a:srgbClr val="595959"/>
                </a:solidFill>
                <a:latin typeface="Arial"/>
                <a:cs typeface="Arial"/>
                <a:hlinkClick r:id="rId7" action="ppaction://hlinksldjump"/>
              </a:rPr>
              <a:t> </a:t>
            </a:r>
            <a:r>
              <a:rPr sz="500" spc="-10" dirty="0">
                <a:solidFill>
                  <a:srgbClr val="595959"/>
                </a:solidFill>
                <a:latin typeface="Arial"/>
                <a:cs typeface="Arial"/>
                <a:hlinkClick r:id="rId7" action="ppaction://hlinksldjump"/>
              </a:rPr>
              <a:t>slides</a:t>
            </a:r>
            <a:endParaRPr sz="500">
              <a:latin typeface="Arial"/>
              <a:cs typeface="Arial"/>
            </a:endParaRPr>
          </a:p>
        </p:txBody>
      </p:sp>
      <p:sp>
        <p:nvSpPr>
          <p:cNvPr id="34" name="object 34"/>
          <p:cNvSpPr txBox="1"/>
          <p:nvPr/>
        </p:nvSpPr>
        <p:spPr>
          <a:xfrm>
            <a:off x="95300" y="251305"/>
            <a:ext cx="1348105" cy="232756"/>
          </a:xfrm>
          <a:prstGeom prst="rect">
            <a:avLst/>
          </a:prstGeom>
        </p:spPr>
        <p:txBody>
          <a:bodyPr vert="horz" wrap="square" lIns="0" tIns="17145" rIns="0" bIns="0" rtlCol="0">
            <a:spAutoFit/>
          </a:bodyPr>
          <a:lstStyle/>
          <a:p>
            <a:pPr marL="12700">
              <a:lnSpc>
                <a:spcPct val="100000"/>
              </a:lnSpc>
              <a:spcBef>
                <a:spcPts val="135"/>
              </a:spcBef>
            </a:pPr>
            <a:r>
              <a:rPr sz="1400" spc="-55" dirty="0">
                <a:solidFill>
                  <a:srgbClr val="1F457C"/>
                </a:solidFill>
                <a:latin typeface="Arial" panose="020B0604020202020204" pitchFamily="34" charset="0"/>
                <a:cs typeface="Arial" panose="020B0604020202020204" pitchFamily="34" charset="0"/>
              </a:rPr>
              <a:t>Acknowledgments</a:t>
            </a:r>
            <a:endParaRPr sz="1400" dirty="0">
              <a:latin typeface="Arial" panose="020B0604020202020204" pitchFamily="34" charset="0"/>
              <a:cs typeface="Arial" panose="020B0604020202020204" pitchFamily="34" charset="0"/>
            </a:endParaRPr>
          </a:p>
        </p:txBody>
      </p:sp>
      <p:sp>
        <p:nvSpPr>
          <p:cNvPr id="35" name="object 35"/>
          <p:cNvSpPr txBox="1"/>
          <p:nvPr/>
        </p:nvSpPr>
        <p:spPr>
          <a:xfrm>
            <a:off x="166751" y="892681"/>
            <a:ext cx="2769870" cy="1383071"/>
          </a:xfrm>
          <a:prstGeom prst="rect">
            <a:avLst/>
          </a:prstGeom>
        </p:spPr>
        <p:txBody>
          <a:bodyPr vert="horz" wrap="square" lIns="0" tIns="109855" rIns="0" bIns="0" rtlCol="0">
            <a:spAutoFit/>
          </a:bodyPr>
          <a:lstStyle/>
          <a:p>
            <a:pPr marL="193040">
              <a:lnSpc>
                <a:spcPct val="100000"/>
              </a:lnSpc>
              <a:spcBef>
                <a:spcPts val="865"/>
              </a:spcBef>
            </a:pPr>
            <a:r>
              <a:rPr sz="1200" spc="-20" dirty="0">
                <a:latin typeface="Arial" panose="020B0604020202020204" pitchFamily="34" charset="0"/>
                <a:cs typeface="Arial" panose="020B0604020202020204" pitchFamily="34" charset="0"/>
              </a:rPr>
              <a:t>Hatur</a:t>
            </a:r>
            <a:r>
              <a:rPr sz="1200" spc="-50" dirty="0">
                <a:latin typeface="Arial" panose="020B0604020202020204" pitchFamily="34" charset="0"/>
                <a:cs typeface="Arial" panose="020B0604020202020204" pitchFamily="34" charset="0"/>
              </a:rPr>
              <a:t> Nuhun,</a:t>
            </a:r>
            <a:r>
              <a:rPr sz="1200" spc="-40" dirty="0">
                <a:latin typeface="Arial" panose="020B0604020202020204" pitchFamily="34" charset="0"/>
                <a:cs typeface="Arial" panose="020B0604020202020204" pitchFamily="34" charset="0"/>
              </a:rPr>
              <a:t> </a:t>
            </a:r>
            <a:r>
              <a:rPr sz="1200" spc="-55" dirty="0">
                <a:latin typeface="Arial" panose="020B0604020202020204" pitchFamily="34" charset="0"/>
                <a:cs typeface="Arial" panose="020B0604020202020204" pitchFamily="34" charset="0"/>
              </a:rPr>
              <a:t>Terima</a:t>
            </a:r>
            <a:r>
              <a:rPr sz="1200" spc="-40" dirty="0">
                <a:latin typeface="Arial" panose="020B0604020202020204" pitchFamily="34" charset="0"/>
                <a:cs typeface="Arial" panose="020B0604020202020204" pitchFamily="34" charset="0"/>
              </a:rPr>
              <a:t> </a:t>
            </a:r>
            <a:r>
              <a:rPr sz="1200" spc="-20" dirty="0">
                <a:latin typeface="Arial" panose="020B0604020202020204" pitchFamily="34" charset="0"/>
                <a:cs typeface="Arial" panose="020B0604020202020204" pitchFamily="34" charset="0"/>
              </a:rPr>
              <a:t>Kasih,</a:t>
            </a:r>
            <a:r>
              <a:rPr sz="1200" spc="-45" dirty="0">
                <a:latin typeface="Arial" panose="020B0604020202020204" pitchFamily="34" charset="0"/>
                <a:cs typeface="Arial" panose="020B0604020202020204" pitchFamily="34" charset="0"/>
              </a:rPr>
              <a:t> </a:t>
            </a:r>
            <a:r>
              <a:rPr sz="1200" spc="-20" dirty="0">
                <a:latin typeface="Arial" panose="020B0604020202020204" pitchFamily="34" charset="0"/>
                <a:cs typeface="Arial" panose="020B0604020202020204" pitchFamily="34" charset="0"/>
              </a:rPr>
              <a:t>Mahalo</a:t>
            </a:r>
            <a:r>
              <a:rPr sz="1200" spc="-40" dirty="0">
                <a:latin typeface="Arial" panose="020B0604020202020204" pitchFamily="34" charset="0"/>
                <a:cs typeface="Arial" panose="020B0604020202020204" pitchFamily="34" charset="0"/>
              </a:rPr>
              <a:t> </a:t>
            </a:r>
            <a:r>
              <a:rPr sz="1200" spc="-25" dirty="0">
                <a:latin typeface="Arial" panose="020B0604020202020204" pitchFamily="34" charset="0"/>
                <a:cs typeface="Arial" panose="020B0604020202020204" pitchFamily="34" charset="0"/>
              </a:rPr>
              <a:t>Nui</a:t>
            </a:r>
            <a:endParaRPr sz="1200" dirty="0">
              <a:latin typeface="Arial" panose="020B0604020202020204" pitchFamily="34" charset="0"/>
              <a:cs typeface="Arial" panose="020B0604020202020204" pitchFamily="34" charset="0"/>
            </a:endParaRPr>
          </a:p>
          <a:p>
            <a:pPr marL="38100" indent="249238">
              <a:lnSpc>
                <a:spcPct val="100000"/>
              </a:lnSpc>
              <a:spcBef>
                <a:spcPts val="635"/>
              </a:spcBef>
            </a:pPr>
            <a:r>
              <a:rPr sz="1000" spc="-20" dirty="0">
                <a:latin typeface="Arial" panose="020B0604020202020204" pitchFamily="34" charset="0"/>
                <a:cs typeface="Arial" panose="020B0604020202020204" pitchFamily="34" charset="0"/>
              </a:rPr>
              <a:t>Special</a:t>
            </a:r>
            <a:r>
              <a:rPr sz="1000" spc="-25" dirty="0">
                <a:latin typeface="Arial" panose="020B0604020202020204" pitchFamily="34" charset="0"/>
                <a:cs typeface="Arial" panose="020B0604020202020204" pitchFamily="34" charset="0"/>
              </a:rPr>
              <a:t> thanks</a:t>
            </a:r>
            <a:r>
              <a:rPr sz="1000" spc="-20" dirty="0">
                <a:latin typeface="Arial" panose="020B0604020202020204" pitchFamily="34" charset="0"/>
                <a:cs typeface="Arial" panose="020B0604020202020204" pitchFamily="34" charset="0"/>
              </a:rPr>
              <a:t> </a:t>
            </a:r>
            <a:r>
              <a:rPr sz="1000" spc="-25" dirty="0">
                <a:latin typeface="Arial" panose="020B0604020202020204" pitchFamily="34" charset="0"/>
                <a:cs typeface="Arial" panose="020B0604020202020204" pitchFamily="34" charset="0"/>
              </a:rPr>
              <a:t>to</a:t>
            </a:r>
            <a:endParaRPr sz="1000" dirty="0">
              <a:latin typeface="Arial" panose="020B0604020202020204" pitchFamily="34" charset="0"/>
              <a:cs typeface="Arial" panose="020B0604020202020204" pitchFamily="34" charset="0"/>
            </a:endParaRPr>
          </a:p>
          <a:p>
            <a:pPr marL="586105" indent="-285750">
              <a:lnSpc>
                <a:spcPct val="100000"/>
              </a:lnSpc>
              <a:spcBef>
                <a:spcPts val="195"/>
              </a:spcBef>
              <a:buFont typeface="Arial" panose="020B0604020202020204" pitchFamily="34" charset="0"/>
              <a:buChar char="•"/>
            </a:pPr>
            <a:r>
              <a:rPr sz="900" dirty="0">
                <a:latin typeface="Arial" panose="020B0604020202020204" pitchFamily="34" charset="0"/>
                <a:cs typeface="Arial" panose="020B0604020202020204" pitchFamily="34" charset="0"/>
              </a:rPr>
              <a:t>Dewi</a:t>
            </a:r>
            <a:r>
              <a:rPr sz="900" spc="-30" dirty="0">
                <a:latin typeface="Arial" panose="020B0604020202020204" pitchFamily="34" charset="0"/>
                <a:cs typeface="Arial" panose="020B0604020202020204" pitchFamily="34" charset="0"/>
              </a:rPr>
              <a:t> </a:t>
            </a:r>
            <a:r>
              <a:rPr sz="900" dirty="0">
                <a:latin typeface="Arial" panose="020B0604020202020204" pitchFamily="34" charset="0"/>
                <a:cs typeface="Arial" panose="020B0604020202020204" pitchFamily="34" charset="0"/>
              </a:rPr>
              <a:t>Setiani</a:t>
            </a:r>
            <a:r>
              <a:rPr sz="900" spc="-25" dirty="0">
                <a:latin typeface="Arial" panose="020B0604020202020204" pitchFamily="34" charset="0"/>
                <a:cs typeface="Arial" panose="020B0604020202020204" pitchFamily="34" charset="0"/>
              </a:rPr>
              <a:t> </a:t>
            </a:r>
            <a:r>
              <a:rPr sz="900" dirty="0">
                <a:latin typeface="Arial" panose="020B0604020202020204" pitchFamily="34" charset="0"/>
                <a:cs typeface="Arial" panose="020B0604020202020204" pitchFamily="34" charset="0"/>
              </a:rPr>
              <a:t>and</a:t>
            </a:r>
            <a:r>
              <a:rPr sz="900" spc="-30" dirty="0">
                <a:latin typeface="Arial" panose="020B0604020202020204" pitchFamily="34" charset="0"/>
                <a:cs typeface="Arial" panose="020B0604020202020204" pitchFamily="34" charset="0"/>
              </a:rPr>
              <a:t> </a:t>
            </a:r>
            <a:r>
              <a:rPr sz="900" spc="-25" dirty="0">
                <a:latin typeface="Arial" panose="020B0604020202020204" pitchFamily="34" charset="0"/>
                <a:cs typeface="Arial" panose="020B0604020202020204" pitchFamily="34" charset="0"/>
              </a:rPr>
              <a:t>Eti</a:t>
            </a:r>
            <a:endParaRPr sz="900" dirty="0">
              <a:latin typeface="Arial" panose="020B0604020202020204" pitchFamily="34" charset="0"/>
              <a:cs typeface="Arial" panose="020B0604020202020204" pitchFamily="34" charset="0"/>
            </a:endParaRPr>
          </a:p>
          <a:p>
            <a:pPr marL="586105" indent="-285750">
              <a:lnSpc>
                <a:spcPct val="100000"/>
              </a:lnSpc>
              <a:spcBef>
                <a:spcPts val="15"/>
              </a:spcBef>
              <a:buFont typeface="Arial" panose="020B0604020202020204" pitchFamily="34" charset="0"/>
              <a:buChar char="•"/>
            </a:pPr>
            <a:r>
              <a:rPr lang="en-US" sz="900" spc="-20" dirty="0" err="1">
                <a:latin typeface="Arial" panose="020B0604020202020204" pitchFamily="34" charset="0"/>
                <a:cs typeface="Arial" panose="020B0604020202020204" pitchFamily="34" charset="0"/>
              </a:rPr>
              <a:t>Waw</a:t>
            </a:r>
            <a:r>
              <a:rPr sz="900" spc="-20" dirty="0" err="1">
                <a:latin typeface="Arial" panose="020B0604020202020204" pitchFamily="34" charset="0"/>
                <a:cs typeface="Arial" panose="020B0604020202020204" pitchFamily="34" charset="0"/>
              </a:rPr>
              <a:t>an</a:t>
            </a:r>
            <a:r>
              <a:rPr sz="900" spc="-35" dirty="0">
                <a:latin typeface="Arial" panose="020B0604020202020204" pitchFamily="34" charset="0"/>
                <a:cs typeface="Arial" panose="020B0604020202020204" pitchFamily="34" charset="0"/>
              </a:rPr>
              <a:t> </a:t>
            </a:r>
            <a:r>
              <a:rPr sz="900" dirty="0">
                <a:latin typeface="Arial" panose="020B0604020202020204" pitchFamily="34" charset="0"/>
                <a:cs typeface="Arial" panose="020B0604020202020204" pitchFamily="34" charset="0"/>
              </a:rPr>
              <a:t>Sahrozi</a:t>
            </a:r>
            <a:r>
              <a:rPr sz="900" spc="-35" dirty="0">
                <a:latin typeface="Arial" panose="020B0604020202020204" pitchFamily="34" charset="0"/>
                <a:cs typeface="Arial" panose="020B0604020202020204" pitchFamily="34" charset="0"/>
              </a:rPr>
              <a:t> </a:t>
            </a:r>
            <a:r>
              <a:rPr sz="900" dirty="0">
                <a:latin typeface="Arial" panose="020B0604020202020204" pitchFamily="34" charset="0"/>
                <a:cs typeface="Arial" panose="020B0604020202020204" pitchFamily="34" charset="0"/>
              </a:rPr>
              <a:t>and</a:t>
            </a:r>
            <a:r>
              <a:rPr sz="900" spc="-35" dirty="0">
                <a:latin typeface="Arial" panose="020B0604020202020204" pitchFamily="34" charset="0"/>
                <a:cs typeface="Arial" panose="020B0604020202020204" pitchFamily="34" charset="0"/>
              </a:rPr>
              <a:t> </a:t>
            </a:r>
            <a:r>
              <a:rPr sz="900" dirty="0">
                <a:latin typeface="Arial" panose="020B0604020202020204" pitchFamily="34" charset="0"/>
                <a:cs typeface="Arial" panose="020B0604020202020204" pitchFamily="34" charset="0"/>
              </a:rPr>
              <a:t>Johan</a:t>
            </a:r>
            <a:r>
              <a:rPr sz="900" spc="-35" dirty="0">
                <a:latin typeface="Arial" panose="020B0604020202020204" pitchFamily="34" charset="0"/>
                <a:cs typeface="Arial" panose="020B0604020202020204" pitchFamily="34" charset="0"/>
              </a:rPr>
              <a:t> </a:t>
            </a:r>
            <a:r>
              <a:rPr sz="900" spc="-10" dirty="0">
                <a:latin typeface="Arial" panose="020B0604020202020204" pitchFamily="34" charset="0"/>
                <a:cs typeface="Arial" panose="020B0604020202020204" pitchFamily="34" charset="0"/>
              </a:rPr>
              <a:t>Safri</a:t>
            </a:r>
            <a:endParaRPr sz="900" dirty="0">
              <a:latin typeface="Arial" panose="020B0604020202020204" pitchFamily="34" charset="0"/>
              <a:cs typeface="Arial" panose="020B0604020202020204" pitchFamily="34" charset="0"/>
            </a:endParaRPr>
          </a:p>
          <a:p>
            <a:pPr marL="586105" indent="-285750">
              <a:lnSpc>
                <a:spcPct val="100000"/>
              </a:lnSpc>
              <a:spcBef>
                <a:spcPts val="15"/>
              </a:spcBef>
              <a:buFont typeface="Arial" panose="020B0604020202020204" pitchFamily="34" charset="0"/>
              <a:buChar char="•"/>
            </a:pPr>
            <a:r>
              <a:rPr sz="900" spc="-10" dirty="0" err="1">
                <a:latin typeface="Arial" panose="020B0604020202020204" pitchFamily="34" charset="0"/>
                <a:cs typeface="Arial" panose="020B0604020202020204" pitchFamily="34" charset="0"/>
              </a:rPr>
              <a:t>Khairunnisa</a:t>
            </a:r>
            <a:endParaRPr sz="900" dirty="0">
              <a:latin typeface="Arial" panose="020B0604020202020204" pitchFamily="34" charset="0"/>
              <a:cs typeface="Arial" panose="020B0604020202020204" pitchFamily="34" charset="0"/>
            </a:endParaRPr>
          </a:p>
          <a:p>
            <a:pPr marL="586105" indent="-285750">
              <a:lnSpc>
                <a:spcPct val="100000"/>
              </a:lnSpc>
              <a:spcBef>
                <a:spcPts val="15"/>
              </a:spcBef>
              <a:buFont typeface="Arial" panose="020B0604020202020204" pitchFamily="34" charset="0"/>
              <a:buChar char="•"/>
            </a:pPr>
            <a:r>
              <a:rPr sz="900" dirty="0" err="1">
                <a:latin typeface="Arial" panose="020B0604020202020204" pitchFamily="34" charset="0"/>
                <a:cs typeface="Arial" panose="020B0604020202020204" pitchFamily="34" charset="0"/>
              </a:rPr>
              <a:t>Hendi</a:t>
            </a:r>
            <a:r>
              <a:rPr sz="900" spc="-25" dirty="0">
                <a:latin typeface="Arial" panose="020B0604020202020204" pitchFamily="34" charset="0"/>
                <a:cs typeface="Arial" panose="020B0604020202020204" pitchFamily="34" charset="0"/>
              </a:rPr>
              <a:t> </a:t>
            </a:r>
            <a:r>
              <a:rPr sz="900" spc="-10" dirty="0" err="1">
                <a:latin typeface="Arial" panose="020B0604020202020204" pitchFamily="34" charset="0"/>
                <a:cs typeface="Arial" panose="020B0604020202020204" pitchFamily="34" charset="0"/>
              </a:rPr>
              <a:t>Feriza</a:t>
            </a:r>
            <a:endParaRPr lang="en-US" sz="900" spc="-10" dirty="0">
              <a:latin typeface="Arial" panose="020B0604020202020204" pitchFamily="34" charset="0"/>
              <a:cs typeface="Arial" panose="020B0604020202020204" pitchFamily="34" charset="0"/>
            </a:endParaRPr>
          </a:p>
          <a:p>
            <a:pPr marL="586105" indent="-285750">
              <a:lnSpc>
                <a:spcPct val="100000"/>
              </a:lnSpc>
              <a:spcBef>
                <a:spcPts val="15"/>
              </a:spcBef>
              <a:buFont typeface="Arial" panose="020B0604020202020204" pitchFamily="34" charset="0"/>
              <a:buChar char="•"/>
            </a:pPr>
            <a:r>
              <a:rPr lang="en-US" sz="900" dirty="0">
                <a:latin typeface="Arial" panose="020B0604020202020204" pitchFamily="34" charset="0"/>
                <a:cs typeface="Arial" panose="020B0604020202020204" pitchFamily="34" charset="0"/>
              </a:rPr>
              <a:t>The </a:t>
            </a:r>
            <a:r>
              <a:rPr lang="en-US" sz="900" dirty="0" err="1">
                <a:latin typeface="Arial" panose="020B0604020202020204" pitchFamily="34" charset="0"/>
                <a:cs typeface="Arial" panose="020B0604020202020204" pitchFamily="34" charset="0"/>
              </a:rPr>
              <a:t>Bilinski</a:t>
            </a:r>
            <a:r>
              <a:rPr lang="en-US" sz="900" dirty="0">
                <a:latin typeface="Arial" panose="020B0604020202020204" pitchFamily="34" charset="0"/>
                <a:cs typeface="Arial" panose="020B0604020202020204" pitchFamily="34" charset="0"/>
              </a:rPr>
              <a:t> Educational Foundation for funding supporting this research.</a:t>
            </a:r>
          </a:p>
        </p:txBody>
      </p:sp>
      <p:pic>
        <p:nvPicPr>
          <p:cNvPr id="36" name="object 36"/>
          <p:cNvPicPr/>
          <p:nvPr/>
        </p:nvPicPr>
        <p:blipFill>
          <a:blip r:embed="rId8" cstate="print"/>
          <a:stretch>
            <a:fillRect/>
          </a:stretch>
        </p:blipFill>
        <p:spPr>
          <a:xfrm>
            <a:off x="3071832" y="1022860"/>
            <a:ext cx="2340005" cy="1224602"/>
          </a:xfrm>
          <a:prstGeom prst="rect">
            <a:avLst/>
          </a:prstGeom>
        </p:spPr>
      </p:pic>
      <p:sp>
        <p:nvSpPr>
          <p:cNvPr id="37" name="object 37"/>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21</a:t>
            </a:fld>
            <a:r>
              <a:rPr spc="-55" dirty="0"/>
              <a:t> </a:t>
            </a:r>
            <a:r>
              <a:rPr spc="125" dirty="0"/>
              <a:t>/</a:t>
            </a:r>
            <a:r>
              <a:rPr spc="-50" dirty="0"/>
              <a:t> </a:t>
            </a:r>
            <a:r>
              <a:rPr spc="-25" dirty="0"/>
              <a:t>27</a:t>
            </a:r>
          </a:p>
        </p:txBody>
      </p:sp>
    </p:spTree>
  </p:cSld>
  <p:clrMapOvr>
    <a:masterClrMapping/>
  </p:clrMapOvr>
  <p:transition>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 name="object 4"/>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 name="object 5"/>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6" name="object 6"/>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2" action="ppaction://hlinksldjump"/>
              </a:rPr>
              <a:t>Preliminaries</a:t>
            </a:r>
            <a:endParaRPr sz="500">
              <a:latin typeface="Arial"/>
              <a:cs typeface="Arial"/>
            </a:endParaRPr>
          </a:p>
        </p:txBody>
      </p:sp>
      <p:grpSp>
        <p:nvGrpSpPr>
          <p:cNvPr id="7" name="object 7"/>
          <p:cNvGrpSpPr/>
          <p:nvPr/>
        </p:nvGrpSpPr>
        <p:grpSpPr>
          <a:xfrm>
            <a:off x="1169682" y="127510"/>
            <a:ext cx="243204" cy="41275"/>
            <a:chOff x="1169682" y="127510"/>
            <a:chExt cx="243204" cy="41275"/>
          </a:xfrm>
        </p:grpSpPr>
        <p:sp>
          <p:nvSpPr>
            <p:cNvPr id="8" name="object 8"/>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9" name="object 9"/>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0" name="object 10"/>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1" name="object 11"/>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2" name="object 12"/>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13" name="object 13"/>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3" action="ppaction://hlinksldjump"/>
              </a:rPr>
              <a:t>Distribution</a:t>
            </a:r>
            <a:endParaRPr sz="500">
              <a:latin typeface="Arial"/>
              <a:cs typeface="Arial"/>
            </a:endParaRPr>
          </a:p>
        </p:txBody>
      </p:sp>
      <p:grpSp>
        <p:nvGrpSpPr>
          <p:cNvPr id="14" name="object 14"/>
          <p:cNvGrpSpPr/>
          <p:nvPr/>
        </p:nvGrpSpPr>
        <p:grpSpPr>
          <a:xfrm>
            <a:off x="2196020" y="127510"/>
            <a:ext cx="243204" cy="41275"/>
            <a:chOff x="2196020" y="127510"/>
            <a:chExt cx="243204" cy="41275"/>
          </a:xfrm>
        </p:grpSpPr>
        <p:sp>
          <p:nvSpPr>
            <p:cNvPr id="15" name="object 15"/>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6" name="object 16"/>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7" name="object 17"/>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8" name="object 18"/>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9" name="object 19"/>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0" name="object 20"/>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4" action="ppaction://hlinksldjump"/>
              </a:rPr>
              <a:t>Forms</a:t>
            </a:r>
            <a:r>
              <a:rPr sz="500" spc="25" dirty="0">
                <a:solidFill>
                  <a:srgbClr val="595959"/>
                </a:solidFill>
                <a:latin typeface="Arial"/>
                <a:cs typeface="Arial"/>
                <a:hlinkClick r:id="rId4" action="ppaction://hlinksldjump"/>
              </a:rPr>
              <a:t> </a:t>
            </a:r>
            <a:r>
              <a:rPr sz="500" spc="60" dirty="0">
                <a:solidFill>
                  <a:srgbClr val="595959"/>
                </a:solidFill>
                <a:latin typeface="Arial"/>
                <a:cs typeface="Arial"/>
                <a:hlinkClick r:id="rId4" action="ppaction://hlinksldjump"/>
              </a:rPr>
              <a:t>&amp;</a:t>
            </a:r>
            <a:r>
              <a:rPr sz="500" spc="30" dirty="0">
                <a:solidFill>
                  <a:srgbClr val="595959"/>
                </a:solidFill>
                <a:latin typeface="Arial"/>
                <a:cs typeface="Arial"/>
                <a:hlinkClick r:id="rId4" action="ppaction://hlinksldjump"/>
              </a:rPr>
              <a:t> </a:t>
            </a:r>
            <a:r>
              <a:rPr sz="500" spc="-10" dirty="0">
                <a:solidFill>
                  <a:srgbClr val="595959"/>
                </a:solidFill>
                <a:latin typeface="Arial"/>
                <a:cs typeface="Arial"/>
                <a:hlinkClick r:id="rId4" action="ppaction://hlinksldjump"/>
              </a:rPr>
              <a:t>functions</a:t>
            </a:r>
            <a:endParaRPr sz="500">
              <a:latin typeface="Arial"/>
              <a:cs typeface="Arial"/>
            </a:endParaRPr>
          </a:p>
        </p:txBody>
      </p:sp>
      <p:grpSp>
        <p:nvGrpSpPr>
          <p:cNvPr id="21" name="object 21"/>
          <p:cNvGrpSpPr/>
          <p:nvPr/>
        </p:nvGrpSpPr>
        <p:grpSpPr>
          <a:xfrm>
            <a:off x="3411118" y="127510"/>
            <a:ext cx="92075" cy="41275"/>
            <a:chOff x="3411118" y="127510"/>
            <a:chExt cx="92075" cy="41275"/>
          </a:xfrm>
        </p:grpSpPr>
        <p:sp>
          <p:nvSpPr>
            <p:cNvPr id="22" name="object 22"/>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3" name="object 23"/>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4" name="object 24"/>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5" action="ppaction://hlinksldjump"/>
              </a:rPr>
              <a:t>Wrap-</a:t>
            </a:r>
            <a:r>
              <a:rPr sz="500" spc="-25" dirty="0">
                <a:solidFill>
                  <a:srgbClr val="595959"/>
                </a:solidFill>
                <a:latin typeface="Arial"/>
                <a:cs typeface="Arial"/>
                <a:hlinkClick r:id="rId5" action="ppaction://hlinksldjump"/>
              </a:rPr>
              <a:t>up</a:t>
            </a:r>
            <a:endParaRPr sz="500">
              <a:latin typeface="Arial"/>
              <a:cs typeface="Arial"/>
            </a:endParaRPr>
          </a:p>
        </p:txBody>
      </p:sp>
      <p:sp>
        <p:nvSpPr>
          <p:cNvPr id="25" name="object 25"/>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latin typeface="Arial"/>
                <a:cs typeface="Arial"/>
                <a:hlinkClick r:id="rId6" action="ppaction://hlinksldjump"/>
              </a:rPr>
              <a:t>References</a:t>
            </a:r>
            <a:endParaRPr sz="500">
              <a:latin typeface="Arial"/>
              <a:cs typeface="Arial"/>
            </a:endParaRPr>
          </a:p>
        </p:txBody>
      </p:sp>
      <p:grpSp>
        <p:nvGrpSpPr>
          <p:cNvPr id="26" name="object 26"/>
          <p:cNvGrpSpPr/>
          <p:nvPr/>
        </p:nvGrpSpPr>
        <p:grpSpPr>
          <a:xfrm>
            <a:off x="5340803" y="127519"/>
            <a:ext cx="243204" cy="41275"/>
            <a:chOff x="5340803" y="127519"/>
            <a:chExt cx="243204" cy="41275"/>
          </a:xfrm>
        </p:grpSpPr>
        <p:sp>
          <p:nvSpPr>
            <p:cNvPr id="27" name="object 27"/>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8" name="object 28"/>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9" name="object 29"/>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0" name="object 30"/>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1" name="object 31"/>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32" name="object 32"/>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7" action="ppaction://hlinksldjump"/>
              </a:rPr>
              <a:t>Extra</a:t>
            </a:r>
            <a:r>
              <a:rPr sz="500" spc="55" dirty="0">
                <a:solidFill>
                  <a:srgbClr val="595959"/>
                </a:solidFill>
                <a:latin typeface="Arial"/>
                <a:cs typeface="Arial"/>
                <a:hlinkClick r:id="rId7" action="ppaction://hlinksldjump"/>
              </a:rPr>
              <a:t> </a:t>
            </a:r>
            <a:r>
              <a:rPr sz="500" spc="-10" dirty="0">
                <a:solidFill>
                  <a:srgbClr val="595959"/>
                </a:solidFill>
                <a:latin typeface="Arial"/>
                <a:cs typeface="Arial"/>
                <a:hlinkClick r:id="rId7" action="ppaction://hlinksldjump"/>
              </a:rPr>
              <a:t>slides</a:t>
            </a:r>
            <a:endParaRPr sz="500">
              <a:latin typeface="Arial"/>
              <a:cs typeface="Arial"/>
            </a:endParaRPr>
          </a:p>
        </p:txBody>
      </p:sp>
      <p:sp>
        <p:nvSpPr>
          <p:cNvPr id="34" name="object 34"/>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22</a:t>
            </a:fld>
            <a:r>
              <a:rPr spc="-55" dirty="0"/>
              <a:t> </a:t>
            </a:r>
            <a:r>
              <a:rPr spc="125" dirty="0"/>
              <a:t>/</a:t>
            </a:r>
            <a:r>
              <a:rPr spc="-50" dirty="0"/>
              <a:t> </a:t>
            </a:r>
            <a:r>
              <a:rPr spc="-25" dirty="0"/>
              <a:t>27</a:t>
            </a:r>
          </a:p>
        </p:txBody>
      </p:sp>
      <p:sp>
        <p:nvSpPr>
          <p:cNvPr id="33" name="object 33"/>
          <p:cNvSpPr txBox="1"/>
          <p:nvPr/>
        </p:nvSpPr>
        <p:spPr>
          <a:xfrm>
            <a:off x="95300" y="251305"/>
            <a:ext cx="5309235" cy="2748915"/>
          </a:xfrm>
          <a:prstGeom prst="rect">
            <a:avLst/>
          </a:prstGeom>
        </p:spPr>
        <p:txBody>
          <a:bodyPr vert="horz" wrap="square" lIns="0" tIns="17145" rIns="0" bIns="0" rtlCol="0">
            <a:spAutoFit/>
          </a:bodyPr>
          <a:lstStyle/>
          <a:p>
            <a:pPr marL="12700">
              <a:lnSpc>
                <a:spcPct val="100000"/>
              </a:lnSpc>
              <a:spcBef>
                <a:spcPts val="135"/>
              </a:spcBef>
            </a:pPr>
            <a:r>
              <a:rPr sz="1400" spc="-70" dirty="0">
                <a:solidFill>
                  <a:srgbClr val="1F457C"/>
                </a:solidFill>
                <a:latin typeface="Arial" panose="020B0604020202020204" pitchFamily="34" charset="0"/>
                <a:cs typeface="Arial" panose="020B0604020202020204" pitchFamily="34" charset="0"/>
              </a:rPr>
              <a:t>References</a:t>
            </a:r>
            <a:r>
              <a:rPr sz="1400" spc="45" dirty="0">
                <a:solidFill>
                  <a:srgbClr val="1F457C"/>
                </a:solidFill>
                <a:latin typeface="Arial" panose="020B0604020202020204" pitchFamily="34" charset="0"/>
                <a:cs typeface="Arial" panose="020B0604020202020204" pitchFamily="34" charset="0"/>
              </a:rPr>
              <a:t> </a:t>
            </a:r>
            <a:r>
              <a:rPr sz="1400" spc="-50" dirty="0">
                <a:solidFill>
                  <a:srgbClr val="1F457C"/>
                </a:solidFill>
                <a:latin typeface="Arial" panose="020B0604020202020204" pitchFamily="34" charset="0"/>
                <a:cs typeface="Arial" panose="020B0604020202020204" pitchFamily="34" charset="0"/>
              </a:rPr>
              <a:t>I</a:t>
            </a:r>
            <a:endParaRPr sz="1400" dirty="0">
              <a:latin typeface="Arial" panose="020B0604020202020204" pitchFamily="34" charset="0"/>
              <a:cs typeface="Arial" panose="020B0604020202020204" pitchFamily="34" charset="0"/>
            </a:endParaRPr>
          </a:p>
          <a:p>
            <a:pPr>
              <a:lnSpc>
                <a:spcPct val="100000"/>
              </a:lnSpc>
              <a:spcBef>
                <a:spcPts val="80"/>
              </a:spcBef>
            </a:pPr>
            <a:endParaRPr sz="1400" dirty="0">
              <a:latin typeface="Arial" panose="020B0604020202020204" pitchFamily="34" charset="0"/>
              <a:cs typeface="Arial" panose="020B0604020202020204" pitchFamily="34" charset="0"/>
            </a:endParaRPr>
          </a:p>
          <a:p>
            <a:pPr marL="454025" marR="146685" indent="-189865">
              <a:lnSpc>
                <a:spcPts val="950"/>
              </a:lnSpc>
            </a:pPr>
            <a:r>
              <a:rPr sz="800" spc="-10" dirty="0">
                <a:latin typeface="Arial" panose="020B0604020202020204" pitchFamily="34" charset="0"/>
                <a:cs typeface="Arial" panose="020B0604020202020204" pitchFamily="34" charset="0"/>
              </a:rPr>
              <a:t>Adelaar,</a:t>
            </a:r>
            <a:r>
              <a:rPr sz="800" spc="3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K.</a:t>
            </a:r>
            <a:r>
              <a:rPr sz="800" spc="3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Alexander.</a:t>
            </a:r>
            <a:r>
              <a:rPr sz="800" spc="3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1992.</a:t>
            </a:r>
            <a:r>
              <a:rPr sz="800" spc="40"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Proto</a:t>
            </a:r>
            <a:r>
              <a:rPr sz="800" i="1" spc="3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Malayic:</a:t>
            </a:r>
            <a:r>
              <a:rPr sz="800" i="1" spc="3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The</a:t>
            </a:r>
            <a:r>
              <a:rPr sz="800" i="1" spc="40"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reconstruction</a:t>
            </a:r>
            <a:r>
              <a:rPr sz="800" i="1" spc="3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of</a:t>
            </a:r>
            <a:r>
              <a:rPr sz="800" i="1" spc="3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its</a:t>
            </a:r>
            <a:r>
              <a:rPr sz="800" i="1" spc="40"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phonology</a:t>
            </a:r>
            <a:r>
              <a:rPr sz="800" i="1" spc="3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and</a:t>
            </a:r>
            <a:r>
              <a:rPr sz="800" i="1" spc="3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parts</a:t>
            </a:r>
            <a:r>
              <a:rPr sz="800" i="1" spc="3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of</a:t>
            </a:r>
            <a:r>
              <a:rPr sz="800" i="1" spc="40"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its</a:t>
            </a:r>
            <a:r>
              <a:rPr sz="800" i="1" spc="35"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lexicon</a:t>
            </a:r>
            <a:r>
              <a:rPr sz="800" i="1" spc="35" dirty="0">
                <a:latin typeface="Arial" panose="020B0604020202020204" pitchFamily="34" charset="0"/>
                <a:cs typeface="Arial" panose="020B0604020202020204" pitchFamily="34" charset="0"/>
              </a:rPr>
              <a:t> </a:t>
            </a:r>
            <a:r>
              <a:rPr sz="800" i="1" spc="-25" dirty="0">
                <a:latin typeface="Arial" panose="020B0604020202020204" pitchFamily="34" charset="0"/>
                <a:cs typeface="Arial" panose="020B0604020202020204" pitchFamily="34" charset="0"/>
              </a:rPr>
              <a:t>and</a:t>
            </a:r>
            <a:r>
              <a:rPr sz="800" i="1" spc="-10" dirty="0">
                <a:latin typeface="Arial" panose="020B0604020202020204" pitchFamily="34" charset="0"/>
                <a:cs typeface="Arial" panose="020B0604020202020204" pitchFamily="34" charset="0"/>
              </a:rPr>
              <a:t> morphology</a:t>
            </a:r>
            <a:r>
              <a:rPr sz="800" spc="-10" dirty="0">
                <a:latin typeface="Arial" panose="020B0604020202020204" pitchFamily="34" charset="0"/>
                <a:cs typeface="Arial" panose="020B0604020202020204" pitchFamily="34" charset="0"/>
              </a:rPr>
              <a:t>.</a:t>
            </a:r>
            <a:r>
              <a:rPr sz="800" spc="20" dirty="0">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(Pacific</a:t>
            </a:r>
            <a:r>
              <a:rPr sz="800" spc="2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Linguistics</a:t>
            </a:r>
            <a:r>
              <a:rPr sz="800" spc="2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C</a:t>
            </a:r>
            <a:r>
              <a:rPr sz="800" spc="2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119).</a:t>
            </a:r>
            <a:r>
              <a:rPr sz="800" spc="2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Canberra:</a:t>
            </a:r>
            <a:r>
              <a:rPr sz="800" spc="2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Pacific</a:t>
            </a:r>
            <a:r>
              <a:rPr sz="800" spc="2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Linguistics</a:t>
            </a:r>
            <a:r>
              <a:rPr sz="800" spc="2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and</a:t>
            </a:r>
            <a:r>
              <a:rPr sz="800" spc="2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Australia</a:t>
            </a:r>
            <a:r>
              <a:rPr sz="800" spc="2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National</a:t>
            </a:r>
            <a:r>
              <a:rPr sz="800" spc="20"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University. </a:t>
            </a:r>
            <a:r>
              <a:rPr sz="800" dirty="0">
                <a:solidFill>
                  <a:srgbClr val="595959"/>
                </a:solidFill>
                <a:latin typeface="Arial" panose="020B0604020202020204" pitchFamily="34" charset="0"/>
                <a:cs typeface="Arial" panose="020B0604020202020204" pitchFamily="34" charset="0"/>
              </a:rPr>
              <a:t>253</a:t>
            </a:r>
            <a:r>
              <a:rPr sz="800" spc="-30" dirty="0">
                <a:solidFill>
                  <a:srgbClr val="595959"/>
                </a:solidFill>
                <a:latin typeface="Arial" panose="020B0604020202020204" pitchFamily="34" charset="0"/>
                <a:cs typeface="Arial" panose="020B0604020202020204" pitchFamily="34" charset="0"/>
              </a:rPr>
              <a:t> </a:t>
            </a:r>
            <a:r>
              <a:rPr sz="800" spc="-25" dirty="0">
                <a:solidFill>
                  <a:srgbClr val="595959"/>
                </a:solidFill>
                <a:latin typeface="Arial" panose="020B0604020202020204" pitchFamily="34" charset="0"/>
                <a:cs typeface="Arial" panose="020B0604020202020204" pitchFamily="34" charset="0"/>
              </a:rPr>
              <a:t>pp.</a:t>
            </a:r>
            <a:endParaRPr sz="800" dirty="0">
              <a:latin typeface="Arial" panose="020B0604020202020204" pitchFamily="34" charset="0"/>
              <a:cs typeface="Arial" panose="020B0604020202020204" pitchFamily="34" charset="0"/>
            </a:endParaRPr>
          </a:p>
          <a:p>
            <a:pPr marL="264160">
              <a:lnSpc>
                <a:spcPts val="905"/>
              </a:lnSpc>
            </a:pPr>
            <a:r>
              <a:rPr sz="800" spc="-10" dirty="0">
                <a:latin typeface="Arial" panose="020B0604020202020204" pitchFamily="34" charset="0"/>
                <a:cs typeface="Arial" panose="020B0604020202020204" pitchFamily="34" charset="0"/>
              </a:rPr>
              <a:t>Adelaar,</a:t>
            </a:r>
            <a:r>
              <a:rPr sz="800" spc="1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K.</a:t>
            </a:r>
            <a:r>
              <a:rPr sz="800" spc="1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Alexander.</a:t>
            </a:r>
            <a:r>
              <a:rPr sz="800" spc="1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2011.</a:t>
            </a:r>
            <a:r>
              <a:rPr sz="800" spc="15" dirty="0">
                <a:latin typeface="Arial" panose="020B0604020202020204" pitchFamily="34" charset="0"/>
                <a:cs typeface="Arial" panose="020B0604020202020204" pitchFamily="34" charset="0"/>
              </a:rPr>
              <a:t> </a:t>
            </a:r>
            <a:r>
              <a:rPr sz="800" spc="-40" dirty="0">
                <a:latin typeface="Arial" panose="020B0604020202020204" pitchFamily="34" charset="0"/>
                <a:cs typeface="Arial" panose="020B0604020202020204" pitchFamily="34" charset="0"/>
              </a:rPr>
              <a:t>Javanese</a:t>
            </a:r>
            <a:r>
              <a:rPr sz="800" spc="15"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a:t>
            </a:r>
            <a:r>
              <a:rPr sz="800" i="1" dirty="0">
                <a:latin typeface="Arial" panose="020B0604020202020204" pitchFamily="34" charset="0"/>
                <a:cs typeface="Arial" panose="020B0604020202020204" pitchFamily="34" charset="0"/>
              </a:rPr>
              <a:t>aké</a:t>
            </a:r>
            <a:r>
              <a:rPr sz="800" i="1" spc="6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and</a:t>
            </a:r>
            <a:r>
              <a:rPr sz="800" spc="15" dirty="0">
                <a:latin typeface="Arial" panose="020B0604020202020204" pitchFamily="34" charset="0"/>
                <a:cs typeface="Arial" panose="020B0604020202020204" pitchFamily="34" charset="0"/>
              </a:rPr>
              <a:t> </a:t>
            </a:r>
            <a:r>
              <a:rPr sz="800" i="1" spc="-20" dirty="0">
                <a:latin typeface="Arial" panose="020B0604020202020204" pitchFamily="34" charset="0"/>
                <a:cs typeface="Arial" panose="020B0604020202020204" pitchFamily="34" charset="0"/>
              </a:rPr>
              <a:t>-</a:t>
            </a:r>
            <a:r>
              <a:rPr sz="800" i="1" dirty="0">
                <a:latin typeface="Arial" panose="020B0604020202020204" pitchFamily="34" charset="0"/>
                <a:cs typeface="Arial" panose="020B0604020202020204" pitchFamily="34" charset="0"/>
              </a:rPr>
              <a:t>akən</a:t>
            </a:r>
            <a:r>
              <a:rPr sz="800" dirty="0">
                <a:latin typeface="Arial" panose="020B0604020202020204" pitchFamily="34" charset="0"/>
                <a:cs typeface="Arial" panose="020B0604020202020204" pitchFamily="34" charset="0"/>
              </a:rPr>
              <a:t>:</a:t>
            </a:r>
            <a:r>
              <a:rPr sz="800" spc="1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A</a:t>
            </a:r>
            <a:r>
              <a:rPr sz="800" spc="2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short</a:t>
            </a:r>
            <a:r>
              <a:rPr sz="800" spc="1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history.</a:t>
            </a:r>
            <a:r>
              <a:rPr sz="800" spc="15" dirty="0">
                <a:latin typeface="Arial" panose="020B0604020202020204" pitchFamily="34" charset="0"/>
                <a:cs typeface="Arial" panose="020B0604020202020204" pitchFamily="34" charset="0"/>
              </a:rPr>
              <a:t> </a:t>
            </a:r>
            <a:r>
              <a:rPr sz="800" i="1" spc="-20" dirty="0">
                <a:solidFill>
                  <a:srgbClr val="595959"/>
                </a:solidFill>
                <a:latin typeface="Arial" panose="020B0604020202020204" pitchFamily="34" charset="0"/>
                <a:cs typeface="Arial" panose="020B0604020202020204" pitchFamily="34" charset="0"/>
              </a:rPr>
              <a:t>Oceanic</a:t>
            </a:r>
            <a:r>
              <a:rPr sz="800" i="1" spc="15"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Linguistics</a:t>
            </a:r>
            <a:r>
              <a:rPr sz="800" i="1" spc="5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50(2).</a:t>
            </a:r>
            <a:r>
              <a:rPr sz="800" spc="1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338–350.</a:t>
            </a:r>
            <a:endParaRPr sz="800" dirty="0">
              <a:latin typeface="Arial" panose="020B0604020202020204" pitchFamily="34" charset="0"/>
              <a:cs typeface="Arial" panose="020B0604020202020204" pitchFamily="34" charset="0"/>
            </a:endParaRPr>
          </a:p>
          <a:p>
            <a:pPr marL="454025" marR="31750" indent="-189865">
              <a:lnSpc>
                <a:spcPts val="950"/>
              </a:lnSpc>
              <a:spcBef>
                <a:spcPts val="35"/>
              </a:spcBef>
            </a:pPr>
            <a:r>
              <a:rPr sz="800" dirty="0">
                <a:latin typeface="Arial" panose="020B0604020202020204" pitchFamily="34" charset="0"/>
                <a:cs typeface="Arial" panose="020B0604020202020204" pitchFamily="34" charset="0"/>
              </a:rPr>
              <a:t>Artawa,</a:t>
            </a:r>
            <a:r>
              <a:rPr sz="800" spc="4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Ketut.</a:t>
            </a:r>
            <a:r>
              <a:rPr sz="800" spc="4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1998.</a:t>
            </a:r>
            <a:r>
              <a:rPr sz="800" spc="4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Ergativity</a:t>
            </a:r>
            <a:r>
              <a:rPr sz="800" spc="4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and</a:t>
            </a:r>
            <a:r>
              <a:rPr sz="800" spc="40"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Balinese</a:t>
            </a:r>
            <a:r>
              <a:rPr sz="800" spc="4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Syntax:</a:t>
            </a:r>
            <a:r>
              <a:rPr sz="800" spc="4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Part</a:t>
            </a:r>
            <a:r>
              <a:rPr sz="800" spc="4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I.</a:t>
            </a:r>
            <a:r>
              <a:rPr sz="800" spc="40" dirty="0">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NUSA:</a:t>
            </a:r>
            <a:r>
              <a:rPr sz="800" spc="4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Linguistic</a:t>
            </a:r>
            <a:r>
              <a:rPr sz="800" spc="40"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Studies</a:t>
            </a:r>
            <a:r>
              <a:rPr sz="800" spc="4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of</a:t>
            </a:r>
            <a:r>
              <a:rPr sz="800" spc="45" dirty="0">
                <a:solidFill>
                  <a:srgbClr val="595959"/>
                </a:solidFill>
                <a:latin typeface="Arial" panose="020B0604020202020204" pitchFamily="34" charset="0"/>
                <a:cs typeface="Arial" panose="020B0604020202020204" pitchFamily="34" charset="0"/>
              </a:rPr>
              <a:t> </a:t>
            </a:r>
            <a:r>
              <a:rPr sz="800" spc="-20" dirty="0">
                <a:solidFill>
                  <a:srgbClr val="595959"/>
                </a:solidFill>
                <a:latin typeface="Arial" panose="020B0604020202020204" pitchFamily="34" charset="0"/>
                <a:cs typeface="Arial" panose="020B0604020202020204" pitchFamily="34" charset="0"/>
              </a:rPr>
              <a:t>Indonesian</a:t>
            </a:r>
            <a:r>
              <a:rPr sz="800" spc="4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and</a:t>
            </a:r>
            <a:r>
              <a:rPr sz="800" spc="40"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Other </a:t>
            </a:r>
            <a:r>
              <a:rPr sz="800" spc="-30" dirty="0">
                <a:solidFill>
                  <a:srgbClr val="595959"/>
                </a:solidFill>
                <a:latin typeface="Arial" panose="020B0604020202020204" pitchFamily="34" charset="0"/>
                <a:cs typeface="Arial" panose="020B0604020202020204" pitchFamily="34" charset="0"/>
              </a:rPr>
              <a:t>Languages</a:t>
            </a:r>
            <a:r>
              <a:rPr sz="800" spc="3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in</a:t>
            </a:r>
            <a:r>
              <a:rPr sz="800" spc="35" dirty="0">
                <a:solidFill>
                  <a:srgbClr val="595959"/>
                </a:solidFill>
                <a:latin typeface="Arial" panose="020B0604020202020204" pitchFamily="34" charset="0"/>
                <a:cs typeface="Arial" panose="020B0604020202020204" pitchFamily="34" charset="0"/>
              </a:rPr>
              <a:t> </a:t>
            </a:r>
            <a:r>
              <a:rPr sz="800" spc="-25" dirty="0">
                <a:solidFill>
                  <a:srgbClr val="595959"/>
                </a:solidFill>
                <a:latin typeface="Arial" panose="020B0604020202020204" pitchFamily="34" charset="0"/>
                <a:cs typeface="Arial" panose="020B0604020202020204" pitchFamily="34" charset="0"/>
              </a:rPr>
              <a:t>Indonesia</a:t>
            </a:r>
            <a:r>
              <a:rPr sz="800" spc="3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(42).</a:t>
            </a:r>
            <a:endParaRPr sz="800" dirty="0">
              <a:latin typeface="Arial" panose="020B0604020202020204" pitchFamily="34" charset="0"/>
              <a:cs typeface="Arial" panose="020B0604020202020204" pitchFamily="34" charset="0"/>
            </a:endParaRPr>
          </a:p>
          <a:p>
            <a:pPr marL="264160">
              <a:lnSpc>
                <a:spcPts val="905"/>
              </a:lnSpc>
            </a:pPr>
            <a:r>
              <a:rPr sz="800" dirty="0">
                <a:latin typeface="Arial" panose="020B0604020202020204" pitchFamily="34" charset="0"/>
                <a:cs typeface="Arial" panose="020B0604020202020204" pitchFamily="34" charset="0"/>
              </a:rPr>
              <a:t>Breiman, Leo. </a:t>
            </a:r>
            <a:r>
              <a:rPr sz="800" spc="-10" dirty="0">
                <a:latin typeface="Arial" panose="020B0604020202020204" pitchFamily="34" charset="0"/>
                <a:cs typeface="Arial" panose="020B0604020202020204" pitchFamily="34" charset="0"/>
              </a:rPr>
              <a:t>2001.</a:t>
            </a:r>
            <a:r>
              <a:rPr sz="80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Random</a:t>
            </a:r>
            <a:r>
              <a:rPr sz="80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forests.</a:t>
            </a:r>
            <a:r>
              <a:rPr sz="800" spc="5" dirty="0">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Machine </a:t>
            </a:r>
            <a:r>
              <a:rPr sz="800" i="1" spc="-10" dirty="0">
                <a:solidFill>
                  <a:srgbClr val="595959"/>
                </a:solidFill>
                <a:latin typeface="Arial" panose="020B0604020202020204" pitchFamily="34" charset="0"/>
                <a:cs typeface="Arial" panose="020B0604020202020204" pitchFamily="34" charset="0"/>
              </a:rPr>
              <a:t>Learning</a:t>
            </a:r>
            <a:r>
              <a:rPr sz="800" i="1" spc="5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45. </a:t>
            </a:r>
            <a:r>
              <a:rPr sz="800" spc="-10" dirty="0">
                <a:solidFill>
                  <a:srgbClr val="595959"/>
                </a:solidFill>
                <a:latin typeface="Arial" panose="020B0604020202020204" pitchFamily="34" charset="0"/>
                <a:cs typeface="Arial" panose="020B0604020202020204" pitchFamily="34" charset="0"/>
              </a:rPr>
              <a:t>5–32.</a:t>
            </a:r>
            <a:r>
              <a:rPr sz="800" dirty="0">
                <a:solidFill>
                  <a:srgbClr val="595959"/>
                </a:solidFill>
                <a:latin typeface="Arial" panose="020B0604020202020204" pitchFamily="34" charset="0"/>
                <a:cs typeface="Arial" panose="020B0604020202020204" pitchFamily="34" charset="0"/>
              </a:rPr>
              <a:t> </a:t>
            </a:r>
            <a:r>
              <a:rPr sz="800" spc="100" dirty="0">
                <a:solidFill>
                  <a:srgbClr val="595959"/>
                </a:solidFill>
                <a:latin typeface="Arial" panose="020B0604020202020204" pitchFamily="34" charset="0"/>
                <a:cs typeface="Arial" panose="020B0604020202020204" pitchFamily="34" charset="0"/>
              </a:rPr>
              <a:t>https://link-</a:t>
            </a:r>
            <a:r>
              <a:rPr sz="800" spc="50" dirty="0">
                <a:solidFill>
                  <a:srgbClr val="595959"/>
                </a:solidFill>
                <a:latin typeface="Arial" panose="020B0604020202020204" pitchFamily="34" charset="0"/>
                <a:cs typeface="Arial" panose="020B0604020202020204" pitchFamily="34" charset="0"/>
              </a:rPr>
              <a:t>springer-</a:t>
            </a:r>
            <a:endParaRPr sz="800" dirty="0">
              <a:latin typeface="Arial" panose="020B0604020202020204" pitchFamily="34" charset="0"/>
              <a:cs typeface="Arial" panose="020B0604020202020204" pitchFamily="34" charset="0"/>
            </a:endParaRPr>
          </a:p>
          <a:p>
            <a:pPr marL="454025">
              <a:lnSpc>
                <a:spcPts val="944"/>
              </a:lnSpc>
            </a:pPr>
            <a:r>
              <a:rPr sz="800" dirty="0">
                <a:solidFill>
                  <a:srgbClr val="595959"/>
                </a:solidFill>
                <a:latin typeface="Arial" panose="020B0604020202020204" pitchFamily="34" charset="0"/>
                <a:cs typeface="Arial" panose="020B0604020202020204" pitchFamily="34" charset="0"/>
              </a:rPr>
              <a:t>com.eres.library.manoa.hawaii.edu/content/pdf/10.1023/A:1010933404324.pdf</a:t>
            </a:r>
            <a:r>
              <a:rPr sz="800" spc="26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(13</a:t>
            </a:r>
            <a:r>
              <a:rPr sz="800" spc="48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April,</a:t>
            </a:r>
            <a:r>
              <a:rPr sz="800" spc="47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2023).</a:t>
            </a:r>
            <a:endParaRPr sz="800" dirty="0">
              <a:latin typeface="Arial" panose="020B0604020202020204" pitchFamily="34" charset="0"/>
              <a:cs typeface="Arial" panose="020B0604020202020204" pitchFamily="34" charset="0"/>
            </a:endParaRPr>
          </a:p>
          <a:p>
            <a:pPr marL="454025" marR="37465" indent="-189865">
              <a:lnSpc>
                <a:spcPts val="950"/>
              </a:lnSpc>
              <a:spcBef>
                <a:spcPts val="30"/>
              </a:spcBef>
            </a:pPr>
            <a:r>
              <a:rPr sz="800" spc="-10" dirty="0">
                <a:latin typeface="Arial" panose="020B0604020202020204" pitchFamily="34" charset="0"/>
                <a:cs typeface="Arial" panose="020B0604020202020204" pitchFamily="34" charset="0"/>
              </a:rPr>
              <a:t>Chen,</a:t>
            </a:r>
            <a:r>
              <a:rPr sz="800" spc="3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Victoria.</a:t>
            </a:r>
            <a:r>
              <a:rPr sz="800" spc="3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2017.</a:t>
            </a:r>
            <a:r>
              <a:rPr sz="800" spc="40"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A</a:t>
            </a:r>
            <a:r>
              <a:rPr sz="800" i="1" spc="40"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reexamination</a:t>
            </a:r>
            <a:r>
              <a:rPr sz="800" i="1" spc="3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of</a:t>
            </a:r>
            <a:r>
              <a:rPr sz="800" i="1" spc="3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the</a:t>
            </a:r>
            <a:r>
              <a:rPr sz="800" i="1" spc="3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Philippine-</a:t>
            </a:r>
            <a:r>
              <a:rPr sz="800" i="1" spc="-10" dirty="0">
                <a:latin typeface="Arial" panose="020B0604020202020204" pitchFamily="34" charset="0"/>
                <a:cs typeface="Arial" panose="020B0604020202020204" pitchFamily="34" charset="0"/>
              </a:rPr>
              <a:t>type</a:t>
            </a:r>
            <a:r>
              <a:rPr sz="800" i="1" spc="40"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voice</a:t>
            </a:r>
            <a:r>
              <a:rPr sz="800" i="1" spc="35"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system</a:t>
            </a:r>
            <a:r>
              <a:rPr sz="800" i="1" spc="3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and</a:t>
            </a:r>
            <a:r>
              <a:rPr sz="800" i="1" spc="40"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its</a:t>
            </a:r>
            <a:r>
              <a:rPr sz="800" i="1" spc="3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implications</a:t>
            </a:r>
            <a:r>
              <a:rPr sz="800" i="1" spc="3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for</a:t>
            </a:r>
            <a:r>
              <a:rPr sz="800" i="1" spc="35"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Austronesian primary-</a:t>
            </a:r>
            <a:r>
              <a:rPr sz="800" i="1" dirty="0">
                <a:latin typeface="Arial" panose="020B0604020202020204" pitchFamily="34" charset="0"/>
                <a:cs typeface="Arial" panose="020B0604020202020204" pitchFamily="34" charset="0"/>
              </a:rPr>
              <a:t>level</a:t>
            </a:r>
            <a:r>
              <a:rPr sz="800" i="1" spc="30"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subgrouping</a:t>
            </a:r>
            <a:r>
              <a:rPr sz="800" spc="-10" dirty="0">
                <a:latin typeface="Arial" panose="020B0604020202020204" pitchFamily="34" charset="0"/>
                <a:cs typeface="Arial" panose="020B0604020202020204" pitchFamily="34" charset="0"/>
              </a:rPr>
              <a:t>.</a:t>
            </a:r>
            <a:r>
              <a:rPr sz="800" spc="30" dirty="0">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Honolulu:</a:t>
            </a:r>
            <a:r>
              <a:rPr sz="800" spc="3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University</a:t>
            </a:r>
            <a:r>
              <a:rPr sz="800" spc="3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of</a:t>
            </a:r>
            <a:r>
              <a:rPr sz="800" spc="35" dirty="0">
                <a:solidFill>
                  <a:srgbClr val="595959"/>
                </a:solidFill>
                <a:latin typeface="Arial" panose="020B0604020202020204" pitchFamily="34" charset="0"/>
                <a:cs typeface="Arial" panose="020B0604020202020204" pitchFamily="34" charset="0"/>
              </a:rPr>
              <a:t> </a:t>
            </a:r>
            <a:r>
              <a:rPr sz="800" spc="-20" dirty="0">
                <a:solidFill>
                  <a:srgbClr val="595959"/>
                </a:solidFill>
                <a:latin typeface="Arial" panose="020B0604020202020204" pitchFamily="34" charset="0"/>
                <a:cs typeface="Arial" panose="020B0604020202020204" pitchFamily="34" charset="0"/>
              </a:rPr>
              <a:t>Hawai </a:t>
            </a:r>
            <a:r>
              <a:rPr sz="800" dirty="0">
                <a:solidFill>
                  <a:srgbClr val="595959"/>
                </a:solidFill>
                <a:latin typeface="Arial" panose="020B0604020202020204" pitchFamily="34" charset="0"/>
                <a:cs typeface="Arial" panose="020B0604020202020204" pitchFamily="34" charset="0"/>
              </a:rPr>
              <a:t>i</a:t>
            </a:r>
            <a:r>
              <a:rPr sz="800" spc="3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at</a:t>
            </a:r>
            <a:r>
              <a:rPr sz="800" spc="3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Mānoa</a:t>
            </a:r>
            <a:r>
              <a:rPr sz="800" spc="30"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dissertation.</a:t>
            </a:r>
            <a:endParaRPr sz="800" dirty="0">
              <a:latin typeface="Arial" panose="020B0604020202020204" pitchFamily="34" charset="0"/>
              <a:cs typeface="Arial" panose="020B0604020202020204" pitchFamily="34" charset="0"/>
            </a:endParaRPr>
          </a:p>
          <a:p>
            <a:pPr marL="264160">
              <a:lnSpc>
                <a:spcPts val="905"/>
              </a:lnSpc>
            </a:pPr>
            <a:r>
              <a:rPr sz="800" spc="-10" dirty="0">
                <a:latin typeface="Arial" panose="020B0604020202020204" pitchFamily="34" charset="0"/>
                <a:cs typeface="Arial" panose="020B0604020202020204" pitchFamily="34" charset="0"/>
              </a:rPr>
              <a:t>Clayre,</a:t>
            </a:r>
            <a:r>
              <a:rPr sz="800" spc="1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Beatrice.</a:t>
            </a:r>
            <a:r>
              <a:rPr sz="800" spc="1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1996.</a:t>
            </a:r>
            <a:r>
              <a:rPr sz="800" spc="1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The</a:t>
            </a:r>
            <a:r>
              <a:rPr sz="800" spc="1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changing</a:t>
            </a:r>
            <a:r>
              <a:rPr sz="800" spc="1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face</a:t>
            </a:r>
            <a:r>
              <a:rPr sz="800" spc="1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of</a:t>
            </a:r>
            <a:r>
              <a:rPr sz="800" spc="1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focus</a:t>
            </a:r>
            <a:r>
              <a:rPr sz="800" spc="1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in</a:t>
            </a:r>
            <a:r>
              <a:rPr sz="800" spc="1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the</a:t>
            </a:r>
            <a:r>
              <a:rPr sz="800" spc="15" dirty="0">
                <a:latin typeface="Arial" panose="020B0604020202020204" pitchFamily="34" charset="0"/>
                <a:cs typeface="Arial" panose="020B0604020202020204" pitchFamily="34" charset="0"/>
              </a:rPr>
              <a:t> </a:t>
            </a:r>
            <a:r>
              <a:rPr sz="800" spc="-30" dirty="0">
                <a:latin typeface="Arial" panose="020B0604020202020204" pitchFamily="34" charset="0"/>
                <a:cs typeface="Arial" panose="020B0604020202020204" pitchFamily="34" charset="0"/>
              </a:rPr>
              <a:t>languages</a:t>
            </a:r>
            <a:r>
              <a:rPr sz="800" spc="1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of</a:t>
            </a:r>
            <a:r>
              <a:rPr sz="800" spc="1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Borneo.</a:t>
            </a:r>
            <a:r>
              <a:rPr sz="800" spc="15" dirty="0">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Pacific</a:t>
            </a:r>
            <a:r>
              <a:rPr sz="800" i="1" spc="10"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Linguistics.</a:t>
            </a:r>
            <a:r>
              <a:rPr sz="800" i="1" spc="15" dirty="0">
                <a:solidFill>
                  <a:srgbClr val="595959"/>
                </a:solidFill>
                <a:latin typeface="Arial" panose="020B0604020202020204" pitchFamily="34" charset="0"/>
                <a:cs typeface="Arial" panose="020B0604020202020204" pitchFamily="34" charset="0"/>
              </a:rPr>
              <a:t> </a:t>
            </a:r>
            <a:r>
              <a:rPr sz="800" i="1" spc="-35" dirty="0">
                <a:solidFill>
                  <a:srgbClr val="595959"/>
                </a:solidFill>
                <a:latin typeface="Arial" panose="020B0604020202020204" pitchFamily="34" charset="0"/>
                <a:cs typeface="Arial" panose="020B0604020202020204" pitchFamily="34" charset="0"/>
              </a:rPr>
              <a:t>Series</a:t>
            </a:r>
            <a:r>
              <a:rPr sz="800" i="1" spc="15" dirty="0">
                <a:solidFill>
                  <a:srgbClr val="595959"/>
                </a:solidFill>
                <a:latin typeface="Arial" panose="020B0604020202020204" pitchFamily="34" charset="0"/>
                <a:cs typeface="Arial" panose="020B0604020202020204" pitchFamily="34" charset="0"/>
              </a:rPr>
              <a:t> </a:t>
            </a:r>
            <a:r>
              <a:rPr sz="800" i="1" spc="-25" dirty="0">
                <a:solidFill>
                  <a:srgbClr val="595959"/>
                </a:solidFill>
                <a:latin typeface="Arial" panose="020B0604020202020204" pitchFamily="34" charset="0"/>
                <a:cs typeface="Arial" panose="020B0604020202020204" pitchFamily="34" charset="0"/>
              </a:rPr>
              <a:t>A.</a:t>
            </a:r>
            <a:endParaRPr sz="800" dirty="0">
              <a:latin typeface="Arial" panose="020B0604020202020204" pitchFamily="34" charset="0"/>
              <a:cs typeface="Arial" panose="020B0604020202020204" pitchFamily="34" charset="0"/>
            </a:endParaRPr>
          </a:p>
          <a:p>
            <a:pPr marL="454025">
              <a:lnSpc>
                <a:spcPts val="944"/>
              </a:lnSpc>
            </a:pPr>
            <a:r>
              <a:rPr sz="800" i="1" spc="-20" dirty="0">
                <a:solidFill>
                  <a:srgbClr val="595959"/>
                </a:solidFill>
                <a:latin typeface="Arial" panose="020B0604020202020204" pitchFamily="34" charset="0"/>
                <a:cs typeface="Arial" panose="020B0604020202020204" pitchFamily="34" charset="0"/>
              </a:rPr>
              <a:t>Occasional</a:t>
            </a:r>
            <a:r>
              <a:rPr sz="800" i="1" spc="15" dirty="0">
                <a:solidFill>
                  <a:srgbClr val="595959"/>
                </a:solidFill>
                <a:latin typeface="Arial" panose="020B0604020202020204" pitchFamily="34" charset="0"/>
                <a:cs typeface="Arial" panose="020B0604020202020204" pitchFamily="34" charset="0"/>
              </a:rPr>
              <a:t> </a:t>
            </a:r>
            <a:r>
              <a:rPr sz="800" i="1" spc="-20" dirty="0">
                <a:solidFill>
                  <a:srgbClr val="595959"/>
                </a:solidFill>
                <a:latin typeface="Arial" panose="020B0604020202020204" pitchFamily="34" charset="0"/>
                <a:cs typeface="Arial" panose="020B0604020202020204" pitchFamily="34" charset="0"/>
              </a:rPr>
              <a:t>Papers</a:t>
            </a:r>
            <a:r>
              <a:rPr sz="800" i="1" spc="4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84.</a:t>
            </a:r>
            <a:r>
              <a:rPr sz="800" spc="1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51–88.</a:t>
            </a:r>
            <a:endParaRPr sz="800" dirty="0">
              <a:latin typeface="Arial" panose="020B0604020202020204" pitchFamily="34" charset="0"/>
              <a:cs typeface="Arial" panose="020B0604020202020204" pitchFamily="34" charset="0"/>
            </a:endParaRPr>
          </a:p>
          <a:p>
            <a:pPr marL="264160">
              <a:lnSpc>
                <a:spcPts val="944"/>
              </a:lnSpc>
            </a:pPr>
            <a:r>
              <a:rPr sz="800" spc="-10" dirty="0">
                <a:latin typeface="Arial" panose="020B0604020202020204" pitchFamily="34" charset="0"/>
                <a:cs typeface="Arial" panose="020B0604020202020204" pitchFamily="34" charset="0"/>
              </a:rPr>
              <a:t>Connell,</a:t>
            </a:r>
            <a:r>
              <a:rPr sz="800" spc="4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Timothy</a:t>
            </a:r>
            <a:r>
              <a:rPr sz="800" spc="4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M.</a:t>
            </a:r>
            <a:r>
              <a:rPr sz="800" spc="4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2013.</a:t>
            </a:r>
            <a:r>
              <a:rPr sz="800" spc="4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A</a:t>
            </a:r>
            <a:r>
              <a:rPr sz="800" i="1" spc="45"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sketch</a:t>
            </a:r>
            <a:r>
              <a:rPr sz="800" i="1" spc="4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grammar</a:t>
            </a:r>
            <a:r>
              <a:rPr sz="800" i="1" spc="4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of</a:t>
            </a:r>
            <a:r>
              <a:rPr sz="800" i="1" spc="4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Matéq:</a:t>
            </a:r>
            <a:r>
              <a:rPr sz="800" i="1" spc="4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A</a:t>
            </a:r>
            <a:r>
              <a:rPr sz="800" i="1" spc="4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Land</a:t>
            </a:r>
            <a:r>
              <a:rPr sz="800" i="1" spc="45"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Dayak</a:t>
            </a:r>
            <a:r>
              <a:rPr sz="800" i="1" spc="45" dirty="0">
                <a:latin typeface="Arial" panose="020B0604020202020204" pitchFamily="34" charset="0"/>
                <a:cs typeface="Arial" panose="020B0604020202020204" pitchFamily="34" charset="0"/>
              </a:rPr>
              <a:t> </a:t>
            </a:r>
            <a:r>
              <a:rPr sz="800" i="1" spc="-25" dirty="0">
                <a:latin typeface="Arial" panose="020B0604020202020204" pitchFamily="34" charset="0"/>
                <a:cs typeface="Arial" panose="020B0604020202020204" pitchFamily="34" charset="0"/>
              </a:rPr>
              <a:t>language</a:t>
            </a:r>
            <a:r>
              <a:rPr sz="800" i="1" spc="4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of</a:t>
            </a:r>
            <a:r>
              <a:rPr sz="800" i="1" spc="4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West</a:t>
            </a:r>
            <a:r>
              <a:rPr sz="800" i="1" spc="45"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Kalimantan</a:t>
            </a:r>
            <a:r>
              <a:rPr sz="800" spc="-10" dirty="0">
                <a:latin typeface="Arial" panose="020B0604020202020204" pitchFamily="34" charset="0"/>
                <a:cs typeface="Arial" panose="020B0604020202020204" pitchFamily="34" charset="0"/>
              </a:rPr>
              <a:t>.</a:t>
            </a:r>
            <a:endParaRPr sz="800" dirty="0">
              <a:latin typeface="Arial" panose="020B0604020202020204" pitchFamily="34" charset="0"/>
              <a:cs typeface="Arial" panose="020B0604020202020204" pitchFamily="34" charset="0"/>
            </a:endParaRPr>
          </a:p>
          <a:p>
            <a:pPr marL="454025">
              <a:lnSpc>
                <a:spcPts val="944"/>
              </a:lnSpc>
            </a:pPr>
            <a:r>
              <a:rPr sz="800" dirty="0">
                <a:solidFill>
                  <a:srgbClr val="595959"/>
                </a:solidFill>
                <a:latin typeface="Arial" panose="020B0604020202020204" pitchFamily="34" charset="0"/>
                <a:cs typeface="Arial" panose="020B0604020202020204" pitchFamily="34" charset="0"/>
              </a:rPr>
              <a:t>University</a:t>
            </a:r>
            <a:r>
              <a:rPr sz="800" spc="1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of</a:t>
            </a:r>
            <a:r>
              <a:rPr sz="800" spc="1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Canterbury</a:t>
            </a:r>
            <a:r>
              <a:rPr sz="800" spc="1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Master’s</a:t>
            </a:r>
            <a:r>
              <a:rPr sz="800" spc="10"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thesis.</a:t>
            </a:r>
            <a:endParaRPr sz="800" dirty="0">
              <a:latin typeface="Arial" panose="020B0604020202020204" pitchFamily="34" charset="0"/>
              <a:cs typeface="Arial" panose="020B0604020202020204" pitchFamily="34" charset="0"/>
            </a:endParaRPr>
          </a:p>
          <a:p>
            <a:pPr marL="264160">
              <a:lnSpc>
                <a:spcPts val="944"/>
              </a:lnSpc>
            </a:pPr>
            <a:r>
              <a:rPr sz="800" spc="-25" dirty="0">
                <a:latin typeface="Arial" panose="020B0604020202020204" pitchFamily="34" charset="0"/>
                <a:cs typeface="Arial" panose="020B0604020202020204" pitchFamily="34" charset="0"/>
              </a:rPr>
              <a:t>Conners,</a:t>
            </a:r>
            <a:r>
              <a:rPr sz="800" spc="1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Thomas</a:t>
            </a:r>
            <a:r>
              <a:rPr sz="800" spc="2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J.</a:t>
            </a:r>
            <a:r>
              <a:rPr sz="800" spc="2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2008.</a:t>
            </a:r>
            <a:r>
              <a:rPr sz="800" spc="20" dirty="0">
                <a:latin typeface="Arial" panose="020B0604020202020204" pitchFamily="34" charset="0"/>
                <a:cs typeface="Arial" panose="020B0604020202020204" pitchFamily="34" charset="0"/>
              </a:rPr>
              <a:t> </a:t>
            </a:r>
            <a:r>
              <a:rPr sz="800" i="1" spc="-20" dirty="0">
                <a:latin typeface="Arial" panose="020B0604020202020204" pitchFamily="34" charset="0"/>
                <a:cs typeface="Arial" panose="020B0604020202020204" pitchFamily="34" charset="0"/>
              </a:rPr>
              <a:t>Tengger</a:t>
            </a:r>
            <a:r>
              <a:rPr sz="800" i="1" spc="20" dirty="0">
                <a:latin typeface="Arial" panose="020B0604020202020204" pitchFamily="34" charset="0"/>
                <a:cs typeface="Arial" panose="020B0604020202020204" pitchFamily="34" charset="0"/>
              </a:rPr>
              <a:t> </a:t>
            </a:r>
            <a:r>
              <a:rPr sz="800" i="1" spc="-35" dirty="0">
                <a:latin typeface="Arial" panose="020B0604020202020204" pitchFamily="34" charset="0"/>
                <a:cs typeface="Arial" panose="020B0604020202020204" pitchFamily="34" charset="0"/>
              </a:rPr>
              <a:t>Javanese</a:t>
            </a:r>
            <a:r>
              <a:rPr sz="800" spc="-35" dirty="0">
                <a:latin typeface="Arial" panose="020B0604020202020204" pitchFamily="34" charset="0"/>
                <a:cs typeface="Arial" panose="020B0604020202020204" pitchFamily="34" charset="0"/>
              </a:rPr>
              <a:t>.</a:t>
            </a:r>
            <a:r>
              <a:rPr sz="800" spc="20" dirty="0">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New</a:t>
            </a:r>
            <a:r>
              <a:rPr sz="800" spc="20"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Haven,</a:t>
            </a:r>
            <a:r>
              <a:rPr sz="800" spc="2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CT:</a:t>
            </a:r>
            <a:r>
              <a:rPr sz="800" spc="20" dirty="0">
                <a:solidFill>
                  <a:srgbClr val="595959"/>
                </a:solidFill>
                <a:latin typeface="Arial" panose="020B0604020202020204" pitchFamily="34" charset="0"/>
                <a:cs typeface="Arial" panose="020B0604020202020204" pitchFamily="34" charset="0"/>
              </a:rPr>
              <a:t> </a:t>
            </a:r>
            <a:r>
              <a:rPr sz="800" spc="-20" dirty="0">
                <a:solidFill>
                  <a:srgbClr val="595959"/>
                </a:solidFill>
                <a:latin typeface="Arial" panose="020B0604020202020204" pitchFamily="34" charset="0"/>
                <a:cs typeface="Arial" panose="020B0604020202020204" pitchFamily="34" charset="0"/>
              </a:rPr>
              <a:t>Yale</a:t>
            </a:r>
            <a:r>
              <a:rPr sz="800" spc="2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University</a:t>
            </a:r>
            <a:r>
              <a:rPr sz="800" spc="1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dissertation.</a:t>
            </a:r>
            <a:endParaRPr sz="800" dirty="0">
              <a:latin typeface="Arial" panose="020B0604020202020204" pitchFamily="34" charset="0"/>
              <a:cs typeface="Arial" panose="020B0604020202020204" pitchFamily="34" charset="0"/>
            </a:endParaRPr>
          </a:p>
          <a:p>
            <a:pPr marL="454025" marR="7620" indent="-189865">
              <a:lnSpc>
                <a:spcPts val="950"/>
              </a:lnSpc>
              <a:spcBef>
                <a:spcPts val="35"/>
              </a:spcBef>
            </a:pPr>
            <a:r>
              <a:rPr sz="800" dirty="0">
                <a:latin typeface="Arial" panose="020B0604020202020204" pitchFamily="34" charset="0"/>
                <a:cs typeface="Arial" panose="020B0604020202020204" pitchFamily="34" charset="0"/>
              </a:rPr>
              <a:t>Dillon,</a:t>
            </a:r>
            <a:r>
              <a:rPr sz="800" spc="4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John</a:t>
            </a:r>
            <a:r>
              <a:rPr sz="800" spc="4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A.</a:t>
            </a:r>
            <a:r>
              <a:rPr sz="800" spc="5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1994.</a:t>
            </a:r>
            <a:r>
              <a:rPr sz="800" spc="4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A</a:t>
            </a:r>
            <a:r>
              <a:rPr sz="800" i="1" spc="50"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grammatical</a:t>
            </a:r>
            <a:r>
              <a:rPr sz="800" i="1" spc="4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description</a:t>
            </a:r>
            <a:r>
              <a:rPr sz="800" i="1" spc="50"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of</a:t>
            </a:r>
            <a:r>
              <a:rPr sz="800" i="1" spc="4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Tatana’</a:t>
            </a:r>
            <a:r>
              <a:rPr sz="800" dirty="0">
                <a:latin typeface="Arial" panose="020B0604020202020204" pitchFamily="34" charset="0"/>
                <a:cs typeface="Arial" panose="020B0604020202020204" pitchFamily="34" charset="0"/>
              </a:rPr>
              <a:t>.</a:t>
            </a:r>
            <a:r>
              <a:rPr sz="800" spc="50" dirty="0">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Ann</a:t>
            </a:r>
            <a:r>
              <a:rPr sz="800" spc="4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Arbor:</a:t>
            </a:r>
            <a:r>
              <a:rPr sz="800" spc="5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University</a:t>
            </a:r>
            <a:r>
              <a:rPr sz="800" spc="4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of</a:t>
            </a:r>
            <a:r>
              <a:rPr sz="800" spc="5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Michigan</a:t>
            </a:r>
            <a:r>
              <a:rPr sz="800" spc="4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Master’s</a:t>
            </a:r>
            <a:r>
              <a:rPr sz="800" spc="50"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thesis. </a:t>
            </a:r>
            <a:r>
              <a:rPr sz="800" dirty="0">
                <a:solidFill>
                  <a:srgbClr val="595959"/>
                </a:solidFill>
                <a:latin typeface="Arial" panose="020B0604020202020204" pitchFamily="34" charset="0"/>
                <a:cs typeface="Arial" panose="020B0604020202020204" pitchFamily="34" charset="0"/>
              </a:rPr>
              <a:t>ix</a:t>
            </a:r>
            <a:r>
              <a:rPr sz="800" spc="65" dirty="0">
                <a:solidFill>
                  <a:srgbClr val="595959"/>
                </a:solidFill>
                <a:latin typeface="Arial" panose="020B0604020202020204" pitchFamily="34" charset="0"/>
                <a:cs typeface="Arial" panose="020B0604020202020204" pitchFamily="34" charset="0"/>
              </a:rPr>
              <a:t> </a:t>
            </a:r>
            <a:r>
              <a:rPr sz="800" spc="-20" dirty="0">
                <a:solidFill>
                  <a:srgbClr val="595959"/>
                </a:solidFill>
                <a:latin typeface="Arial" panose="020B0604020202020204" pitchFamily="34" charset="0"/>
                <a:cs typeface="Arial" panose="020B0604020202020204" pitchFamily="34" charset="0"/>
              </a:rPr>
              <a:t>155.</a:t>
            </a:r>
            <a:endParaRPr sz="800" dirty="0">
              <a:latin typeface="Arial" panose="020B0604020202020204" pitchFamily="34" charset="0"/>
              <a:cs typeface="Arial" panose="020B0604020202020204" pitchFamily="34" charset="0"/>
            </a:endParaRPr>
          </a:p>
          <a:p>
            <a:pPr marL="264160">
              <a:lnSpc>
                <a:spcPts val="905"/>
              </a:lnSpc>
            </a:pPr>
            <a:r>
              <a:rPr sz="800" dirty="0">
                <a:latin typeface="Arial" panose="020B0604020202020204" pitchFamily="34" charset="0"/>
                <a:cs typeface="Arial" panose="020B0604020202020204" pitchFamily="34" charset="0"/>
              </a:rPr>
              <a:t>Hammarström,</a:t>
            </a:r>
            <a:r>
              <a:rPr sz="800" spc="4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Harald,</a:t>
            </a:r>
            <a:r>
              <a:rPr sz="800" spc="4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Robert</a:t>
            </a:r>
            <a:r>
              <a:rPr sz="800" spc="4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Forkel,</a:t>
            </a:r>
            <a:r>
              <a:rPr sz="800" spc="4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Martin</a:t>
            </a:r>
            <a:r>
              <a:rPr sz="800" spc="4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Haspelmath</a:t>
            </a:r>
            <a:r>
              <a:rPr sz="800" spc="45" dirty="0">
                <a:latin typeface="Arial" panose="020B0604020202020204" pitchFamily="34" charset="0"/>
                <a:cs typeface="Arial" panose="020B0604020202020204" pitchFamily="34" charset="0"/>
              </a:rPr>
              <a:t> </a:t>
            </a:r>
            <a:r>
              <a:rPr sz="800" spc="100" dirty="0">
                <a:latin typeface="Arial" panose="020B0604020202020204" pitchFamily="34" charset="0"/>
                <a:cs typeface="Arial" panose="020B0604020202020204" pitchFamily="34" charset="0"/>
              </a:rPr>
              <a:t>&amp;</a:t>
            </a:r>
            <a:r>
              <a:rPr sz="800" spc="45" dirty="0">
                <a:latin typeface="Arial" panose="020B0604020202020204" pitchFamily="34" charset="0"/>
                <a:cs typeface="Arial" panose="020B0604020202020204" pitchFamily="34" charset="0"/>
              </a:rPr>
              <a:t> </a:t>
            </a:r>
            <a:r>
              <a:rPr sz="800" spc="-25" dirty="0">
                <a:latin typeface="Arial" panose="020B0604020202020204" pitchFamily="34" charset="0"/>
                <a:cs typeface="Arial" panose="020B0604020202020204" pitchFamily="34" charset="0"/>
              </a:rPr>
              <a:t>Sebastian</a:t>
            </a:r>
            <a:r>
              <a:rPr sz="800" spc="4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Bank</a:t>
            </a:r>
            <a:r>
              <a:rPr sz="800" spc="4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(eds.).</a:t>
            </a:r>
            <a:r>
              <a:rPr sz="800" spc="4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2022.</a:t>
            </a:r>
            <a:r>
              <a:rPr sz="800" spc="50"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Glottolog</a:t>
            </a:r>
            <a:r>
              <a:rPr sz="800" i="1" spc="45" dirty="0">
                <a:latin typeface="Arial" panose="020B0604020202020204" pitchFamily="34" charset="0"/>
                <a:cs typeface="Arial" panose="020B0604020202020204" pitchFamily="34" charset="0"/>
              </a:rPr>
              <a:t> </a:t>
            </a:r>
            <a:r>
              <a:rPr sz="800" i="1" spc="-20" dirty="0">
                <a:latin typeface="Arial" panose="020B0604020202020204" pitchFamily="34" charset="0"/>
                <a:cs typeface="Arial" panose="020B0604020202020204" pitchFamily="34" charset="0"/>
              </a:rPr>
              <a:t>4.7</a:t>
            </a:r>
            <a:r>
              <a:rPr sz="800" spc="-20" dirty="0">
                <a:latin typeface="Arial" panose="020B0604020202020204" pitchFamily="34" charset="0"/>
                <a:cs typeface="Arial" panose="020B0604020202020204" pitchFamily="34" charset="0"/>
              </a:rPr>
              <a:t>.</a:t>
            </a:r>
            <a:endParaRPr sz="800" dirty="0">
              <a:latin typeface="Arial" panose="020B0604020202020204" pitchFamily="34" charset="0"/>
              <a:cs typeface="Arial" panose="020B0604020202020204" pitchFamily="34" charset="0"/>
            </a:endParaRPr>
          </a:p>
          <a:p>
            <a:pPr marL="454025">
              <a:lnSpc>
                <a:spcPts val="955"/>
              </a:lnSpc>
            </a:pPr>
            <a:r>
              <a:rPr sz="800" dirty="0">
                <a:solidFill>
                  <a:srgbClr val="595959"/>
                </a:solidFill>
                <a:latin typeface="Arial" panose="020B0604020202020204" pitchFamily="34" charset="0"/>
                <a:cs typeface="Arial" panose="020B0604020202020204" pitchFamily="34" charset="0"/>
              </a:rPr>
              <a:t>Leipzig:</a:t>
            </a:r>
            <a:r>
              <a:rPr sz="800" spc="3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Max</a:t>
            </a:r>
            <a:r>
              <a:rPr sz="800" spc="3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Planck</a:t>
            </a:r>
            <a:r>
              <a:rPr sz="800" spc="3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Institute</a:t>
            </a:r>
            <a:r>
              <a:rPr sz="800" spc="3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for</a:t>
            </a:r>
            <a:r>
              <a:rPr sz="800" spc="3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Evolutionary</a:t>
            </a:r>
            <a:r>
              <a:rPr sz="800" spc="3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Anthropology.</a:t>
            </a:r>
            <a:r>
              <a:rPr sz="800" spc="35" dirty="0">
                <a:solidFill>
                  <a:srgbClr val="595959"/>
                </a:solidFill>
                <a:latin typeface="Arial" panose="020B0604020202020204" pitchFamily="34" charset="0"/>
                <a:cs typeface="Arial" panose="020B0604020202020204" pitchFamily="34" charset="0"/>
              </a:rPr>
              <a:t> </a:t>
            </a:r>
            <a:r>
              <a:rPr sz="800" spc="45" dirty="0">
                <a:solidFill>
                  <a:srgbClr val="595959"/>
                </a:solidFill>
                <a:latin typeface="Arial" panose="020B0604020202020204" pitchFamily="34" charset="0"/>
                <a:cs typeface="Arial" panose="020B0604020202020204" pitchFamily="34" charset="0"/>
                <a:hlinkClick r:id="rId8"/>
              </a:rPr>
              <a:t>https://doi.org/10.5281/zenodo.7398962</a:t>
            </a:r>
            <a:r>
              <a:rPr sz="800" spc="45" dirty="0">
                <a:solidFill>
                  <a:srgbClr val="595959"/>
                </a:solidFill>
                <a:latin typeface="Arial" panose="020B0604020202020204" pitchFamily="34" charset="0"/>
                <a:cs typeface="Arial" panose="020B0604020202020204" pitchFamily="34" charset="0"/>
              </a:rPr>
              <a:t>.</a:t>
            </a:r>
            <a:endParaRPr sz="800" dirty="0">
              <a:latin typeface="Arial" panose="020B0604020202020204" pitchFamily="34" charset="0"/>
              <a:cs typeface="Arial" panose="020B0604020202020204" pitchFamily="34" charset="0"/>
            </a:endParaRPr>
          </a:p>
        </p:txBody>
      </p:sp>
    </p:spTree>
  </p:cSld>
  <p:clrMapOvr>
    <a:masterClrMapping/>
  </p:clrMapOvr>
  <p:transition>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 name="object 4"/>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 name="object 5"/>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6" name="object 6"/>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2" action="ppaction://hlinksldjump"/>
              </a:rPr>
              <a:t>Preliminaries</a:t>
            </a:r>
            <a:endParaRPr sz="500">
              <a:latin typeface="Arial"/>
              <a:cs typeface="Arial"/>
            </a:endParaRPr>
          </a:p>
        </p:txBody>
      </p:sp>
      <p:grpSp>
        <p:nvGrpSpPr>
          <p:cNvPr id="7" name="object 7"/>
          <p:cNvGrpSpPr/>
          <p:nvPr/>
        </p:nvGrpSpPr>
        <p:grpSpPr>
          <a:xfrm>
            <a:off x="1169682" y="127510"/>
            <a:ext cx="243204" cy="41275"/>
            <a:chOff x="1169682" y="127510"/>
            <a:chExt cx="243204" cy="41275"/>
          </a:xfrm>
        </p:grpSpPr>
        <p:sp>
          <p:nvSpPr>
            <p:cNvPr id="8" name="object 8"/>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9" name="object 9"/>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0" name="object 10"/>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1" name="object 11"/>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2" name="object 12"/>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13" name="object 13"/>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3" action="ppaction://hlinksldjump"/>
              </a:rPr>
              <a:t>Distribution</a:t>
            </a:r>
            <a:endParaRPr sz="500">
              <a:latin typeface="Arial"/>
              <a:cs typeface="Arial"/>
            </a:endParaRPr>
          </a:p>
        </p:txBody>
      </p:sp>
      <p:grpSp>
        <p:nvGrpSpPr>
          <p:cNvPr id="14" name="object 14"/>
          <p:cNvGrpSpPr/>
          <p:nvPr/>
        </p:nvGrpSpPr>
        <p:grpSpPr>
          <a:xfrm>
            <a:off x="2196020" y="127510"/>
            <a:ext cx="243204" cy="41275"/>
            <a:chOff x="2196020" y="127510"/>
            <a:chExt cx="243204" cy="41275"/>
          </a:xfrm>
        </p:grpSpPr>
        <p:sp>
          <p:nvSpPr>
            <p:cNvPr id="15" name="object 15"/>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6" name="object 16"/>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7" name="object 17"/>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8" name="object 18"/>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9" name="object 19"/>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0" name="object 20"/>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4" action="ppaction://hlinksldjump"/>
              </a:rPr>
              <a:t>Forms</a:t>
            </a:r>
            <a:r>
              <a:rPr sz="500" spc="25" dirty="0">
                <a:solidFill>
                  <a:srgbClr val="595959"/>
                </a:solidFill>
                <a:latin typeface="Arial"/>
                <a:cs typeface="Arial"/>
                <a:hlinkClick r:id="rId4" action="ppaction://hlinksldjump"/>
              </a:rPr>
              <a:t> </a:t>
            </a:r>
            <a:r>
              <a:rPr sz="500" spc="60" dirty="0">
                <a:solidFill>
                  <a:srgbClr val="595959"/>
                </a:solidFill>
                <a:latin typeface="Arial"/>
                <a:cs typeface="Arial"/>
                <a:hlinkClick r:id="rId4" action="ppaction://hlinksldjump"/>
              </a:rPr>
              <a:t>&amp;</a:t>
            </a:r>
            <a:r>
              <a:rPr sz="500" spc="30" dirty="0">
                <a:solidFill>
                  <a:srgbClr val="595959"/>
                </a:solidFill>
                <a:latin typeface="Arial"/>
                <a:cs typeface="Arial"/>
                <a:hlinkClick r:id="rId4" action="ppaction://hlinksldjump"/>
              </a:rPr>
              <a:t> </a:t>
            </a:r>
            <a:r>
              <a:rPr sz="500" spc="-10" dirty="0">
                <a:solidFill>
                  <a:srgbClr val="595959"/>
                </a:solidFill>
                <a:latin typeface="Arial"/>
                <a:cs typeface="Arial"/>
                <a:hlinkClick r:id="rId4" action="ppaction://hlinksldjump"/>
              </a:rPr>
              <a:t>functions</a:t>
            </a:r>
            <a:endParaRPr sz="500">
              <a:latin typeface="Arial"/>
              <a:cs typeface="Arial"/>
            </a:endParaRPr>
          </a:p>
        </p:txBody>
      </p:sp>
      <p:grpSp>
        <p:nvGrpSpPr>
          <p:cNvPr id="21" name="object 21"/>
          <p:cNvGrpSpPr/>
          <p:nvPr/>
        </p:nvGrpSpPr>
        <p:grpSpPr>
          <a:xfrm>
            <a:off x="3411118" y="127510"/>
            <a:ext cx="92075" cy="41275"/>
            <a:chOff x="3411118" y="127510"/>
            <a:chExt cx="92075" cy="41275"/>
          </a:xfrm>
        </p:grpSpPr>
        <p:sp>
          <p:nvSpPr>
            <p:cNvPr id="22" name="object 22"/>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3" name="object 23"/>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4" name="object 24"/>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5" action="ppaction://hlinksldjump"/>
              </a:rPr>
              <a:t>Wrap-</a:t>
            </a:r>
            <a:r>
              <a:rPr sz="500" spc="-25" dirty="0">
                <a:solidFill>
                  <a:srgbClr val="595959"/>
                </a:solidFill>
                <a:latin typeface="Arial"/>
                <a:cs typeface="Arial"/>
                <a:hlinkClick r:id="rId5" action="ppaction://hlinksldjump"/>
              </a:rPr>
              <a:t>up</a:t>
            </a:r>
            <a:endParaRPr sz="500">
              <a:latin typeface="Arial"/>
              <a:cs typeface="Arial"/>
            </a:endParaRPr>
          </a:p>
        </p:txBody>
      </p:sp>
      <p:sp>
        <p:nvSpPr>
          <p:cNvPr id="25" name="object 25"/>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latin typeface="Arial"/>
                <a:cs typeface="Arial"/>
                <a:hlinkClick r:id="rId6" action="ppaction://hlinksldjump"/>
              </a:rPr>
              <a:t>References</a:t>
            </a:r>
            <a:endParaRPr sz="500">
              <a:latin typeface="Arial"/>
              <a:cs typeface="Arial"/>
            </a:endParaRPr>
          </a:p>
        </p:txBody>
      </p:sp>
      <p:grpSp>
        <p:nvGrpSpPr>
          <p:cNvPr id="26" name="object 26"/>
          <p:cNvGrpSpPr/>
          <p:nvPr/>
        </p:nvGrpSpPr>
        <p:grpSpPr>
          <a:xfrm>
            <a:off x="5340803" y="127519"/>
            <a:ext cx="243204" cy="41275"/>
            <a:chOff x="5340803" y="127519"/>
            <a:chExt cx="243204" cy="41275"/>
          </a:xfrm>
        </p:grpSpPr>
        <p:sp>
          <p:nvSpPr>
            <p:cNvPr id="27" name="object 27"/>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8" name="object 28"/>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9" name="object 29"/>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0" name="object 30"/>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1" name="object 31"/>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32" name="object 32"/>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7" action="ppaction://hlinksldjump"/>
              </a:rPr>
              <a:t>Extra</a:t>
            </a:r>
            <a:r>
              <a:rPr sz="500" spc="55" dirty="0">
                <a:solidFill>
                  <a:srgbClr val="595959"/>
                </a:solidFill>
                <a:latin typeface="Arial"/>
                <a:cs typeface="Arial"/>
                <a:hlinkClick r:id="rId7" action="ppaction://hlinksldjump"/>
              </a:rPr>
              <a:t> </a:t>
            </a:r>
            <a:r>
              <a:rPr sz="500" spc="-10" dirty="0">
                <a:solidFill>
                  <a:srgbClr val="595959"/>
                </a:solidFill>
                <a:latin typeface="Arial"/>
                <a:cs typeface="Arial"/>
                <a:hlinkClick r:id="rId7" action="ppaction://hlinksldjump"/>
              </a:rPr>
              <a:t>slides</a:t>
            </a:r>
            <a:endParaRPr sz="500">
              <a:latin typeface="Arial"/>
              <a:cs typeface="Arial"/>
            </a:endParaRPr>
          </a:p>
        </p:txBody>
      </p:sp>
      <p:sp>
        <p:nvSpPr>
          <p:cNvPr id="34" name="object 34"/>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23</a:t>
            </a:fld>
            <a:r>
              <a:rPr spc="-55" dirty="0"/>
              <a:t> </a:t>
            </a:r>
            <a:r>
              <a:rPr spc="125" dirty="0"/>
              <a:t>/</a:t>
            </a:r>
            <a:r>
              <a:rPr spc="-50" dirty="0"/>
              <a:t> </a:t>
            </a:r>
            <a:r>
              <a:rPr spc="-25" dirty="0"/>
              <a:t>27</a:t>
            </a:r>
          </a:p>
        </p:txBody>
      </p:sp>
      <p:sp>
        <p:nvSpPr>
          <p:cNvPr id="33" name="object 33"/>
          <p:cNvSpPr txBox="1"/>
          <p:nvPr/>
        </p:nvSpPr>
        <p:spPr>
          <a:xfrm>
            <a:off x="95300" y="251305"/>
            <a:ext cx="5317490" cy="2673350"/>
          </a:xfrm>
          <a:prstGeom prst="rect">
            <a:avLst/>
          </a:prstGeom>
        </p:spPr>
        <p:txBody>
          <a:bodyPr vert="horz" wrap="square" lIns="0" tIns="17145" rIns="0" bIns="0" rtlCol="0">
            <a:spAutoFit/>
          </a:bodyPr>
          <a:lstStyle/>
          <a:p>
            <a:pPr marL="12700">
              <a:lnSpc>
                <a:spcPct val="100000"/>
              </a:lnSpc>
              <a:spcBef>
                <a:spcPts val="135"/>
              </a:spcBef>
            </a:pPr>
            <a:r>
              <a:rPr sz="1400" spc="-70" dirty="0">
                <a:solidFill>
                  <a:srgbClr val="1F457C"/>
                </a:solidFill>
                <a:latin typeface="Arial" panose="020B0604020202020204" pitchFamily="34" charset="0"/>
                <a:cs typeface="Arial" panose="020B0604020202020204" pitchFamily="34" charset="0"/>
              </a:rPr>
              <a:t>References</a:t>
            </a:r>
            <a:r>
              <a:rPr sz="1400" spc="45" dirty="0">
                <a:solidFill>
                  <a:srgbClr val="1F457C"/>
                </a:solidFill>
                <a:latin typeface="Arial" panose="020B0604020202020204" pitchFamily="34" charset="0"/>
                <a:cs typeface="Arial" panose="020B0604020202020204" pitchFamily="34" charset="0"/>
              </a:rPr>
              <a:t> </a:t>
            </a:r>
            <a:r>
              <a:rPr sz="1400" spc="-25" dirty="0">
                <a:solidFill>
                  <a:srgbClr val="1F457C"/>
                </a:solidFill>
                <a:latin typeface="Arial" panose="020B0604020202020204" pitchFamily="34" charset="0"/>
                <a:cs typeface="Arial" panose="020B0604020202020204" pitchFamily="34" charset="0"/>
              </a:rPr>
              <a:t>II</a:t>
            </a:r>
            <a:endParaRPr sz="1400" dirty="0">
              <a:latin typeface="Arial" panose="020B0604020202020204" pitchFamily="34" charset="0"/>
              <a:cs typeface="Arial" panose="020B0604020202020204" pitchFamily="34" charset="0"/>
            </a:endParaRPr>
          </a:p>
          <a:p>
            <a:pPr>
              <a:lnSpc>
                <a:spcPct val="100000"/>
              </a:lnSpc>
              <a:spcBef>
                <a:spcPts val="390"/>
              </a:spcBef>
            </a:pPr>
            <a:endParaRPr sz="1400" dirty="0">
              <a:latin typeface="Arial" panose="020B0604020202020204" pitchFamily="34" charset="0"/>
              <a:cs typeface="Arial" panose="020B0604020202020204" pitchFamily="34" charset="0"/>
            </a:endParaRPr>
          </a:p>
          <a:p>
            <a:pPr marL="264160">
              <a:lnSpc>
                <a:spcPts val="955"/>
              </a:lnSpc>
            </a:pPr>
            <a:r>
              <a:rPr sz="800" spc="-10" dirty="0">
                <a:latin typeface="Arial" panose="020B0604020202020204" pitchFamily="34" charset="0"/>
                <a:cs typeface="Arial" panose="020B0604020202020204" pitchFamily="34" charset="0"/>
              </a:rPr>
              <a:t>Haspelmath,</a:t>
            </a:r>
            <a:r>
              <a:rPr sz="800" spc="3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Martin.</a:t>
            </a:r>
            <a:r>
              <a:rPr sz="800" spc="4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2010.</a:t>
            </a:r>
            <a:r>
              <a:rPr sz="800" spc="3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Comparative</a:t>
            </a:r>
            <a:r>
              <a:rPr sz="800" spc="40"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concepts</a:t>
            </a:r>
            <a:r>
              <a:rPr sz="800" spc="3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and</a:t>
            </a:r>
            <a:r>
              <a:rPr sz="800" spc="4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descriptive</a:t>
            </a:r>
            <a:r>
              <a:rPr sz="800" spc="35" dirty="0">
                <a:latin typeface="Arial" panose="020B0604020202020204" pitchFamily="34" charset="0"/>
                <a:cs typeface="Arial" panose="020B0604020202020204" pitchFamily="34" charset="0"/>
              </a:rPr>
              <a:t> </a:t>
            </a:r>
            <a:r>
              <a:rPr sz="800" spc="-25" dirty="0">
                <a:latin typeface="Arial" panose="020B0604020202020204" pitchFamily="34" charset="0"/>
                <a:cs typeface="Arial" panose="020B0604020202020204" pitchFamily="34" charset="0"/>
              </a:rPr>
              <a:t>categories</a:t>
            </a:r>
            <a:r>
              <a:rPr sz="800" spc="4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in</a:t>
            </a:r>
            <a:r>
              <a:rPr sz="800" spc="3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crosslinguistic</a:t>
            </a:r>
            <a:r>
              <a:rPr sz="800" spc="4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studies.</a:t>
            </a:r>
            <a:r>
              <a:rPr sz="800" spc="40" dirty="0">
                <a:latin typeface="Arial" panose="020B0604020202020204" pitchFamily="34" charset="0"/>
                <a:cs typeface="Arial" panose="020B0604020202020204" pitchFamily="34" charset="0"/>
              </a:rPr>
              <a:t> </a:t>
            </a:r>
            <a:r>
              <a:rPr sz="800" i="1" spc="-10" dirty="0">
                <a:solidFill>
                  <a:srgbClr val="595959"/>
                </a:solidFill>
                <a:latin typeface="Arial" panose="020B0604020202020204" pitchFamily="34" charset="0"/>
                <a:cs typeface="Arial" panose="020B0604020202020204" pitchFamily="34" charset="0"/>
              </a:rPr>
              <a:t>Language</a:t>
            </a:r>
            <a:endParaRPr sz="800" dirty="0">
              <a:latin typeface="Arial" panose="020B0604020202020204" pitchFamily="34" charset="0"/>
              <a:cs typeface="Arial" panose="020B0604020202020204" pitchFamily="34" charset="0"/>
            </a:endParaRPr>
          </a:p>
          <a:p>
            <a:pPr marL="454025">
              <a:lnSpc>
                <a:spcPts val="944"/>
              </a:lnSpc>
            </a:pPr>
            <a:r>
              <a:rPr sz="800" dirty="0">
                <a:solidFill>
                  <a:srgbClr val="595959"/>
                </a:solidFill>
                <a:latin typeface="Arial" panose="020B0604020202020204" pitchFamily="34" charset="0"/>
                <a:cs typeface="Arial" panose="020B0604020202020204" pitchFamily="34" charset="0"/>
              </a:rPr>
              <a:t>86(3).</a:t>
            </a:r>
            <a:r>
              <a:rPr sz="800" spc="114"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663–687.</a:t>
            </a:r>
            <a:endParaRPr sz="800" dirty="0">
              <a:latin typeface="Arial" panose="020B0604020202020204" pitchFamily="34" charset="0"/>
              <a:cs typeface="Arial" panose="020B0604020202020204" pitchFamily="34" charset="0"/>
            </a:endParaRPr>
          </a:p>
          <a:p>
            <a:pPr marL="454025" marR="57150" indent="-189865">
              <a:lnSpc>
                <a:spcPts val="950"/>
              </a:lnSpc>
              <a:spcBef>
                <a:spcPts val="35"/>
              </a:spcBef>
            </a:pPr>
            <a:r>
              <a:rPr sz="800" dirty="0">
                <a:latin typeface="Arial" panose="020B0604020202020204" pitchFamily="34" charset="0"/>
                <a:cs typeface="Arial" panose="020B0604020202020204" pitchFamily="34" charset="0"/>
              </a:rPr>
              <a:t>Himmelmann,</a:t>
            </a:r>
            <a:r>
              <a:rPr sz="800" spc="1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Nikolaus</a:t>
            </a:r>
            <a:r>
              <a:rPr sz="800" spc="1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P.</a:t>
            </a:r>
            <a:r>
              <a:rPr sz="800" spc="1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2005.</a:t>
            </a:r>
            <a:r>
              <a:rPr sz="800" spc="1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The</a:t>
            </a:r>
            <a:r>
              <a:rPr sz="800" spc="1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Austronesian</a:t>
            </a:r>
            <a:r>
              <a:rPr sz="800" spc="10" dirty="0">
                <a:latin typeface="Arial" panose="020B0604020202020204" pitchFamily="34" charset="0"/>
                <a:cs typeface="Arial" panose="020B0604020202020204" pitchFamily="34" charset="0"/>
              </a:rPr>
              <a:t> </a:t>
            </a:r>
            <a:r>
              <a:rPr sz="800" spc="-30" dirty="0">
                <a:latin typeface="Arial" panose="020B0604020202020204" pitchFamily="34" charset="0"/>
                <a:cs typeface="Arial" panose="020B0604020202020204" pitchFamily="34" charset="0"/>
              </a:rPr>
              <a:t>languages</a:t>
            </a:r>
            <a:r>
              <a:rPr sz="800" spc="1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of</a:t>
            </a:r>
            <a:r>
              <a:rPr sz="800" spc="1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Asia</a:t>
            </a:r>
            <a:r>
              <a:rPr sz="800" spc="1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and</a:t>
            </a:r>
            <a:r>
              <a:rPr sz="800" spc="10"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Madagascar:</a:t>
            </a:r>
            <a:r>
              <a:rPr sz="800" spc="1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Typological characteristics.</a:t>
            </a:r>
            <a:r>
              <a:rPr sz="800" spc="20" dirty="0">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In</a:t>
            </a:r>
            <a:r>
              <a:rPr sz="800" spc="2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K.</a:t>
            </a:r>
            <a:r>
              <a:rPr sz="800" spc="2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Alexander</a:t>
            </a:r>
            <a:r>
              <a:rPr sz="800" spc="20"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Adelaar</a:t>
            </a:r>
            <a:r>
              <a:rPr sz="800" spc="25" dirty="0">
                <a:solidFill>
                  <a:srgbClr val="595959"/>
                </a:solidFill>
                <a:latin typeface="Arial" panose="020B0604020202020204" pitchFamily="34" charset="0"/>
                <a:cs typeface="Arial" panose="020B0604020202020204" pitchFamily="34" charset="0"/>
              </a:rPr>
              <a:t> </a:t>
            </a:r>
            <a:r>
              <a:rPr sz="800" spc="100" dirty="0">
                <a:solidFill>
                  <a:srgbClr val="595959"/>
                </a:solidFill>
                <a:latin typeface="Arial" panose="020B0604020202020204" pitchFamily="34" charset="0"/>
                <a:cs typeface="Arial" panose="020B0604020202020204" pitchFamily="34" charset="0"/>
              </a:rPr>
              <a:t>&amp;</a:t>
            </a:r>
            <a:r>
              <a:rPr sz="800" spc="2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Nikolaus</a:t>
            </a:r>
            <a:r>
              <a:rPr sz="800" spc="2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P.</a:t>
            </a:r>
            <a:r>
              <a:rPr sz="800" spc="2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Himmelmann</a:t>
            </a:r>
            <a:r>
              <a:rPr sz="800" spc="2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(eds.),</a:t>
            </a:r>
            <a:r>
              <a:rPr sz="800" spc="25"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The</a:t>
            </a:r>
            <a:r>
              <a:rPr sz="800" i="1" spc="25" dirty="0">
                <a:solidFill>
                  <a:srgbClr val="595959"/>
                </a:solidFill>
                <a:latin typeface="Arial" panose="020B0604020202020204" pitchFamily="34" charset="0"/>
                <a:cs typeface="Arial" panose="020B0604020202020204" pitchFamily="34" charset="0"/>
              </a:rPr>
              <a:t> </a:t>
            </a:r>
            <a:r>
              <a:rPr sz="800" i="1" spc="-10" dirty="0">
                <a:solidFill>
                  <a:srgbClr val="595959"/>
                </a:solidFill>
                <a:latin typeface="Arial" panose="020B0604020202020204" pitchFamily="34" charset="0"/>
                <a:cs typeface="Arial" panose="020B0604020202020204" pitchFamily="34" charset="0"/>
              </a:rPr>
              <a:t>Austronesian</a:t>
            </a:r>
            <a:r>
              <a:rPr sz="800" i="1" spc="20" dirty="0">
                <a:solidFill>
                  <a:srgbClr val="595959"/>
                </a:solidFill>
                <a:latin typeface="Arial" panose="020B0604020202020204" pitchFamily="34" charset="0"/>
                <a:cs typeface="Arial" panose="020B0604020202020204" pitchFamily="34" charset="0"/>
              </a:rPr>
              <a:t> </a:t>
            </a:r>
            <a:r>
              <a:rPr sz="800" i="1" spc="-30" dirty="0">
                <a:solidFill>
                  <a:srgbClr val="595959"/>
                </a:solidFill>
                <a:latin typeface="Arial" panose="020B0604020202020204" pitchFamily="34" charset="0"/>
                <a:cs typeface="Arial" panose="020B0604020202020204" pitchFamily="34" charset="0"/>
              </a:rPr>
              <a:t>languages</a:t>
            </a:r>
            <a:r>
              <a:rPr sz="800" i="1" spc="25" dirty="0">
                <a:solidFill>
                  <a:srgbClr val="595959"/>
                </a:solidFill>
                <a:latin typeface="Arial" panose="020B0604020202020204" pitchFamily="34" charset="0"/>
                <a:cs typeface="Arial" panose="020B0604020202020204" pitchFamily="34" charset="0"/>
              </a:rPr>
              <a:t> </a:t>
            </a:r>
            <a:r>
              <a:rPr sz="800" i="1" spc="-25" dirty="0">
                <a:solidFill>
                  <a:srgbClr val="595959"/>
                </a:solidFill>
                <a:latin typeface="Arial" panose="020B0604020202020204" pitchFamily="34" charset="0"/>
                <a:cs typeface="Arial" panose="020B0604020202020204" pitchFamily="34" charset="0"/>
              </a:rPr>
              <a:t>of</a:t>
            </a:r>
            <a:r>
              <a:rPr sz="800" i="1" dirty="0">
                <a:solidFill>
                  <a:srgbClr val="595959"/>
                </a:solidFill>
                <a:latin typeface="Arial" panose="020B0604020202020204" pitchFamily="34" charset="0"/>
                <a:cs typeface="Arial" panose="020B0604020202020204" pitchFamily="34" charset="0"/>
              </a:rPr>
              <a:t> Asia</a:t>
            </a:r>
            <a:r>
              <a:rPr sz="800" i="1" spc="-5"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and</a:t>
            </a:r>
            <a:r>
              <a:rPr sz="800" i="1" spc="-5" dirty="0">
                <a:solidFill>
                  <a:srgbClr val="595959"/>
                </a:solidFill>
                <a:latin typeface="Arial" panose="020B0604020202020204" pitchFamily="34" charset="0"/>
                <a:cs typeface="Arial" panose="020B0604020202020204" pitchFamily="34" charset="0"/>
              </a:rPr>
              <a:t> </a:t>
            </a:r>
            <a:r>
              <a:rPr sz="800" i="1" spc="-20" dirty="0">
                <a:solidFill>
                  <a:srgbClr val="595959"/>
                </a:solidFill>
                <a:latin typeface="Arial" panose="020B0604020202020204" pitchFamily="34" charset="0"/>
                <a:cs typeface="Arial" panose="020B0604020202020204" pitchFamily="34" charset="0"/>
              </a:rPr>
              <a:t>Madagascar</a:t>
            </a:r>
            <a:r>
              <a:rPr sz="800" i="1" spc="5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(Routledge</a:t>
            </a:r>
            <a:r>
              <a:rPr sz="800" spc="-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Family</a:t>
            </a:r>
            <a:r>
              <a:rPr sz="800" spc="-5" dirty="0">
                <a:solidFill>
                  <a:srgbClr val="595959"/>
                </a:solidFill>
                <a:latin typeface="Arial" panose="020B0604020202020204" pitchFamily="34" charset="0"/>
                <a:cs typeface="Arial" panose="020B0604020202020204" pitchFamily="34" charset="0"/>
              </a:rPr>
              <a:t> </a:t>
            </a:r>
            <a:r>
              <a:rPr sz="800" spc="-25" dirty="0">
                <a:solidFill>
                  <a:srgbClr val="595959"/>
                </a:solidFill>
                <a:latin typeface="Arial" panose="020B0604020202020204" pitchFamily="34" charset="0"/>
                <a:cs typeface="Arial" panose="020B0604020202020204" pitchFamily="34" charset="0"/>
              </a:rPr>
              <a:t>Language</a:t>
            </a:r>
            <a:r>
              <a:rPr sz="800"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Series),</a:t>
            </a:r>
            <a:r>
              <a:rPr sz="800" spc="-5" dirty="0">
                <a:solidFill>
                  <a:srgbClr val="595959"/>
                </a:solidFill>
                <a:latin typeface="Arial" panose="020B0604020202020204" pitchFamily="34" charset="0"/>
                <a:cs typeface="Arial" panose="020B0604020202020204" pitchFamily="34" charset="0"/>
              </a:rPr>
              <a:t> </a:t>
            </a:r>
            <a:r>
              <a:rPr sz="800" spc="-20" dirty="0">
                <a:solidFill>
                  <a:srgbClr val="595959"/>
                </a:solidFill>
                <a:latin typeface="Arial" panose="020B0604020202020204" pitchFamily="34" charset="0"/>
                <a:cs typeface="Arial" panose="020B0604020202020204" pitchFamily="34" charset="0"/>
              </a:rPr>
              <a:t>110–181.</a:t>
            </a:r>
            <a:r>
              <a:rPr sz="800" spc="-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New</a:t>
            </a:r>
            <a:r>
              <a:rPr sz="800" spc="-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York:</a:t>
            </a:r>
            <a:r>
              <a:rPr sz="800" spc="-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Routledge.</a:t>
            </a:r>
            <a:endParaRPr sz="800" dirty="0">
              <a:latin typeface="Arial" panose="020B0604020202020204" pitchFamily="34" charset="0"/>
              <a:cs typeface="Arial" panose="020B0604020202020204" pitchFamily="34" charset="0"/>
            </a:endParaRPr>
          </a:p>
          <a:p>
            <a:pPr marL="264160">
              <a:lnSpc>
                <a:spcPts val="905"/>
              </a:lnSpc>
            </a:pPr>
            <a:r>
              <a:rPr sz="800" dirty="0">
                <a:latin typeface="Arial" panose="020B0604020202020204" pitchFamily="34" charset="0"/>
                <a:cs typeface="Arial" panose="020B0604020202020204" pitchFamily="34" charset="0"/>
              </a:rPr>
              <a:t>Himmelmann,</a:t>
            </a:r>
            <a:r>
              <a:rPr sz="800" spc="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Nikolaus</a:t>
            </a:r>
            <a:r>
              <a:rPr sz="800" spc="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P.</a:t>
            </a:r>
            <a:r>
              <a:rPr sz="800" spc="5" dirty="0">
                <a:latin typeface="Arial" panose="020B0604020202020204" pitchFamily="34" charset="0"/>
                <a:cs typeface="Arial" panose="020B0604020202020204" pitchFamily="34" charset="0"/>
              </a:rPr>
              <a:t> </a:t>
            </a:r>
            <a:r>
              <a:rPr sz="800" spc="100" dirty="0">
                <a:latin typeface="Arial" panose="020B0604020202020204" pitchFamily="34" charset="0"/>
                <a:cs typeface="Arial" panose="020B0604020202020204" pitchFamily="34" charset="0"/>
              </a:rPr>
              <a:t>&amp;</a:t>
            </a:r>
            <a:r>
              <a:rPr sz="800" spc="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Sonja</a:t>
            </a:r>
            <a:r>
              <a:rPr sz="800" spc="5"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Riesberg.</a:t>
            </a:r>
            <a:r>
              <a:rPr sz="800" spc="1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2013.</a:t>
            </a:r>
            <a:r>
              <a:rPr sz="800" spc="1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Symmetrical</a:t>
            </a:r>
            <a:r>
              <a:rPr sz="800" spc="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voice</a:t>
            </a:r>
            <a:r>
              <a:rPr sz="800" spc="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and</a:t>
            </a:r>
            <a:r>
              <a:rPr sz="800" spc="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applicative</a:t>
            </a:r>
            <a:r>
              <a:rPr sz="800" spc="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alternations:</a:t>
            </a:r>
            <a:r>
              <a:rPr sz="800" spc="1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Evidence</a:t>
            </a:r>
            <a:endParaRPr sz="800" dirty="0">
              <a:latin typeface="Arial" panose="020B0604020202020204" pitchFamily="34" charset="0"/>
              <a:cs typeface="Arial" panose="020B0604020202020204" pitchFamily="34" charset="0"/>
            </a:endParaRPr>
          </a:p>
          <a:p>
            <a:pPr marL="454025">
              <a:lnSpc>
                <a:spcPts val="944"/>
              </a:lnSpc>
            </a:pPr>
            <a:r>
              <a:rPr sz="800" dirty="0">
                <a:latin typeface="Arial" panose="020B0604020202020204" pitchFamily="34" charset="0"/>
                <a:cs typeface="Arial" panose="020B0604020202020204" pitchFamily="34" charset="0"/>
              </a:rPr>
              <a:t>from</a:t>
            </a:r>
            <a:r>
              <a:rPr sz="800" spc="6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Totoli.</a:t>
            </a:r>
            <a:r>
              <a:rPr sz="800" spc="60" dirty="0">
                <a:latin typeface="Arial" panose="020B0604020202020204" pitchFamily="34" charset="0"/>
                <a:cs typeface="Arial" panose="020B0604020202020204" pitchFamily="34" charset="0"/>
              </a:rPr>
              <a:t> </a:t>
            </a:r>
            <a:r>
              <a:rPr sz="800" i="1" spc="-20" dirty="0">
                <a:solidFill>
                  <a:srgbClr val="595959"/>
                </a:solidFill>
                <a:latin typeface="Arial" panose="020B0604020202020204" pitchFamily="34" charset="0"/>
                <a:cs typeface="Arial" panose="020B0604020202020204" pitchFamily="34" charset="0"/>
              </a:rPr>
              <a:t>Oceanic</a:t>
            </a:r>
            <a:r>
              <a:rPr sz="800" i="1" spc="60"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Linguistics</a:t>
            </a:r>
            <a:r>
              <a:rPr sz="800" i="1" spc="10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52(2).</a:t>
            </a:r>
            <a:r>
              <a:rPr sz="800" spc="60" dirty="0">
                <a:solidFill>
                  <a:srgbClr val="595959"/>
                </a:solidFill>
                <a:latin typeface="Arial" panose="020B0604020202020204" pitchFamily="34" charset="0"/>
                <a:cs typeface="Arial" panose="020B0604020202020204" pitchFamily="34" charset="0"/>
              </a:rPr>
              <a:t> </a:t>
            </a:r>
            <a:r>
              <a:rPr sz="800" spc="-20" dirty="0">
                <a:solidFill>
                  <a:srgbClr val="595959"/>
                </a:solidFill>
                <a:latin typeface="Arial" panose="020B0604020202020204" pitchFamily="34" charset="0"/>
                <a:cs typeface="Arial" panose="020B0604020202020204" pitchFamily="34" charset="0"/>
              </a:rPr>
              <a:t>396–422.</a:t>
            </a:r>
            <a:r>
              <a:rPr sz="800" spc="60" dirty="0">
                <a:solidFill>
                  <a:srgbClr val="595959"/>
                </a:solidFill>
                <a:latin typeface="Arial" panose="020B0604020202020204" pitchFamily="34" charset="0"/>
                <a:cs typeface="Arial" panose="020B0604020202020204" pitchFamily="34" charset="0"/>
              </a:rPr>
              <a:t> </a:t>
            </a:r>
            <a:r>
              <a:rPr sz="800" spc="75" dirty="0">
                <a:solidFill>
                  <a:srgbClr val="595959"/>
                </a:solidFill>
                <a:latin typeface="Arial" panose="020B0604020202020204" pitchFamily="34" charset="0"/>
                <a:cs typeface="Arial" panose="020B0604020202020204" pitchFamily="34" charset="0"/>
                <a:hlinkClick r:id="rId8"/>
              </a:rPr>
              <a:t>http:</a:t>
            </a:r>
            <a:endParaRPr sz="800" dirty="0">
              <a:latin typeface="Arial" panose="020B0604020202020204" pitchFamily="34" charset="0"/>
              <a:cs typeface="Arial" panose="020B0604020202020204" pitchFamily="34" charset="0"/>
            </a:endParaRPr>
          </a:p>
          <a:p>
            <a:pPr marL="454025">
              <a:lnSpc>
                <a:spcPts val="944"/>
              </a:lnSpc>
            </a:pPr>
            <a:r>
              <a:rPr sz="800" spc="40" dirty="0">
                <a:solidFill>
                  <a:srgbClr val="595959"/>
                </a:solidFill>
                <a:latin typeface="Arial" panose="020B0604020202020204" pitchFamily="34" charset="0"/>
                <a:cs typeface="Arial" panose="020B0604020202020204" pitchFamily="34" charset="0"/>
                <a:hlinkClick r:id="rId8"/>
              </a:rPr>
              <a:t>//muse.jhu.edu/content/crossref/journals/oceanic_linguistics/v052/52.2.himmelmann.html</a:t>
            </a:r>
            <a:endParaRPr sz="800" dirty="0">
              <a:latin typeface="Arial" panose="020B0604020202020204" pitchFamily="34" charset="0"/>
              <a:cs typeface="Arial" panose="020B0604020202020204" pitchFamily="34" charset="0"/>
            </a:endParaRPr>
          </a:p>
          <a:p>
            <a:pPr marL="454025">
              <a:lnSpc>
                <a:spcPts val="944"/>
              </a:lnSpc>
            </a:pPr>
            <a:r>
              <a:rPr sz="800" dirty="0">
                <a:solidFill>
                  <a:srgbClr val="595959"/>
                </a:solidFill>
                <a:latin typeface="Arial" panose="020B0604020202020204" pitchFamily="34" charset="0"/>
                <a:cs typeface="Arial" panose="020B0604020202020204" pitchFamily="34" charset="0"/>
              </a:rPr>
              <a:t>(7</a:t>
            </a:r>
            <a:r>
              <a:rPr sz="800" spc="10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April,</a:t>
            </a:r>
            <a:r>
              <a:rPr sz="800" spc="10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2021).</a:t>
            </a:r>
            <a:endParaRPr sz="800" dirty="0">
              <a:latin typeface="Arial" panose="020B0604020202020204" pitchFamily="34" charset="0"/>
              <a:cs typeface="Arial" panose="020B0604020202020204" pitchFamily="34" charset="0"/>
            </a:endParaRPr>
          </a:p>
          <a:p>
            <a:pPr marL="454025" marR="161290" indent="-189865">
              <a:lnSpc>
                <a:spcPts val="950"/>
              </a:lnSpc>
              <a:spcBef>
                <a:spcPts val="30"/>
              </a:spcBef>
            </a:pPr>
            <a:r>
              <a:rPr sz="800" dirty="0">
                <a:latin typeface="Arial" panose="020B0604020202020204" pitchFamily="34" charset="0"/>
                <a:cs typeface="Arial" panose="020B0604020202020204" pitchFamily="34" charset="0"/>
              </a:rPr>
              <a:t>Mead,</a:t>
            </a:r>
            <a:r>
              <a:rPr sz="800" spc="2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David.</a:t>
            </a:r>
            <a:r>
              <a:rPr sz="800" spc="3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2001.</a:t>
            </a:r>
            <a:r>
              <a:rPr sz="800" spc="3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A</a:t>
            </a:r>
            <a:r>
              <a:rPr sz="800" spc="3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preliminary</a:t>
            </a:r>
            <a:r>
              <a:rPr sz="800" spc="3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sketch</a:t>
            </a:r>
            <a:r>
              <a:rPr sz="800" spc="3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of</a:t>
            </a:r>
            <a:r>
              <a:rPr sz="800" spc="2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the</a:t>
            </a:r>
            <a:r>
              <a:rPr sz="800" spc="3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Bobongko</a:t>
            </a:r>
            <a:r>
              <a:rPr sz="800" spc="30"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language.</a:t>
            </a:r>
            <a:r>
              <a:rPr sz="800" spc="35" dirty="0">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NUSA:</a:t>
            </a:r>
            <a:r>
              <a:rPr sz="800" i="1" spc="30"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Linguistic</a:t>
            </a:r>
            <a:r>
              <a:rPr sz="800" i="1" spc="30" dirty="0">
                <a:solidFill>
                  <a:srgbClr val="595959"/>
                </a:solidFill>
                <a:latin typeface="Arial" panose="020B0604020202020204" pitchFamily="34" charset="0"/>
                <a:cs typeface="Arial" panose="020B0604020202020204" pitchFamily="34" charset="0"/>
              </a:rPr>
              <a:t> </a:t>
            </a:r>
            <a:r>
              <a:rPr sz="800" i="1" spc="-10" dirty="0">
                <a:solidFill>
                  <a:srgbClr val="595959"/>
                </a:solidFill>
                <a:latin typeface="Arial" panose="020B0604020202020204" pitchFamily="34" charset="0"/>
                <a:cs typeface="Arial" panose="020B0604020202020204" pitchFamily="34" charset="0"/>
              </a:rPr>
              <a:t>Studies</a:t>
            </a:r>
            <a:r>
              <a:rPr sz="800" i="1" spc="25"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of</a:t>
            </a:r>
            <a:r>
              <a:rPr sz="800" i="1" spc="30" dirty="0">
                <a:solidFill>
                  <a:srgbClr val="595959"/>
                </a:solidFill>
                <a:latin typeface="Arial" panose="020B0604020202020204" pitchFamily="34" charset="0"/>
                <a:cs typeface="Arial" panose="020B0604020202020204" pitchFamily="34" charset="0"/>
              </a:rPr>
              <a:t> </a:t>
            </a:r>
            <a:r>
              <a:rPr sz="800" i="1" spc="-20" dirty="0">
                <a:solidFill>
                  <a:srgbClr val="595959"/>
                </a:solidFill>
                <a:latin typeface="Arial" panose="020B0604020202020204" pitchFamily="34" charset="0"/>
                <a:cs typeface="Arial" panose="020B0604020202020204" pitchFamily="34" charset="0"/>
              </a:rPr>
              <a:t>Indonesian </a:t>
            </a:r>
            <a:r>
              <a:rPr sz="800" i="1" dirty="0">
                <a:solidFill>
                  <a:srgbClr val="595959"/>
                </a:solidFill>
                <a:latin typeface="Arial" panose="020B0604020202020204" pitchFamily="34" charset="0"/>
                <a:cs typeface="Arial" panose="020B0604020202020204" pitchFamily="34" charset="0"/>
              </a:rPr>
              <a:t>and</a:t>
            </a:r>
            <a:r>
              <a:rPr sz="800" i="1" spc="15"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Other</a:t>
            </a:r>
            <a:r>
              <a:rPr sz="800" i="1" spc="15" dirty="0">
                <a:solidFill>
                  <a:srgbClr val="595959"/>
                </a:solidFill>
                <a:latin typeface="Arial" panose="020B0604020202020204" pitchFamily="34" charset="0"/>
                <a:cs typeface="Arial" panose="020B0604020202020204" pitchFamily="34" charset="0"/>
              </a:rPr>
              <a:t> </a:t>
            </a:r>
            <a:r>
              <a:rPr sz="800" i="1" spc="-30" dirty="0">
                <a:solidFill>
                  <a:srgbClr val="595959"/>
                </a:solidFill>
                <a:latin typeface="Arial" panose="020B0604020202020204" pitchFamily="34" charset="0"/>
                <a:cs typeface="Arial" panose="020B0604020202020204" pitchFamily="34" charset="0"/>
              </a:rPr>
              <a:t>Languages</a:t>
            </a:r>
            <a:r>
              <a:rPr sz="800" i="1" spc="5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49.</a:t>
            </a:r>
            <a:r>
              <a:rPr sz="800" spc="1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61–94.</a:t>
            </a:r>
            <a:endParaRPr sz="800" dirty="0">
              <a:latin typeface="Arial" panose="020B0604020202020204" pitchFamily="34" charset="0"/>
              <a:cs typeface="Arial" panose="020B0604020202020204" pitchFamily="34" charset="0"/>
            </a:endParaRPr>
          </a:p>
          <a:p>
            <a:pPr marL="264160">
              <a:lnSpc>
                <a:spcPts val="905"/>
              </a:lnSpc>
            </a:pPr>
            <a:r>
              <a:rPr sz="800" spc="-10" dirty="0">
                <a:latin typeface="Arial" panose="020B0604020202020204" pitchFamily="34" charset="0"/>
                <a:cs typeface="Arial" panose="020B0604020202020204" pitchFamily="34" charset="0"/>
              </a:rPr>
              <a:t>Nababan,</a:t>
            </a:r>
            <a:r>
              <a:rPr sz="800" spc="4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P.</a:t>
            </a:r>
            <a:r>
              <a:rPr sz="800" spc="4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W.</a:t>
            </a:r>
            <a:r>
              <a:rPr sz="800" spc="4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J.</a:t>
            </a:r>
            <a:r>
              <a:rPr sz="800" spc="4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1981.</a:t>
            </a:r>
            <a:r>
              <a:rPr sz="800" spc="4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A</a:t>
            </a:r>
            <a:r>
              <a:rPr sz="800" i="1" spc="4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grammar</a:t>
            </a:r>
            <a:r>
              <a:rPr sz="800" i="1" spc="4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of</a:t>
            </a:r>
            <a:r>
              <a:rPr sz="800" i="1" spc="45"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Toba-</a:t>
            </a:r>
            <a:r>
              <a:rPr sz="800" i="1" dirty="0">
                <a:latin typeface="Arial" panose="020B0604020202020204" pitchFamily="34" charset="0"/>
                <a:cs typeface="Arial" panose="020B0604020202020204" pitchFamily="34" charset="0"/>
              </a:rPr>
              <a:t>Batak</a:t>
            </a:r>
            <a:r>
              <a:rPr sz="800" dirty="0">
                <a:latin typeface="Arial" panose="020B0604020202020204" pitchFamily="34" charset="0"/>
                <a:cs typeface="Arial" panose="020B0604020202020204" pitchFamily="34" charset="0"/>
              </a:rPr>
              <a:t>.</a:t>
            </a:r>
            <a:r>
              <a:rPr sz="800" spc="45" dirty="0">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(Pacific</a:t>
            </a:r>
            <a:r>
              <a:rPr sz="800" spc="4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Linguistics</a:t>
            </a:r>
            <a:r>
              <a:rPr sz="800" spc="4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37).</a:t>
            </a:r>
            <a:r>
              <a:rPr sz="800" spc="4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Canberra,</a:t>
            </a:r>
            <a:r>
              <a:rPr sz="800" spc="4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A.C.T:</a:t>
            </a:r>
            <a:r>
              <a:rPr sz="800" spc="45" dirty="0">
                <a:solidFill>
                  <a:srgbClr val="595959"/>
                </a:solidFill>
                <a:latin typeface="Arial" panose="020B0604020202020204" pitchFamily="34" charset="0"/>
                <a:cs typeface="Arial" panose="020B0604020202020204" pitchFamily="34" charset="0"/>
              </a:rPr>
              <a:t> </a:t>
            </a:r>
            <a:r>
              <a:rPr sz="800" spc="-40" dirty="0">
                <a:solidFill>
                  <a:srgbClr val="595959"/>
                </a:solidFill>
                <a:latin typeface="Arial" panose="020B0604020202020204" pitchFamily="34" charset="0"/>
                <a:cs typeface="Arial" panose="020B0604020202020204" pitchFamily="34" charset="0"/>
              </a:rPr>
              <a:t>Research</a:t>
            </a:r>
            <a:r>
              <a:rPr sz="800" spc="4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School</a:t>
            </a:r>
            <a:endParaRPr sz="800" dirty="0">
              <a:latin typeface="Arial" panose="020B0604020202020204" pitchFamily="34" charset="0"/>
              <a:cs typeface="Arial" panose="020B0604020202020204" pitchFamily="34" charset="0"/>
            </a:endParaRPr>
          </a:p>
          <a:p>
            <a:pPr marL="454025">
              <a:lnSpc>
                <a:spcPts val="944"/>
              </a:lnSpc>
            </a:pPr>
            <a:r>
              <a:rPr sz="800" dirty="0">
                <a:solidFill>
                  <a:srgbClr val="595959"/>
                </a:solidFill>
                <a:latin typeface="Arial" panose="020B0604020202020204" pitchFamily="34" charset="0"/>
                <a:cs typeface="Arial" panose="020B0604020202020204" pitchFamily="34" charset="0"/>
              </a:rPr>
              <a:t>of</a:t>
            </a:r>
            <a:r>
              <a:rPr sz="800" spc="2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Pacific</a:t>
            </a:r>
            <a:r>
              <a:rPr sz="800" spc="2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Studies,</a:t>
            </a:r>
            <a:r>
              <a:rPr sz="800" spc="2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Australian</a:t>
            </a:r>
            <a:r>
              <a:rPr sz="800" spc="2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National</a:t>
            </a:r>
            <a:r>
              <a:rPr sz="800" spc="2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University.</a:t>
            </a:r>
            <a:r>
              <a:rPr sz="800" spc="2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146</a:t>
            </a:r>
            <a:r>
              <a:rPr sz="800" spc="25" dirty="0">
                <a:solidFill>
                  <a:srgbClr val="595959"/>
                </a:solidFill>
                <a:latin typeface="Arial" panose="020B0604020202020204" pitchFamily="34" charset="0"/>
                <a:cs typeface="Arial" panose="020B0604020202020204" pitchFamily="34" charset="0"/>
              </a:rPr>
              <a:t> </a:t>
            </a:r>
            <a:r>
              <a:rPr sz="800" spc="-25" dirty="0">
                <a:solidFill>
                  <a:srgbClr val="595959"/>
                </a:solidFill>
                <a:latin typeface="Arial" panose="020B0604020202020204" pitchFamily="34" charset="0"/>
                <a:cs typeface="Arial" panose="020B0604020202020204" pitchFamily="34" charset="0"/>
              </a:rPr>
              <a:t>pp.</a:t>
            </a:r>
            <a:endParaRPr sz="800" dirty="0">
              <a:latin typeface="Arial" panose="020B0604020202020204" pitchFamily="34" charset="0"/>
              <a:cs typeface="Arial" panose="020B0604020202020204" pitchFamily="34" charset="0"/>
            </a:endParaRPr>
          </a:p>
          <a:p>
            <a:pPr marL="264160" marR="272415">
              <a:lnSpc>
                <a:spcPts val="950"/>
              </a:lnSpc>
              <a:spcBef>
                <a:spcPts val="35"/>
              </a:spcBef>
            </a:pPr>
            <a:r>
              <a:rPr sz="800" spc="-10" dirty="0">
                <a:latin typeface="Arial" panose="020B0604020202020204" pitchFamily="34" charset="0"/>
                <a:cs typeface="Arial" panose="020B0604020202020204" pitchFamily="34" charset="0"/>
              </a:rPr>
              <a:t>Nguyen,</a:t>
            </a:r>
            <a:r>
              <a:rPr sz="800" spc="3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Tam</a:t>
            </a:r>
            <a:r>
              <a:rPr sz="800" spc="3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Thi</a:t>
            </a:r>
            <a:r>
              <a:rPr sz="800" spc="3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Minh.</a:t>
            </a:r>
            <a:r>
              <a:rPr sz="800" spc="3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2013.</a:t>
            </a:r>
            <a:r>
              <a:rPr sz="800" spc="3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A</a:t>
            </a:r>
            <a:r>
              <a:rPr sz="800" i="1" spc="3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grammar</a:t>
            </a:r>
            <a:r>
              <a:rPr sz="800" i="1" spc="3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of</a:t>
            </a:r>
            <a:r>
              <a:rPr sz="800" i="1" spc="30"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Bih</a:t>
            </a:r>
            <a:r>
              <a:rPr sz="800" dirty="0">
                <a:latin typeface="Arial" panose="020B0604020202020204" pitchFamily="34" charset="0"/>
                <a:cs typeface="Arial" panose="020B0604020202020204" pitchFamily="34" charset="0"/>
              </a:rPr>
              <a:t>.</a:t>
            </a:r>
            <a:r>
              <a:rPr sz="800" spc="35" dirty="0">
                <a:latin typeface="Arial" panose="020B0604020202020204" pitchFamily="34" charset="0"/>
                <a:cs typeface="Arial" panose="020B0604020202020204" pitchFamily="34" charset="0"/>
              </a:rPr>
              <a:t> </a:t>
            </a:r>
            <a:r>
              <a:rPr sz="800" spc="-30" dirty="0">
                <a:solidFill>
                  <a:srgbClr val="595959"/>
                </a:solidFill>
                <a:latin typeface="Arial" panose="020B0604020202020204" pitchFamily="34" charset="0"/>
                <a:cs typeface="Arial" panose="020B0604020202020204" pitchFamily="34" charset="0"/>
              </a:rPr>
              <a:t>Eugene,</a:t>
            </a:r>
            <a:r>
              <a:rPr sz="800" spc="3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OR:</a:t>
            </a:r>
            <a:r>
              <a:rPr sz="800" spc="3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University</a:t>
            </a:r>
            <a:r>
              <a:rPr sz="800" spc="3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of</a:t>
            </a:r>
            <a:r>
              <a:rPr sz="800" spc="3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Oregon</a:t>
            </a:r>
            <a:r>
              <a:rPr sz="800" spc="3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dissertation.</a:t>
            </a:r>
            <a:r>
              <a:rPr sz="800" spc="3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373</a:t>
            </a:r>
            <a:r>
              <a:rPr sz="800" spc="35" dirty="0">
                <a:solidFill>
                  <a:srgbClr val="595959"/>
                </a:solidFill>
                <a:latin typeface="Arial" panose="020B0604020202020204" pitchFamily="34" charset="0"/>
                <a:cs typeface="Arial" panose="020B0604020202020204" pitchFamily="34" charset="0"/>
              </a:rPr>
              <a:t> </a:t>
            </a:r>
            <a:r>
              <a:rPr sz="800" spc="-25" dirty="0">
                <a:solidFill>
                  <a:srgbClr val="595959"/>
                </a:solidFill>
                <a:latin typeface="Arial" panose="020B0604020202020204" pitchFamily="34" charset="0"/>
                <a:cs typeface="Arial" panose="020B0604020202020204" pitchFamily="34" charset="0"/>
              </a:rPr>
              <a:t>pp.</a:t>
            </a:r>
            <a:r>
              <a:rPr sz="800" dirty="0">
                <a:solidFill>
                  <a:srgbClr val="595959"/>
                </a:solidFill>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Oglobin,</a:t>
            </a:r>
            <a:r>
              <a:rPr sz="800" spc="2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Alexander</a:t>
            </a:r>
            <a:r>
              <a:rPr sz="800" spc="2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K.</a:t>
            </a:r>
            <a:r>
              <a:rPr sz="800" spc="2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2005.</a:t>
            </a:r>
            <a:r>
              <a:rPr sz="800" spc="30" dirty="0">
                <a:latin typeface="Arial" panose="020B0604020202020204" pitchFamily="34" charset="0"/>
                <a:cs typeface="Arial" panose="020B0604020202020204" pitchFamily="34" charset="0"/>
              </a:rPr>
              <a:t> </a:t>
            </a:r>
            <a:r>
              <a:rPr sz="800" spc="-35" dirty="0">
                <a:latin typeface="Arial" panose="020B0604020202020204" pitchFamily="34" charset="0"/>
                <a:cs typeface="Arial" panose="020B0604020202020204" pitchFamily="34" charset="0"/>
              </a:rPr>
              <a:t>Javanese.</a:t>
            </a:r>
            <a:r>
              <a:rPr sz="800" spc="25" dirty="0">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In</a:t>
            </a:r>
            <a:r>
              <a:rPr sz="800" spc="2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K.</a:t>
            </a:r>
            <a:r>
              <a:rPr sz="800" spc="2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Alexander</a:t>
            </a:r>
            <a:r>
              <a:rPr sz="800" spc="2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Adelaar</a:t>
            </a:r>
            <a:r>
              <a:rPr sz="800" spc="25" dirty="0">
                <a:solidFill>
                  <a:srgbClr val="595959"/>
                </a:solidFill>
                <a:latin typeface="Arial" panose="020B0604020202020204" pitchFamily="34" charset="0"/>
                <a:cs typeface="Arial" panose="020B0604020202020204" pitchFamily="34" charset="0"/>
              </a:rPr>
              <a:t> </a:t>
            </a:r>
            <a:r>
              <a:rPr sz="800" spc="100" dirty="0">
                <a:solidFill>
                  <a:srgbClr val="595959"/>
                </a:solidFill>
                <a:latin typeface="Arial" panose="020B0604020202020204" pitchFamily="34" charset="0"/>
                <a:cs typeface="Arial" panose="020B0604020202020204" pitchFamily="34" charset="0"/>
              </a:rPr>
              <a:t>&amp;</a:t>
            </a:r>
            <a:r>
              <a:rPr sz="800" spc="2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Nikolaus</a:t>
            </a:r>
            <a:r>
              <a:rPr sz="800" spc="2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P.</a:t>
            </a:r>
            <a:r>
              <a:rPr sz="800" spc="2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Himmelmann</a:t>
            </a:r>
            <a:r>
              <a:rPr sz="800" spc="2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(eds.),</a:t>
            </a:r>
            <a:r>
              <a:rPr sz="800" spc="25" dirty="0">
                <a:solidFill>
                  <a:srgbClr val="595959"/>
                </a:solidFill>
                <a:latin typeface="Arial" panose="020B0604020202020204" pitchFamily="34" charset="0"/>
                <a:cs typeface="Arial" panose="020B0604020202020204" pitchFamily="34" charset="0"/>
              </a:rPr>
              <a:t> </a:t>
            </a:r>
            <a:r>
              <a:rPr sz="800" i="1" spc="-25" dirty="0">
                <a:solidFill>
                  <a:srgbClr val="595959"/>
                </a:solidFill>
                <a:latin typeface="Arial" panose="020B0604020202020204" pitchFamily="34" charset="0"/>
                <a:cs typeface="Arial" panose="020B0604020202020204" pitchFamily="34" charset="0"/>
              </a:rPr>
              <a:t>The</a:t>
            </a:r>
            <a:endParaRPr sz="800" dirty="0">
              <a:latin typeface="Arial" panose="020B0604020202020204" pitchFamily="34" charset="0"/>
              <a:cs typeface="Arial" panose="020B0604020202020204" pitchFamily="34" charset="0"/>
            </a:endParaRPr>
          </a:p>
          <a:p>
            <a:pPr marL="454025">
              <a:lnSpc>
                <a:spcPts val="905"/>
              </a:lnSpc>
            </a:pPr>
            <a:r>
              <a:rPr sz="800" i="1" spc="-10" dirty="0">
                <a:solidFill>
                  <a:srgbClr val="595959"/>
                </a:solidFill>
                <a:latin typeface="Arial" panose="020B0604020202020204" pitchFamily="34" charset="0"/>
                <a:cs typeface="Arial" panose="020B0604020202020204" pitchFamily="34" charset="0"/>
              </a:rPr>
              <a:t>Austronesian</a:t>
            </a:r>
            <a:r>
              <a:rPr sz="800" i="1" dirty="0">
                <a:solidFill>
                  <a:srgbClr val="595959"/>
                </a:solidFill>
                <a:latin typeface="Arial" panose="020B0604020202020204" pitchFamily="34" charset="0"/>
                <a:cs typeface="Arial" panose="020B0604020202020204" pitchFamily="34" charset="0"/>
              </a:rPr>
              <a:t> </a:t>
            </a:r>
            <a:r>
              <a:rPr sz="800" i="1" spc="-30" dirty="0">
                <a:solidFill>
                  <a:srgbClr val="595959"/>
                </a:solidFill>
                <a:latin typeface="Arial" panose="020B0604020202020204" pitchFamily="34" charset="0"/>
                <a:cs typeface="Arial" panose="020B0604020202020204" pitchFamily="34" charset="0"/>
              </a:rPr>
              <a:t>languages</a:t>
            </a:r>
            <a:r>
              <a:rPr sz="800" i="1" spc="5"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of</a:t>
            </a:r>
            <a:r>
              <a:rPr sz="800" i="1" spc="5"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Asia</a:t>
            </a:r>
            <a:r>
              <a:rPr sz="800" i="1" spc="5"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and</a:t>
            </a:r>
            <a:r>
              <a:rPr sz="800" i="1" spc="5" dirty="0">
                <a:solidFill>
                  <a:srgbClr val="595959"/>
                </a:solidFill>
                <a:latin typeface="Arial" panose="020B0604020202020204" pitchFamily="34" charset="0"/>
                <a:cs typeface="Arial" panose="020B0604020202020204" pitchFamily="34" charset="0"/>
              </a:rPr>
              <a:t> </a:t>
            </a:r>
            <a:r>
              <a:rPr sz="800" i="1" spc="-20" dirty="0">
                <a:solidFill>
                  <a:srgbClr val="595959"/>
                </a:solidFill>
                <a:latin typeface="Arial" panose="020B0604020202020204" pitchFamily="34" charset="0"/>
                <a:cs typeface="Arial" panose="020B0604020202020204" pitchFamily="34" charset="0"/>
              </a:rPr>
              <a:t>Madagascar</a:t>
            </a:r>
            <a:r>
              <a:rPr sz="800" spc="-20" dirty="0">
                <a:solidFill>
                  <a:srgbClr val="595959"/>
                </a:solidFill>
                <a:latin typeface="Arial" panose="020B0604020202020204" pitchFamily="34" charset="0"/>
                <a:cs typeface="Arial" panose="020B0604020202020204" pitchFamily="34" charset="0"/>
              </a:rPr>
              <a:t>.</a:t>
            </a:r>
            <a:r>
              <a:rPr sz="800" spc="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New</a:t>
            </a:r>
            <a:r>
              <a:rPr sz="800" spc="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York: </a:t>
            </a:r>
            <a:r>
              <a:rPr sz="800" spc="-10" dirty="0">
                <a:solidFill>
                  <a:srgbClr val="595959"/>
                </a:solidFill>
                <a:latin typeface="Arial" panose="020B0604020202020204" pitchFamily="34" charset="0"/>
                <a:cs typeface="Arial" panose="020B0604020202020204" pitchFamily="34" charset="0"/>
              </a:rPr>
              <a:t>Routledge.</a:t>
            </a:r>
            <a:endParaRPr sz="800" dirty="0">
              <a:latin typeface="Arial" panose="020B0604020202020204" pitchFamily="34" charset="0"/>
              <a:cs typeface="Arial" panose="020B0604020202020204" pitchFamily="34" charset="0"/>
            </a:endParaRPr>
          </a:p>
          <a:p>
            <a:pPr marL="264160">
              <a:lnSpc>
                <a:spcPts val="944"/>
              </a:lnSpc>
            </a:pPr>
            <a:r>
              <a:rPr sz="800" spc="-10" dirty="0">
                <a:latin typeface="Arial" panose="020B0604020202020204" pitchFamily="34" charset="0"/>
                <a:cs typeface="Arial" panose="020B0604020202020204" pitchFamily="34" charset="0"/>
              </a:rPr>
              <a:t>Peterson,</a:t>
            </a:r>
            <a:r>
              <a:rPr sz="800" spc="2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David</a:t>
            </a:r>
            <a:r>
              <a:rPr sz="800" spc="2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A.</a:t>
            </a:r>
            <a:r>
              <a:rPr sz="800" spc="2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2007.</a:t>
            </a:r>
            <a:r>
              <a:rPr sz="800" spc="2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Applicative</a:t>
            </a:r>
            <a:r>
              <a:rPr sz="800" i="1" spc="2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constructions</a:t>
            </a:r>
            <a:r>
              <a:rPr sz="800" dirty="0">
                <a:latin typeface="Arial" panose="020B0604020202020204" pitchFamily="34" charset="0"/>
                <a:cs typeface="Arial" panose="020B0604020202020204" pitchFamily="34" charset="0"/>
              </a:rPr>
              <a:t>.</a:t>
            </a:r>
            <a:r>
              <a:rPr sz="800" spc="25" dirty="0">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(Oxford</a:t>
            </a:r>
            <a:r>
              <a:rPr sz="800" spc="2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Studies</a:t>
            </a:r>
            <a:r>
              <a:rPr sz="800" spc="2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in</a:t>
            </a:r>
            <a:r>
              <a:rPr sz="800" spc="2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Typology</a:t>
            </a:r>
            <a:r>
              <a:rPr sz="800" spc="2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and</a:t>
            </a:r>
            <a:r>
              <a:rPr sz="800" spc="2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Linguistic</a:t>
            </a:r>
            <a:r>
              <a:rPr sz="800" spc="2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Theory).</a:t>
            </a:r>
            <a:endParaRPr sz="800" dirty="0">
              <a:latin typeface="Arial" panose="020B0604020202020204" pitchFamily="34" charset="0"/>
              <a:cs typeface="Arial" panose="020B0604020202020204" pitchFamily="34" charset="0"/>
            </a:endParaRPr>
          </a:p>
          <a:p>
            <a:pPr marL="454025">
              <a:lnSpc>
                <a:spcPts val="955"/>
              </a:lnSpc>
            </a:pPr>
            <a:r>
              <a:rPr sz="800" dirty="0">
                <a:solidFill>
                  <a:srgbClr val="595959"/>
                </a:solidFill>
                <a:latin typeface="Arial" panose="020B0604020202020204" pitchFamily="34" charset="0"/>
                <a:cs typeface="Arial" panose="020B0604020202020204" pitchFamily="34" charset="0"/>
              </a:rPr>
              <a:t>Oxford: Oxford</a:t>
            </a:r>
            <a:r>
              <a:rPr sz="800" spc="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University</a:t>
            </a:r>
            <a:r>
              <a:rPr sz="800" spc="5" dirty="0">
                <a:solidFill>
                  <a:srgbClr val="595959"/>
                </a:solidFill>
                <a:latin typeface="Arial" panose="020B0604020202020204" pitchFamily="34" charset="0"/>
                <a:cs typeface="Arial" panose="020B0604020202020204" pitchFamily="34" charset="0"/>
              </a:rPr>
              <a:t> </a:t>
            </a:r>
            <a:r>
              <a:rPr sz="800" spc="-25" dirty="0">
                <a:solidFill>
                  <a:srgbClr val="595959"/>
                </a:solidFill>
                <a:latin typeface="Arial" panose="020B0604020202020204" pitchFamily="34" charset="0"/>
                <a:cs typeface="Arial" panose="020B0604020202020204" pitchFamily="34" charset="0"/>
              </a:rPr>
              <a:t>Press.</a:t>
            </a:r>
            <a:r>
              <a:rPr sz="800" spc="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293</a:t>
            </a:r>
            <a:r>
              <a:rPr sz="800" spc="5" dirty="0">
                <a:solidFill>
                  <a:srgbClr val="595959"/>
                </a:solidFill>
                <a:latin typeface="Arial" panose="020B0604020202020204" pitchFamily="34" charset="0"/>
                <a:cs typeface="Arial" panose="020B0604020202020204" pitchFamily="34" charset="0"/>
              </a:rPr>
              <a:t> </a:t>
            </a:r>
            <a:r>
              <a:rPr sz="800" spc="-25" dirty="0">
                <a:solidFill>
                  <a:srgbClr val="595959"/>
                </a:solidFill>
                <a:latin typeface="Arial" panose="020B0604020202020204" pitchFamily="34" charset="0"/>
                <a:cs typeface="Arial" panose="020B0604020202020204" pitchFamily="34" charset="0"/>
              </a:rPr>
              <a:t>pp.</a:t>
            </a:r>
            <a:endParaRPr sz="800" dirty="0">
              <a:latin typeface="Arial" panose="020B0604020202020204" pitchFamily="34" charset="0"/>
              <a:cs typeface="Arial" panose="020B0604020202020204" pitchFamily="34" charset="0"/>
            </a:endParaRPr>
          </a:p>
        </p:txBody>
      </p:sp>
    </p:spTree>
  </p:cSld>
  <p:clrMapOvr>
    <a:masterClrMapping/>
  </p:clrMapOvr>
  <p:transition>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 name="object 4"/>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 name="object 5"/>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6" name="object 6"/>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2" action="ppaction://hlinksldjump"/>
              </a:rPr>
              <a:t>Preliminaries</a:t>
            </a:r>
            <a:endParaRPr sz="500">
              <a:latin typeface="Arial"/>
              <a:cs typeface="Arial"/>
            </a:endParaRPr>
          </a:p>
        </p:txBody>
      </p:sp>
      <p:grpSp>
        <p:nvGrpSpPr>
          <p:cNvPr id="7" name="object 7"/>
          <p:cNvGrpSpPr/>
          <p:nvPr/>
        </p:nvGrpSpPr>
        <p:grpSpPr>
          <a:xfrm>
            <a:off x="1169682" y="127510"/>
            <a:ext cx="243204" cy="41275"/>
            <a:chOff x="1169682" y="127510"/>
            <a:chExt cx="243204" cy="41275"/>
          </a:xfrm>
        </p:grpSpPr>
        <p:sp>
          <p:nvSpPr>
            <p:cNvPr id="8" name="object 8"/>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9" name="object 9"/>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0" name="object 10"/>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1" name="object 11"/>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2" name="object 12"/>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13" name="object 13"/>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3" action="ppaction://hlinksldjump"/>
              </a:rPr>
              <a:t>Distribution</a:t>
            </a:r>
            <a:endParaRPr sz="500">
              <a:latin typeface="Arial"/>
              <a:cs typeface="Arial"/>
            </a:endParaRPr>
          </a:p>
        </p:txBody>
      </p:sp>
      <p:grpSp>
        <p:nvGrpSpPr>
          <p:cNvPr id="14" name="object 14"/>
          <p:cNvGrpSpPr/>
          <p:nvPr/>
        </p:nvGrpSpPr>
        <p:grpSpPr>
          <a:xfrm>
            <a:off x="2196020" y="127510"/>
            <a:ext cx="243204" cy="41275"/>
            <a:chOff x="2196020" y="127510"/>
            <a:chExt cx="243204" cy="41275"/>
          </a:xfrm>
        </p:grpSpPr>
        <p:sp>
          <p:nvSpPr>
            <p:cNvPr id="15" name="object 15"/>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6" name="object 16"/>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7" name="object 17"/>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8" name="object 18"/>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9" name="object 19"/>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0" name="object 20"/>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4" action="ppaction://hlinksldjump"/>
              </a:rPr>
              <a:t>Forms</a:t>
            </a:r>
            <a:r>
              <a:rPr sz="500" spc="25" dirty="0">
                <a:solidFill>
                  <a:srgbClr val="595959"/>
                </a:solidFill>
                <a:latin typeface="Arial"/>
                <a:cs typeface="Arial"/>
                <a:hlinkClick r:id="rId4" action="ppaction://hlinksldjump"/>
              </a:rPr>
              <a:t> </a:t>
            </a:r>
            <a:r>
              <a:rPr sz="500" spc="60" dirty="0">
                <a:solidFill>
                  <a:srgbClr val="595959"/>
                </a:solidFill>
                <a:latin typeface="Arial"/>
                <a:cs typeface="Arial"/>
                <a:hlinkClick r:id="rId4" action="ppaction://hlinksldjump"/>
              </a:rPr>
              <a:t>&amp;</a:t>
            </a:r>
            <a:r>
              <a:rPr sz="500" spc="30" dirty="0">
                <a:solidFill>
                  <a:srgbClr val="595959"/>
                </a:solidFill>
                <a:latin typeface="Arial"/>
                <a:cs typeface="Arial"/>
                <a:hlinkClick r:id="rId4" action="ppaction://hlinksldjump"/>
              </a:rPr>
              <a:t> </a:t>
            </a:r>
            <a:r>
              <a:rPr sz="500" spc="-10" dirty="0">
                <a:solidFill>
                  <a:srgbClr val="595959"/>
                </a:solidFill>
                <a:latin typeface="Arial"/>
                <a:cs typeface="Arial"/>
                <a:hlinkClick r:id="rId4" action="ppaction://hlinksldjump"/>
              </a:rPr>
              <a:t>functions</a:t>
            </a:r>
            <a:endParaRPr sz="500">
              <a:latin typeface="Arial"/>
              <a:cs typeface="Arial"/>
            </a:endParaRPr>
          </a:p>
        </p:txBody>
      </p:sp>
      <p:grpSp>
        <p:nvGrpSpPr>
          <p:cNvPr id="21" name="object 21"/>
          <p:cNvGrpSpPr/>
          <p:nvPr/>
        </p:nvGrpSpPr>
        <p:grpSpPr>
          <a:xfrm>
            <a:off x="3411118" y="127510"/>
            <a:ext cx="92075" cy="41275"/>
            <a:chOff x="3411118" y="127510"/>
            <a:chExt cx="92075" cy="41275"/>
          </a:xfrm>
        </p:grpSpPr>
        <p:sp>
          <p:nvSpPr>
            <p:cNvPr id="22" name="object 22"/>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3" name="object 23"/>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4" name="object 24"/>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5" action="ppaction://hlinksldjump"/>
              </a:rPr>
              <a:t>Wrap-</a:t>
            </a:r>
            <a:r>
              <a:rPr sz="500" spc="-25" dirty="0">
                <a:solidFill>
                  <a:srgbClr val="595959"/>
                </a:solidFill>
                <a:latin typeface="Arial"/>
                <a:cs typeface="Arial"/>
                <a:hlinkClick r:id="rId5" action="ppaction://hlinksldjump"/>
              </a:rPr>
              <a:t>up</a:t>
            </a:r>
            <a:endParaRPr sz="500">
              <a:latin typeface="Arial"/>
              <a:cs typeface="Arial"/>
            </a:endParaRPr>
          </a:p>
        </p:txBody>
      </p:sp>
      <p:sp>
        <p:nvSpPr>
          <p:cNvPr id="25" name="object 25"/>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latin typeface="Arial"/>
                <a:cs typeface="Arial"/>
                <a:hlinkClick r:id="rId6" action="ppaction://hlinksldjump"/>
              </a:rPr>
              <a:t>References</a:t>
            </a:r>
            <a:endParaRPr sz="500">
              <a:latin typeface="Arial"/>
              <a:cs typeface="Arial"/>
            </a:endParaRPr>
          </a:p>
        </p:txBody>
      </p:sp>
      <p:grpSp>
        <p:nvGrpSpPr>
          <p:cNvPr id="26" name="object 26"/>
          <p:cNvGrpSpPr/>
          <p:nvPr/>
        </p:nvGrpSpPr>
        <p:grpSpPr>
          <a:xfrm>
            <a:off x="5340803" y="127519"/>
            <a:ext cx="243204" cy="41275"/>
            <a:chOff x="5340803" y="127519"/>
            <a:chExt cx="243204" cy="41275"/>
          </a:xfrm>
        </p:grpSpPr>
        <p:sp>
          <p:nvSpPr>
            <p:cNvPr id="27" name="object 27"/>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8" name="object 28"/>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9" name="object 29"/>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0" name="object 30"/>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31" name="object 31"/>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32" name="object 32"/>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7" action="ppaction://hlinksldjump"/>
              </a:rPr>
              <a:t>Extra</a:t>
            </a:r>
            <a:r>
              <a:rPr sz="500" spc="55" dirty="0">
                <a:solidFill>
                  <a:srgbClr val="595959"/>
                </a:solidFill>
                <a:latin typeface="Arial"/>
                <a:cs typeface="Arial"/>
                <a:hlinkClick r:id="rId7" action="ppaction://hlinksldjump"/>
              </a:rPr>
              <a:t> </a:t>
            </a:r>
            <a:r>
              <a:rPr sz="500" spc="-10" dirty="0">
                <a:solidFill>
                  <a:srgbClr val="595959"/>
                </a:solidFill>
                <a:latin typeface="Arial"/>
                <a:cs typeface="Arial"/>
                <a:hlinkClick r:id="rId7" action="ppaction://hlinksldjump"/>
              </a:rPr>
              <a:t>slides</a:t>
            </a:r>
            <a:endParaRPr sz="500">
              <a:latin typeface="Arial"/>
              <a:cs typeface="Arial"/>
            </a:endParaRPr>
          </a:p>
        </p:txBody>
      </p:sp>
      <p:sp>
        <p:nvSpPr>
          <p:cNvPr id="35" name="object 35"/>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24</a:t>
            </a:fld>
            <a:r>
              <a:rPr spc="-55" dirty="0"/>
              <a:t> </a:t>
            </a:r>
            <a:r>
              <a:rPr spc="125" dirty="0"/>
              <a:t>/</a:t>
            </a:r>
            <a:r>
              <a:rPr spc="-50" dirty="0"/>
              <a:t> </a:t>
            </a:r>
            <a:r>
              <a:rPr spc="-25" dirty="0"/>
              <a:t>27</a:t>
            </a:r>
          </a:p>
        </p:txBody>
      </p:sp>
      <p:sp>
        <p:nvSpPr>
          <p:cNvPr id="33" name="object 33"/>
          <p:cNvSpPr txBox="1"/>
          <p:nvPr/>
        </p:nvSpPr>
        <p:spPr>
          <a:xfrm>
            <a:off x="95300" y="251305"/>
            <a:ext cx="1026160" cy="232756"/>
          </a:xfrm>
          <a:prstGeom prst="rect">
            <a:avLst/>
          </a:prstGeom>
        </p:spPr>
        <p:txBody>
          <a:bodyPr vert="horz" wrap="square" lIns="0" tIns="17145" rIns="0" bIns="0" rtlCol="0">
            <a:spAutoFit/>
          </a:bodyPr>
          <a:lstStyle/>
          <a:p>
            <a:pPr marL="12700">
              <a:lnSpc>
                <a:spcPct val="100000"/>
              </a:lnSpc>
              <a:spcBef>
                <a:spcPts val="135"/>
              </a:spcBef>
            </a:pPr>
            <a:r>
              <a:rPr sz="1400" spc="-70" dirty="0">
                <a:solidFill>
                  <a:srgbClr val="1F457C"/>
                </a:solidFill>
                <a:latin typeface="Arial" panose="020B0604020202020204" pitchFamily="34" charset="0"/>
                <a:cs typeface="Arial" panose="020B0604020202020204" pitchFamily="34" charset="0"/>
              </a:rPr>
              <a:t>References</a:t>
            </a:r>
            <a:r>
              <a:rPr sz="1400" spc="45" dirty="0">
                <a:solidFill>
                  <a:srgbClr val="1F457C"/>
                </a:solidFill>
                <a:latin typeface="Arial" panose="020B0604020202020204" pitchFamily="34" charset="0"/>
                <a:cs typeface="Arial" panose="020B0604020202020204" pitchFamily="34" charset="0"/>
              </a:rPr>
              <a:t> </a:t>
            </a:r>
            <a:r>
              <a:rPr sz="1400" spc="-95" dirty="0">
                <a:solidFill>
                  <a:srgbClr val="1F457C"/>
                </a:solidFill>
                <a:latin typeface="Arial" panose="020B0604020202020204" pitchFamily="34" charset="0"/>
                <a:cs typeface="Arial" panose="020B0604020202020204" pitchFamily="34" charset="0"/>
              </a:rPr>
              <a:t>III</a:t>
            </a:r>
            <a:endParaRPr sz="1400" dirty="0">
              <a:latin typeface="Arial" panose="020B0604020202020204" pitchFamily="34" charset="0"/>
              <a:cs typeface="Arial" panose="020B0604020202020204" pitchFamily="34" charset="0"/>
            </a:endParaRPr>
          </a:p>
        </p:txBody>
      </p:sp>
      <p:sp>
        <p:nvSpPr>
          <p:cNvPr id="34" name="object 34"/>
          <p:cNvSpPr txBox="1"/>
          <p:nvPr/>
        </p:nvSpPr>
        <p:spPr>
          <a:xfrm>
            <a:off x="347294" y="1002206"/>
            <a:ext cx="5034915" cy="1491049"/>
          </a:xfrm>
          <a:prstGeom prst="rect">
            <a:avLst/>
          </a:prstGeom>
        </p:spPr>
        <p:txBody>
          <a:bodyPr vert="horz" wrap="square" lIns="0" tIns="12065" rIns="0" bIns="0" rtlCol="0">
            <a:spAutoFit/>
          </a:bodyPr>
          <a:lstStyle/>
          <a:p>
            <a:pPr marL="12700">
              <a:lnSpc>
                <a:spcPts val="955"/>
              </a:lnSpc>
              <a:spcBef>
                <a:spcPts val="95"/>
              </a:spcBef>
            </a:pPr>
            <a:r>
              <a:rPr sz="800" spc="-30" dirty="0">
                <a:latin typeface="Arial" panose="020B0604020202020204" pitchFamily="34" charset="0"/>
                <a:cs typeface="Arial" panose="020B0604020202020204" pitchFamily="34" charset="0"/>
              </a:rPr>
              <a:t>Ross,</a:t>
            </a:r>
            <a:r>
              <a:rPr sz="800" spc="3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Malcolm.</a:t>
            </a:r>
            <a:r>
              <a:rPr sz="800" spc="3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2009.</a:t>
            </a:r>
            <a:r>
              <a:rPr sz="800" spc="3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Proto</a:t>
            </a:r>
            <a:r>
              <a:rPr sz="800" spc="3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Austronesian</a:t>
            </a:r>
            <a:r>
              <a:rPr sz="800" spc="3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verbal</a:t>
            </a:r>
            <a:r>
              <a:rPr sz="800" spc="3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morphology:</a:t>
            </a:r>
            <a:r>
              <a:rPr sz="800" spc="3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A</a:t>
            </a:r>
            <a:r>
              <a:rPr sz="800" spc="35"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reappraisal.</a:t>
            </a:r>
            <a:r>
              <a:rPr sz="800" spc="30" dirty="0">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In</a:t>
            </a:r>
            <a:r>
              <a:rPr sz="800" spc="3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K.</a:t>
            </a:r>
            <a:r>
              <a:rPr sz="800" spc="3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Alexander</a:t>
            </a:r>
            <a:r>
              <a:rPr sz="800" spc="30"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Adelaar</a:t>
            </a:r>
            <a:r>
              <a:rPr sz="800" spc="30" dirty="0">
                <a:solidFill>
                  <a:srgbClr val="595959"/>
                </a:solidFill>
                <a:latin typeface="Arial" panose="020B0604020202020204" pitchFamily="34" charset="0"/>
                <a:cs typeface="Arial" panose="020B0604020202020204" pitchFamily="34" charset="0"/>
              </a:rPr>
              <a:t> </a:t>
            </a:r>
            <a:r>
              <a:rPr sz="800" spc="50" dirty="0">
                <a:solidFill>
                  <a:srgbClr val="595959"/>
                </a:solidFill>
                <a:latin typeface="Arial" panose="020B0604020202020204" pitchFamily="34" charset="0"/>
                <a:cs typeface="Arial" panose="020B0604020202020204" pitchFamily="34" charset="0"/>
              </a:rPr>
              <a:t>&amp;</a:t>
            </a:r>
            <a:endParaRPr sz="800" dirty="0">
              <a:latin typeface="Arial" panose="020B0604020202020204" pitchFamily="34" charset="0"/>
              <a:cs typeface="Arial" panose="020B0604020202020204" pitchFamily="34" charset="0"/>
            </a:endParaRPr>
          </a:p>
          <a:p>
            <a:pPr marL="201930" marR="12700">
              <a:lnSpc>
                <a:spcPts val="950"/>
              </a:lnSpc>
              <a:spcBef>
                <a:spcPts val="35"/>
              </a:spcBef>
            </a:pPr>
            <a:r>
              <a:rPr sz="800" dirty="0">
                <a:solidFill>
                  <a:srgbClr val="595959"/>
                </a:solidFill>
                <a:latin typeface="Arial" panose="020B0604020202020204" pitchFamily="34" charset="0"/>
                <a:cs typeface="Arial" panose="020B0604020202020204" pitchFamily="34" charset="0"/>
              </a:rPr>
              <a:t>Andrew</a:t>
            </a:r>
            <a:r>
              <a:rPr sz="800" spc="20" dirty="0">
                <a:solidFill>
                  <a:srgbClr val="595959"/>
                </a:solidFill>
                <a:latin typeface="Arial" panose="020B0604020202020204" pitchFamily="34" charset="0"/>
                <a:cs typeface="Arial" panose="020B0604020202020204" pitchFamily="34" charset="0"/>
              </a:rPr>
              <a:t> </a:t>
            </a:r>
            <a:r>
              <a:rPr sz="800" spc="-20" dirty="0">
                <a:solidFill>
                  <a:srgbClr val="595959"/>
                </a:solidFill>
                <a:latin typeface="Arial" panose="020B0604020202020204" pitchFamily="34" charset="0"/>
                <a:cs typeface="Arial" panose="020B0604020202020204" pitchFamily="34" charset="0"/>
              </a:rPr>
              <a:t>Pawley</a:t>
            </a:r>
            <a:r>
              <a:rPr sz="800" spc="2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(eds.),</a:t>
            </a:r>
            <a:r>
              <a:rPr sz="800" spc="25" dirty="0">
                <a:solidFill>
                  <a:srgbClr val="595959"/>
                </a:solidFill>
                <a:latin typeface="Arial" panose="020B0604020202020204" pitchFamily="34" charset="0"/>
                <a:cs typeface="Arial" panose="020B0604020202020204" pitchFamily="34" charset="0"/>
              </a:rPr>
              <a:t> </a:t>
            </a:r>
            <a:r>
              <a:rPr sz="800" i="1" spc="-10" dirty="0">
                <a:solidFill>
                  <a:srgbClr val="595959"/>
                </a:solidFill>
                <a:latin typeface="Arial" panose="020B0604020202020204" pitchFamily="34" charset="0"/>
                <a:cs typeface="Arial" panose="020B0604020202020204" pitchFamily="34" charset="0"/>
              </a:rPr>
              <a:t>Austronesian</a:t>
            </a:r>
            <a:r>
              <a:rPr sz="800" i="1" spc="20"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historical</a:t>
            </a:r>
            <a:r>
              <a:rPr sz="800" i="1" spc="25"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linguistics</a:t>
            </a:r>
            <a:r>
              <a:rPr sz="800" i="1" spc="20"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and</a:t>
            </a:r>
            <a:r>
              <a:rPr sz="800" i="1" spc="25"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culture</a:t>
            </a:r>
            <a:r>
              <a:rPr sz="800" i="1" spc="25"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history:</a:t>
            </a:r>
            <a:r>
              <a:rPr sz="800" i="1" spc="20"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A</a:t>
            </a:r>
            <a:r>
              <a:rPr sz="800" i="1" spc="25"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festschrift</a:t>
            </a:r>
            <a:r>
              <a:rPr sz="800" i="1" spc="25"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for</a:t>
            </a:r>
            <a:r>
              <a:rPr sz="800" i="1" spc="20"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Robert</a:t>
            </a:r>
            <a:r>
              <a:rPr sz="800" i="1" spc="25" dirty="0">
                <a:solidFill>
                  <a:srgbClr val="595959"/>
                </a:solidFill>
                <a:latin typeface="Arial" panose="020B0604020202020204" pitchFamily="34" charset="0"/>
                <a:cs typeface="Arial" panose="020B0604020202020204" pitchFamily="34" charset="0"/>
              </a:rPr>
              <a:t> </a:t>
            </a:r>
            <a:r>
              <a:rPr sz="800" i="1" spc="-10" dirty="0">
                <a:solidFill>
                  <a:srgbClr val="595959"/>
                </a:solidFill>
                <a:latin typeface="Arial" panose="020B0604020202020204" pitchFamily="34" charset="0"/>
                <a:cs typeface="Arial" panose="020B0604020202020204" pitchFamily="34" charset="0"/>
              </a:rPr>
              <a:t>Blust</a:t>
            </a:r>
            <a:r>
              <a:rPr sz="800" spc="-10" dirty="0">
                <a:solidFill>
                  <a:srgbClr val="595959"/>
                </a:solidFill>
                <a:latin typeface="Arial" panose="020B0604020202020204" pitchFamily="34" charset="0"/>
                <a:cs typeface="Arial" panose="020B0604020202020204" pitchFamily="34" charset="0"/>
              </a:rPr>
              <a:t>, </a:t>
            </a:r>
            <a:r>
              <a:rPr sz="800" spc="-20" dirty="0">
                <a:solidFill>
                  <a:srgbClr val="595959"/>
                </a:solidFill>
                <a:latin typeface="Arial" panose="020B0604020202020204" pitchFamily="34" charset="0"/>
                <a:cs typeface="Arial" panose="020B0604020202020204" pitchFamily="34" charset="0"/>
              </a:rPr>
              <a:t>295–326.</a:t>
            </a:r>
            <a:r>
              <a:rPr sz="800"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Canberra:</a:t>
            </a:r>
            <a:r>
              <a:rPr sz="800" spc="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Pacific </a:t>
            </a:r>
            <a:r>
              <a:rPr sz="800" spc="-10" dirty="0">
                <a:solidFill>
                  <a:srgbClr val="595959"/>
                </a:solidFill>
                <a:latin typeface="Arial" panose="020B0604020202020204" pitchFamily="34" charset="0"/>
                <a:cs typeface="Arial" panose="020B0604020202020204" pitchFamily="34" charset="0"/>
              </a:rPr>
              <a:t>Linguistics.</a:t>
            </a:r>
            <a:endParaRPr sz="800" dirty="0">
              <a:latin typeface="Arial" panose="020B0604020202020204" pitchFamily="34" charset="0"/>
              <a:cs typeface="Arial" panose="020B0604020202020204" pitchFamily="34" charset="0"/>
            </a:endParaRPr>
          </a:p>
          <a:p>
            <a:pPr marL="12700">
              <a:lnSpc>
                <a:spcPts val="905"/>
              </a:lnSpc>
            </a:pPr>
            <a:r>
              <a:rPr sz="800" dirty="0">
                <a:latin typeface="Arial" panose="020B0604020202020204" pitchFamily="34" charset="0"/>
                <a:cs typeface="Arial" panose="020B0604020202020204" pitchFamily="34" charset="0"/>
              </a:rPr>
              <a:t>Sirk,</a:t>
            </a:r>
            <a:r>
              <a:rPr sz="800" spc="3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Ülo.</a:t>
            </a:r>
            <a:r>
              <a:rPr sz="800" spc="3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1996.</a:t>
            </a:r>
            <a:r>
              <a:rPr sz="800" spc="3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On</a:t>
            </a:r>
            <a:r>
              <a:rPr sz="800" spc="3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the</a:t>
            </a:r>
            <a:r>
              <a:rPr sz="800" spc="3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history</a:t>
            </a:r>
            <a:r>
              <a:rPr sz="800" spc="3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of</a:t>
            </a:r>
            <a:r>
              <a:rPr sz="800" spc="3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transitive</a:t>
            </a:r>
            <a:r>
              <a:rPr sz="800" spc="3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verb</a:t>
            </a:r>
            <a:r>
              <a:rPr sz="800" spc="3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suﬀixes</a:t>
            </a:r>
            <a:r>
              <a:rPr sz="800" spc="3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in</a:t>
            </a:r>
            <a:r>
              <a:rPr sz="800" spc="3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the</a:t>
            </a:r>
            <a:r>
              <a:rPr sz="800" spc="30" dirty="0">
                <a:latin typeface="Arial" panose="020B0604020202020204" pitchFamily="34" charset="0"/>
                <a:cs typeface="Arial" panose="020B0604020202020204" pitchFamily="34" charset="0"/>
              </a:rPr>
              <a:t> </a:t>
            </a:r>
            <a:r>
              <a:rPr sz="800" spc="-30" dirty="0">
                <a:latin typeface="Arial" panose="020B0604020202020204" pitchFamily="34" charset="0"/>
                <a:cs typeface="Arial" panose="020B0604020202020204" pitchFamily="34" charset="0"/>
              </a:rPr>
              <a:t>languages</a:t>
            </a:r>
            <a:r>
              <a:rPr sz="800" spc="3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of</a:t>
            </a:r>
            <a:r>
              <a:rPr sz="800" spc="30"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western</a:t>
            </a:r>
            <a:r>
              <a:rPr sz="800" spc="35"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Indonesia.</a:t>
            </a:r>
            <a:r>
              <a:rPr sz="800" spc="30" dirty="0">
                <a:latin typeface="Arial" panose="020B0604020202020204" pitchFamily="34" charset="0"/>
                <a:cs typeface="Arial" panose="020B0604020202020204" pitchFamily="34" charset="0"/>
              </a:rPr>
              <a:t> </a:t>
            </a:r>
            <a:r>
              <a:rPr sz="800" spc="-25" dirty="0">
                <a:solidFill>
                  <a:srgbClr val="595959"/>
                </a:solidFill>
                <a:latin typeface="Arial" panose="020B0604020202020204" pitchFamily="34" charset="0"/>
                <a:cs typeface="Arial" panose="020B0604020202020204" pitchFamily="34" charset="0"/>
              </a:rPr>
              <a:t>In</a:t>
            </a:r>
            <a:endParaRPr sz="800" dirty="0">
              <a:latin typeface="Arial" panose="020B0604020202020204" pitchFamily="34" charset="0"/>
              <a:cs typeface="Arial" panose="020B0604020202020204" pitchFamily="34" charset="0"/>
            </a:endParaRPr>
          </a:p>
          <a:p>
            <a:pPr marL="201930" marR="348615">
              <a:lnSpc>
                <a:spcPts val="950"/>
              </a:lnSpc>
              <a:spcBef>
                <a:spcPts val="30"/>
              </a:spcBef>
            </a:pPr>
            <a:r>
              <a:rPr sz="800" dirty="0">
                <a:solidFill>
                  <a:srgbClr val="595959"/>
                </a:solidFill>
                <a:latin typeface="Arial" panose="020B0604020202020204" pitchFamily="34" charset="0"/>
                <a:cs typeface="Arial" panose="020B0604020202020204" pitchFamily="34" charset="0"/>
              </a:rPr>
              <a:t>Hein</a:t>
            </a:r>
            <a:r>
              <a:rPr sz="800" spc="2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Steinhauer</a:t>
            </a:r>
            <a:r>
              <a:rPr sz="800" spc="3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(ed.),</a:t>
            </a:r>
            <a:r>
              <a:rPr sz="800" spc="30" dirty="0">
                <a:solidFill>
                  <a:srgbClr val="595959"/>
                </a:solidFill>
                <a:latin typeface="Arial" panose="020B0604020202020204" pitchFamily="34" charset="0"/>
                <a:cs typeface="Arial" panose="020B0604020202020204" pitchFamily="34" charset="0"/>
              </a:rPr>
              <a:t> </a:t>
            </a:r>
            <a:r>
              <a:rPr sz="800" i="1" spc="-25" dirty="0">
                <a:solidFill>
                  <a:srgbClr val="595959"/>
                </a:solidFill>
                <a:latin typeface="Arial" panose="020B0604020202020204" pitchFamily="34" charset="0"/>
                <a:cs typeface="Arial" panose="020B0604020202020204" pitchFamily="34" charset="0"/>
              </a:rPr>
              <a:t>Papers</a:t>
            </a:r>
            <a:r>
              <a:rPr sz="800" i="1" spc="30"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in</a:t>
            </a:r>
            <a:r>
              <a:rPr sz="800" i="1" spc="30" dirty="0">
                <a:solidFill>
                  <a:srgbClr val="595959"/>
                </a:solidFill>
                <a:latin typeface="Arial" panose="020B0604020202020204" pitchFamily="34" charset="0"/>
                <a:cs typeface="Arial" panose="020B0604020202020204" pitchFamily="34" charset="0"/>
              </a:rPr>
              <a:t> </a:t>
            </a:r>
            <a:r>
              <a:rPr sz="800" i="1" spc="-10" dirty="0">
                <a:solidFill>
                  <a:srgbClr val="595959"/>
                </a:solidFill>
                <a:latin typeface="Arial" panose="020B0604020202020204" pitchFamily="34" charset="0"/>
                <a:cs typeface="Arial" panose="020B0604020202020204" pitchFamily="34" charset="0"/>
              </a:rPr>
              <a:t>Austronesian</a:t>
            </a:r>
            <a:r>
              <a:rPr sz="800" i="1" spc="30"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linguistics,</a:t>
            </a:r>
            <a:r>
              <a:rPr sz="800" i="1" spc="30"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no.</a:t>
            </a:r>
            <a:r>
              <a:rPr sz="800" i="1" spc="30" dirty="0">
                <a:solidFill>
                  <a:srgbClr val="595959"/>
                </a:solidFill>
                <a:latin typeface="Arial" panose="020B0604020202020204" pitchFamily="34" charset="0"/>
                <a:cs typeface="Arial" panose="020B0604020202020204" pitchFamily="34" charset="0"/>
              </a:rPr>
              <a:t> </a:t>
            </a:r>
            <a:r>
              <a:rPr sz="800" i="1" dirty="0">
                <a:solidFill>
                  <a:srgbClr val="595959"/>
                </a:solidFill>
                <a:latin typeface="Arial" panose="020B0604020202020204" pitchFamily="34" charset="0"/>
                <a:cs typeface="Arial" panose="020B0604020202020204" pitchFamily="34" charset="0"/>
              </a:rPr>
              <a:t>3</a:t>
            </a:r>
            <a:r>
              <a:rPr sz="800" i="1" spc="7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(Pacific</a:t>
            </a:r>
            <a:r>
              <a:rPr sz="800" spc="3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Linguistics</a:t>
            </a:r>
            <a:r>
              <a:rPr sz="800" spc="3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A</a:t>
            </a:r>
            <a:r>
              <a:rPr sz="800" spc="3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84),</a:t>
            </a:r>
            <a:r>
              <a:rPr sz="800" spc="2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191–205. Canberra:</a:t>
            </a:r>
            <a:r>
              <a:rPr sz="800" spc="-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Pacific </a:t>
            </a:r>
            <a:r>
              <a:rPr sz="800" spc="-10" dirty="0">
                <a:solidFill>
                  <a:srgbClr val="595959"/>
                </a:solidFill>
                <a:latin typeface="Arial" panose="020B0604020202020204" pitchFamily="34" charset="0"/>
                <a:cs typeface="Arial" panose="020B0604020202020204" pitchFamily="34" charset="0"/>
              </a:rPr>
              <a:t>Linguistics.</a:t>
            </a:r>
            <a:endParaRPr sz="800" dirty="0">
              <a:latin typeface="Arial" panose="020B0604020202020204" pitchFamily="34" charset="0"/>
              <a:cs typeface="Arial" panose="020B0604020202020204" pitchFamily="34" charset="0"/>
            </a:endParaRPr>
          </a:p>
          <a:p>
            <a:pPr marL="12700">
              <a:lnSpc>
                <a:spcPts val="905"/>
              </a:lnSpc>
            </a:pPr>
            <a:r>
              <a:rPr sz="800" dirty="0">
                <a:latin typeface="Arial" panose="020B0604020202020204" pitchFamily="34" charset="0"/>
                <a:cs typeface="Arial" panose="020B0604020202020204" pitchFamily="34" charset="0"/>
              </a:rPr>
              <a:t>Tadmor,</a:t>
            </a:r>
            <a:r>
              <a:rPr sz="800" spc="3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Uri.</a:t>
            </a:r>
            <a:r>
              <a:rPr sz="800" spc="3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1995.</a:t>
            </a:r>
            <a:r>
              <a:rPr sz="800" spc="35" dirty="0">
                <a:latin typeface="Arial" panose="020B0604020202020204" pitchFamily="34" charset="0"/>
                <a:cs typeface="Arial" panose="020B0604020202020204" pitchFamily="34" charset="0"/>
              </a:rPr>
              <a:t> </a:t>
            </a:r>
            <a:r>
              <a:rPr sz="800" i="1" spc="-25" dirty="0">
                <a:latin typeface="Arial" panose="020B0604020202020204" pitchFamily="34" charset="0"/>
                <a:cs typeface="Arial" panose="020B0604020202020204" pitchFamily="34" charset="0"/>
              </a:rPr>
              <a:t>Language</a:t>
            </a:r>
            <a:r>
              <a:rPr sz="800" i="1" spc="40"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contact</a:t>
            </a:r>
            <a:r>
              <a:rPr sz="800" i="1" spc="40"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and</a:t>
            </a:r>
            <a:r>
              <a:rPr sz="800" i="1" spc="35"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systemic</a:t>
            </a:r>
            <a:r>
              <a:rPr sz="800" i="1" spc="3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restructuring:</a:t>
            </a:r>
            <a:r>
              <a:rPr sz="800" i="1" spc="40"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The</a:t>
            </a:r>
            <a:r>
              <a:rPr sz="800" i="1" spc="3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Malay</a:t>
            </a:r>
            <a:r>
              <a:rPr sz="800" i="1" spc="3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dialect</a:t>
            </a:r>
            <a:r>
              <a:rPr sz="800" i="1" spc="3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of</a:t>
            </a:r>
            <a:r>
              <a:rPr sz="800" i="1" spc="40"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Nonthaburi,</a:t>
            </a:r>
            <a:r>
              <a:rPr sz="800" i="1" spc="35"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central</a:t>
            </a:r>
            <a:endParaRPr sz="800" dirty="0">
              <a:latin typeface="Arial" panose="020B0604020202020204" pitchFamily="34" charset="0"/>
              <a:cs typeface="Arial" panose="020B0604020202020204" pitchFamily="34" charset="0"/>
            </a:endParaRPr>
          </a:p>
          <a:p>
            <a:pPr marL="201930">
              <a:lnSpc>
                <a:spcPts val="944"/>
              </a:lnSpc>
            </a:pPr>
            <a:r>
              <a:rPr sz="800" i="1" dirty="0">
                <a:latin typeface="Arial" panose="020B0604020202020204" pitchFamily="34" charset="0"/>
                <a:cs typeface="Arial" panose="020B0604020202020204" pitchFamily="34" charset="0"/>
              </a:rPr>
              <a:t>Thailand</a:t>
            </a:r>
            <a:r>
              <a:rPr sz="800" dirty="0">
                <a:latin typeface="Arial" panose="020B0604020202020204" pitchFamily="34" charset="0"/>
                <a:cs typeface="Arial" panose="020B0604020202020204" pitchFamily="34" charset="0"/>
              </a:rPr>
              <a:t>.</a:t>
            </a:r>
            <a:r>
              <a:rPr sz="800" spc="25" dirty="0">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Honolulu,</a:t>
            </a:r>
            <a:r>
              <a:rPr sz="800" spc="3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HI:</a:t>
            </a:r>
            <a:r>
              <a:rPr sz="800" spc="3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University</a:t>
            </a:r>
            <a:r>
              <a:rPr sz="800" spc="2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of</a:t>
            </a:r>
            <a:r>
              <a:rPr sz="800" spc="3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Hawai’i</a:t>
            </a:r>
            <a:r>
              <a:rPr sz="800" spc="3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at</a:t>
            </a:r>
            <a:r>
              <a:rPr sz="800" spc="2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Mānoa</a:t>
            </a:r>
            <a:r>
              <a:rPr sz="800" spc="3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dissertation.</a:t>
            </a:r>
            <a:r>
              <a:rPr sz="800" spc="3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382</a:t>
            </a:r>
            <a:r>
              <a:rPr sz="800" spc="25" dirty="0">
                <a:solidFill>
                  <a:srgbClr val="595959"/>
                </a:solidFill>
                <a:latin typeface="Arial" panose="020B0604020202020204" pitchFamily="34" charset="0"/>
                <a:cs typeface="Arial" panose="020B0604020202020204" pitchFamily="34" charset="0"/>
              </a:rPr>
              <a:t> </a:t>
            </a:r>
            <a:r>
              <a:rPr sz="800" spc="-25" dirty="0">
                <a:solidFill>
                  <a:srgbClr val="595959"/>
                </a:solidFill>
                <a:latin typeface="Arial" panose="020B0604020202020204" pitchFamily="34" charset="0"/>
                <a:cs typeface="Arial" panose="020B0604020202020204" pitchFamily="34" charset="0"/>
              </a:rPr>
              <a:t>pp.</a:t>
            </a:r>
            <a:endParaRPr sz="800" dirty="0">
              <a:latin typeface="Arial" panose="020B0604020202020204" pitchFamily="34" charset="0"/>
              <a:cs typeface="Arial" panose="020B0604020202020204" pitchFamily="34" charset="0"/>
            </a:endParaRPr>
          </a:p>
          <a:p>
            <a:pPr marL="201930" marR="421640" indent="-189865">
              <a:lnSpc>
                <a:spcPts val="950"/>
              </a:lnSpc>
              <a:spcBef>
                <a:spcPts val="35"/>
              </a:spcBef>
            </a:pPr>
            <a:r>
              <a:rPr sz="800" dirty="0">
                <a:latin typeface="Arial" panose="020B0604020202020204" pitchFamily="34" charset="0"/>
                <a:cs typeface="Arial" panose="020B0604020202020204" pitchFamily="34" charset="0"/>
              </a:rPr>
              <a:t>Truong,</a:t>
            </a:r>
            <a:r>
              <a:rPr sz="800" spc="10"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Christina</a:t>
            </a:r>
            <a:r>
              <a:rPr sz="800" spc="1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L.</a:t>
            </a:r>
            <a:r>
              <a:rPr sz="800" spc="1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2024.</a:t>
            </a:r>
            <a:r>
              <a:rPr sz="800" spc="15"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Western</a:t>
            </a:r>
            <a:r>
              <a:rPr sz="800" i="1" spc="15"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Austronesian</a:t>
            </a:r>
            <a:r>
              <a:rPr sz="800" i="1" spc="1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applicative</a:t>
            </a:r>
            <a:r>
              <a:rPr sz="800" i="1" spc="10"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constructions:</a:t>
            </a:r>
            <a:r>
              <a:rPr sz="800" i="1" spc="1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Typological</a:t>
            </a:r>
            <a:r>
              <a:rPr sz="800" i="1" spc="1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and</a:t>
            </a:r>
            <a:r>
              <a:rPr sz="800" i="1" spc="10" dirty="0">
                <a:latin typeface="Arial" panose="020B0604020202020204" pitchFamily="34" charset="0"/>
                <a:cs typeface="Arial" panose="020B0604020202020204" pitchFamily="34" charset="0"/>
              </a:rPr>
              <a:t> </a:t>
            </a:r>
            <a:r>
              <a:rPr sz="800" i="1" spc="-10" dirty="0">
                <a:latin typeface="Arial" panose="020B0604020202020204" pitchFamily="34" charset="0"/>
                <a:cs typeface="Arial" panose="020B0604020202020204" pitchFamily="34" charset="0"/>
              </a:rPr>
              <a:t>functional </a:t>
            </a:r>
            <a:r>
              <a:rPr sz="800" i="1" spc="-30" dirty="0">
                <a:latin typeface="Arial" panose="020B0604020202020204" pitchFamily="34" charset="0"/>
                <a:cs typeface="Arial" panose="020B0604020202020204" pitchFamily="34" charset="0"/>
              </a:rPr>
              <a:t>approaches</a:t>
            </a:r>
            <a:r>
              <a:rPr sz="800" spc="-30" dirty="0">
                <a:latin typeface="Arial" panose="020B0604020202020204" pitchFamily="34" charset="0"/>
                <a:cs typeface="Arial" panose="020B0604020202020204" pitchFamily="34" charset="0"/>
              </a:rPr>
              <a:t>.</a:t>
            </a:r>
            <a:r>
              <a:rPr sz="800" spc="35" dirty="0">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Honolulu,</a:t>
            </a:r>
            <a:r>
              <a:rPr sz="800" spc="4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HI:</a:t>
            </a:r>
            <a:r>
              <a:rPr sz="800" spc="3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University</a:t>
            </a:r>
            <a:r>
              <a:rPr sz="800" spc="4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of</a:t>
            </a:r>
            <a:r>
              <a:rPr sz="800" spc="3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Hawai’i</a:t>
            </a:r>
            <a:r>
              <a:rPr sz="800" spc="4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at</a:t>
            </a:r>
            <a:r>
              <a:rPr sz="800" spc="4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Mānoa</a:t>
            </a:r>
            <a:r>
              <a:rPr sz="800" spc="3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dissertation.</a:t>
            </a:r>
            <a:endParaRPr sz="800" dirty="0">
              <a:latin typeface="Arial" panose="020B0604020202020204" pitchFamily="34" charset="0"/>
              <a:cs typeface="Arial" panose="020B0604020202020204" pitchFamily="34" charset="0"/>
            </a:endParaRPr>
          </a:p>
          <a:p>
            <a:pPr marL="12700">
              <a:lnSpc>
                <a:spcPts val="905"/>
              </a:lnSpc>
            </a:pPr>
            <a:r>
              <a:rPr sz="800" dirty="0">
                <a:latin typeface="Arial" panose="020B0604020202020204" pitchFamily="34" charset="0"/>
                <a:cs typeface="Arial" panose="020B0604020202020204" pitchFamily="34" charset="0"/>
              </a:rPr>
              <a:t>van</a:t>
            </a:r>
            <a:r>
              <a:rPr sz="800" spc="2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den</a:t>
            </a:r>
            <a:r>
              <a:rPr sz="800" spc="25" dirty="0">
                <a:latin typeface="Arial" panose="020B0604020202020204" pitchFamily="34" charset="0"/>
                <a:cs typeface="Arial" panose="020B0604020202020204" pitchFamily="34" charset="0"/>
              </a:rPr>
              <a:t> </a:t>
            </a:r>
            <a:r>
              <a:rPr sz="800" dirty="0">
                <a:latin typeface="Arial" panose="020B0604020202020204" pitchFamily="34" charset="0"/>
                <a:cs typeface="Arial" panose="020B0604020202020204" pitchFamily="34" charset="0"/>
              </a:rPr>
              <a:t>Berg,</a:t>
            </a:r>
            <a:r>
              <a:rPr sz="800" spc="30" dirty="0">
                <a:latin typeface="Arial" panose="020B0604020202020204" pitchFamily="34" charset="0"/>
                <a:cs typeface="Arial" panose="020B0604020202020204" pitchFamily="34" charset="0"/>
              </a:rPr>
              <a:t> </a:t>
            </a:r>
            <a:r>
              <a:rPr sz="800" spc="-25" dirty="0">
                <a:latin typeface="Arial" panose="020B0604020202020204" pitchFamily="34" charset="0"/>
                <a:cs typeface="Arial" panose="020B0604020202020204" pitchFamily="34" charset="0"/>
              </a:rPr>
              <a:t>René.</a:t>
            </a:r>
            <a:r>
              <a:rPr sz="800" spc="2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2013.</a:t>
            </a:r>
            <a:r>
              <a:rPr sz="800" spc="30"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A</a:t>
            </a:r>
            <a:r>
              <a:rPr sz="800" i="1" spc="2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grammar</a:t>
            </a:r>
            <a:r>
              <a:rPr sz="800" i="1" spc="2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of</a:t>
            </a:r>
            <a:r>
              <a:rPr sz="800" i="1" spc="30"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the</a:t>
            </a:r>
            <a:r>
              <a:rPr sz="800" i="1" spc="25" dirty="0">
                <a:latin typeface="Arial" panose="020B0604020202020204" pitchFamily="34" charset="0"/>
                <a:cs typeface="Arial" panose="020B0604020202020204" pitchFamily="34" charset="0"/>
              </a:rPr>
              <a:t> </a:t>
            </a:r>
            <a:r>
              <a:rPr sz="800" i="1" dirty="0">
                <a:latin typeface="Arial" panose="020B0604020202020204" pitchFamily="34" charset="0"/>
                <a:cs typeface="Arial" panose="020B0604020202020204" pitchFamily="34" charset="0"/>
              </a:rPr>
              <a:t>Muna</a:t>
            </a:r>
            <a:r>
              <a:rPr sz="800" i="1" spc="30" dirty="0">
                <a:latin typeface="Arial" panose="020B0604020202020204" pitchFamily="34" charset="0"/>
                <a:cs typeface="Arial" panose="020B0604020202020204" pitchFamily="34" charset="0"/>
              </a:rPr>
              <a:t> </a:t>
            </a:r>
            <a:r>
              <a:rPr sz="800" i="1" spc="-20" dirty="0">
                <a:latin typeface="Arial" panose="020B0604020202020204" pitchFamily="34" charset="0"/>
                <a:cs typeface="Arial" panose="020B0604020202020204" pitchFamily="34" charset="0"/>
              </a:rPr>
              <a:t>language</a:t>
            </a:r>
            <a:r>
              <a:rPr sz="800" spc="-20" dirty="0">
                <a:latin typeface="Arial" panose="020B0604020202020204" pitchFamily="34" charset="0"/>
                <a:cs typeface="Arial" panose="020B0604020202020204" pitchFamily="34" charset="0"/>
              </a:rPr>
              <a:t>.</a:t>
            </a:r>
            <a:r>
              <a:rPr sz="800" spc="25" dirty="0">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(SIL</a:t>
            </a:r>
            <a:r>
              <a:rPr sz="800" spc="30"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E-</a:t>
            </a:r>
            <a:r>
              <a:rPr sz="800" dirty="0">
                <a:solidFill>
                  <a:srgbClr val="595959"/>
                </a:solidFill>
                <a:latin typeface="Arial" panose="020B0604020202020204" pitchFamily="34" charset="0"/>
                <a:cs typeface="Arial" panose="020B0604020202020204" pitchFamily="34" charset="0"/>
              </a:rPr>
              <a:t>Books</a:t>
            </a:r>
            <a:r>
              <a:rPr sz="800" spc="2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52).</a:t>
            </a:r>
            <a:r>
              <a:rPr sz="800" spc="2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Dallas,</a:t>
            </a:r>
            <a:r>
              <a:rPr sz="800" spc="30"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TX:</a:t>
            </a:r>
            <a:r>
              <a:rPr sz="800" spc="25"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SIL</a:t>
            </a:r>
            <a:r>
              <a:rPr sz="800" spc="30"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International.</a:t>
            </a:r>
            <a:endParaRPr sz="800" dirty="0">
              <a:latin typeface="Arial" panose="020B0604020202020204" pitchFamily="34" charset="0"/>
              <a:cs typeface="Arial" panose="020B0604020202020204" pitchFamily="34" charset="0"/>
            </a:endParaRPr>
          </a:p>
          <a:p>
            <a:pPr marL="201930">
              <a:lnSpc>
                <a:spcPts val="955"/>
              </a:lnSpc>
            </a:pPr>
            <a:r>
              <a:rPr sz="800" spc="55" dirty="0">
                <a:solidFill>
                  <a:srgbClr val="595959"/>
                </a:solidFill>
                <a:latin typeface="Arial" panose="020B0604020202020204" pitchFamily="34" charset="0"/>
                <a:cs typeface="Arial" panose="020B0604020202020204" pitchFamily="34" charset="0"/>
                <a:hlinkClick r:id="rId8"/>
              </a:rPr>
              <a:t>https://www.sil.org/resources/archives/52170</a:t>
            </a:r>
            <a:r>
              <a:rPr sz="800" spc="114" dirty="0">
                <a:solidFill>
                  <a:srgbClr val="595959"/>
                </a:solidFill>
                <a:latin typeface="Arial" panose="020B0604020202020204" pitchFamily="34" charset="0"/>
                <a:cs typeface="Arial" panose="020B0604020202020204" pitchFamily="34" charset="0"/>
              </a:rPr>
              <a:t> </a:t>
            </a:r>
            <a:r>
              <a:rPr sz="800" dirty="0">
                <a:solidFill>
                  <a:srgbClr val="595959"/>
                </a:solidFill>
                <a:latin typeface="Arial" panose="020B0604020202020204" pitchFamily="34" charset="0"/>
                <a:cs typeface="Arial" panose="020B0604020202020204" pitchFamily="34" charset="0"/>
              </a:rPr>
              <a:t>(22</a:t>
            </a:r>
            <a:r>
              <a:rPr sz="800" spc="95" dirty="0">
                <a:solidFill>
                  <a:srgbClr val="595959"/>
                </a:solidFill>
                <a:latin typeface="Arial" panose="020B0604020202020204" pitchFamily="34" charset="0"/>
                <a:cs typeface="Arial" panose="020B0604020202020204" pitchFamily="34" charset="0"/>
              </a:rPr>
              <a:t> </a:t>
            </a:r>
            <a:r>
              <a:rPr sz="800" spc="-25" dirty="0">
                <a:solidFill>
                  <a:srgbClr val="595959"/>
                </a:solidFill>
                <a:latin typeface="Arial" panose="020B0604020202020204" pitchFamily="34" charset="0"/>
                <a:cs typeface="Arial" panose="020B0604020202020204" pitchFamily="34" charset="0"/>
              </a:rPr>
              <a:t>February,</a:t>
            </a:r>
            <a:r>
              <a:rPr sz="800" spc="95" dirty="0">
                <a:solidFill>
                  <a:srgbClr val="595959"/>
                </a:solidFill>
                <a:latin typeface="Arial" panose="020B0604020202020204" pitchFamily="34" charset="0"/>
                <a:cs typeface="Arial" panose="020B0604020202020204" pitchFamily="34" charset="0"/>
              </a:rPr>
              <a:t> </a:t>
            </a:r>
            <a:r>
              <a:rPr sz="800" spc="-10" dirty="0">
                <a:solidFill>
                  <a:srgbClr val="595959"/>
                </a:solidFill>
                <a:latin typeface="Arial" panose="020B0604020202020204" pitchFamily="34" charset="0"/>
                <a:cs typeface="Arial" panose="020B0604020202020204" pitchFamily="34" charset="0"/>
              </a:rPr>
              <a:t>2022).</a:t>
            </a:r>
            <a:endParaRPr sz="800" dirty="0">
              <a:latin typeface="Arial" panose="020B0604020202020204" pitchFamily="34" charset="0"/>
              <a:cs typeface="Arial" panose="020B0604020202020204" pitchFamily="34" charset="0"/>
            </a:endParaRPr>
          </a:p>
        </p:txBody>
      </p:sp>
    </p:spTree>
  </p:cSld>
  <p:clrMapOvr>
    <a:masterClrMapping/>
  </p:clrMapOvr>
  <p:transition>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 name="object 4"/>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 name="object 5"/>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6" name="object 6"/>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2" action="ppaction://hlinksldjump"/>
              </a:rPr>
              <a:t>Preliminaries</a:t>
            </a:r>
            <a:endParaRPr sz="500">
              <a:latin typeface="Arial"/>
              <a:cs typeface="Arial"/>
            </a:endParaRPr>
          </a:p>
        </p:txBody>
      </p:sp>
      <p:grpSp>
        <p:nvGrpSpPr>
          <p:cNvPr id="7" name="object 7"/>
          <p:cNvGrpSpPr/>
          <p:nvPr/>
        </p:nvGrpSpPr>
        <p:grpSpPr>
          <a:xfrm>
            <a:off x="1169682" y="127510"/>
            <a:ext cx="243204" cy="41275"/>
            <a:chOff x="1169682" y="127510"/>
            <a:chExt cx="243204" cy="41275"/>
          </a:xfrm>
        </p:grpSpPr>
        <p:sp>
          <p:nvSpPr>
            <p:cNvPr id="8" name="object 8"/>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9" name="object 9"/>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0" name="object 10"/>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1" name="object 11"/>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2" name="object 12"/>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13" name="object 13"/>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3" action="ppaction://hlinksldjump"/>
              </a:rPr>
              <a:t>Distribution</a:t>
            </a:r>
            <a:endParaRPr sz="500">
              <a:latin typeface="Arial"/>
              <a:cs typeface="Arial"/>
            </a:endParaRPr>
          </a:p>
        </p:txBody>
      </p:sp>
      <p:grpSp>
        <p:nvGrpSpPr>
          <p:cNvPr id="14" name="object 14"/>
          <p:cNvGrpSpPr/>
          <p:nvPr/>
        </p:nvGrpSpPr>
        <p:grpSpPr>
          <a:xfrm>
            <a:off x="2196020" y="127510"/>
            <a:ext cx="243204" cy="41275"/>
            <a:chOff x="2196020" y="127510"/>
            <a:chExt cx="243204" cy="41275"/>
          </a:xfrm>
        </p:grpSpPr>
        <p:sp>
          <p:nvSpPr>
            <p:cNvPr id="15" name="object 15"/>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6" name="object 16"/>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7" name="object 17"/>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8" name="object 18"/>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9" name="object 19"/>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0" name="object 20"/>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4" action="ppaction://hlinksldjump"/>
              </a:rPr>
              <a:t>Forms</a:t>
            </a:r>
            <a:r>
              <a:rPr sz="500" spc="25" dirty="0">
                <a:solidFill>
                  <a:srgbClr val="595959"/>
                </a:solidFill>
                <a:latin typeface="Arial"/>
                <a:cs typeface="Arial"/>
                <a:hlinkClick r:id="rId4" action="ppaction://hlinksldjump"/>
              </a:rPr>
              <a:t> </a:t>
            </a:r>
            <a:r>
              <a:rPr sz="500" spc="60" dirty="0">
                <a:solidFill>
                  <a:srgbClr val="595959"/>
                </a:solidFill>
                <a:latin typeface="Arial"/>
                <a:cs typeface="Arial"/>
                <a:hlinkClick r:id="rId4" action="ppaction://hlinksldjump"/>
              </a:rPr>
              <a:t>&amp;</a:t>
            </a:r>
            <a:r>
              <a:rPr sz="500" spc="30" dirty="0">
                <a:solidFill>
                  <a:srgbClr val="595959"/>
                </a:solidFill>
                <a:latin typeface="Arial"/>
                <a:cs typeface="Arial"/>
                <a:hlinkClick r:id="rId4" action="ppaction://hlinksldjump"/>
              </a:rPr>
              <a:t> </a:t>
            </a:r>
            <a:r>
              <a:rPr sz="500" spc="-10" dirty="0">
                <a:solidFill>
                  <a:srgbClr val="595959"/>
                </a:solidFill>
                <a:latin typeface="Arial"/>
                <a:cs typeface="Arial"/>
                <a:hlinkClick r:id="rId4" action="ppaction://hlinksldjump"/>
              </a:rPr>
              <a:t>functions</a:t>
            </a:r>
            <a:endParaRPr sz="500">
              <a:latin typeface="Arial"/>
              <a:cs typeface="Arial"/>
            </a:endParaRPr>
          </a:p>
        </p:txBody>
      </p:sp>
      <p:grpSp>
        <p:nvGrpSpPr>
          <p:cNvPr id="21" name="object 21"/>
          <p:cNvGrpSpPr/>
          <p:nvPr/>
        </p:nvGrpSpPr>
        <p:grpSpPr>
          <a:xfrm>
            <a:off x="3411118" y="127510"/>
            <a:ext cx="92075" cy="41275"/>
            <a:chOff x="3411118" y="127510"/>
            <a:chExt cx="92075" cy="41275"/>
          </a:xfrm>
        </p:grpSpPr>
        <p:sp>
          <p:nvSpPr>
            <p:cNvPr id="22" name="object 22"/>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3" name="object 23"/>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4" name="object 24"/>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5" action="ppaction://hlinksldjump"/>
              </a:rPr>
              <a:t>Wrap-</a:t>
            </a:r>
            <a:r>
              <a:rPr sz="500" spc="-25" dirty="0">
                <a:solidFill>
                  <a:srgbClr val="595959"/>
                </a:solidFill>
                <a:latin typeface="Arial"/>
                <a:cs typeface="Arial"/>
                <a:hlinkClick r:id="rId5" action="ppaction://hlinksldjump"/>
              </a:rPr>
              <a:t>up</a:t>
            </a:r>
            <a:endParaRPr sz="500">
              <a:latin typeface="Arial"/>
              <a:cs typeface="Arial"/>
            </a:endParaRPr>
          </a:p>
        </p:txBody>
      </p:sp>
      <p:sp>
        <p:nvSpPr>
          <p:cNvPr id="25" name="object 25"/>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solidFill>
                  <a:srgbClr val="595959"/>
                </a:solidFill>
                <a:latin typeface="Arial"/>
                <a:cs typeface="Arial"/>
                <a:hlinkClick r:id="rId6" action="ppaction://hlinksldjump"/>
              </a:rPr>
              <a:t>References</a:t>
            </a:r>
            <a:endParaRPr sz="500">
              <a:latin typeface="Arial"/>
              <a:cs typeface="Arial"/>
            </a:endParaRPr>
          </a:p>
        </p:txBody>
      </p:sp>
      <p:grpSp>
        <p:nvGrpSpPr>
          <p:cNvPr id="26" name="object 26"/>
          <p:cNvGrpSpPr/>
          <p:nvPr/>
        </p:nvGrpSpPr>
        <p:grpSpPr>
          <a:xfrm>
            <a:off x="5340803" y="127519"/>
            <a:ext cx="243204" cy="41275"/>
            <a:chOff x="5340803" y="127519"/>
            <a:chExt cx="243204" cy="41275"/>
          </a:xfrm>
        </p:grpSpPr>
        <p:sp>
          <p:nvSpPr>
            <p:cNvPr id="27" name="object 27"/>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8" name="object 28"/>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9" name="object 29"/>
            <p:cNvSpPr/>
            <p:nvPr/>
          </p:nvSpPr>
          <p:spPr>
            <a:xfrm>
              <a:off x="5444134" y="130050"/>
              <a:ext cx="36195" cy="36195"/>
            </a:xfrm>
            <a:custGeom>
              <a:avLst/>
              <a:gdLst/>
              <a:ahLst/>
              <a:cxnLst/>
              <a:rect l="l" t="t" r="r" b="b"/>
              <a:pathLst>
                <a:path w="36195"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p>
          </p:txBody>
        </p:sp>
        <p:sp>
          <p:nvSpPr>
            <p:cNvPr id="30" name="object 30"/>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31" name="object 31"/>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32" name="object 32"/>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grpSp>
      <p:sp>
        <p:nvSpPr>
          <p:cNvPr id="33" name="object 33"/>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latin typeface="Arial"/>
                <a:cs typeface="Arial"/>
                <a:hlinkClick r:id="rId7" action="ppaction://hlinksldjump"/>
              </a:rPr>
              <a:t>Extra</a:t>
            </a:r>
            <a:r>
              <a:rPr sz="500" spc="55" dirty="0">
                <a:latin typeface="Arial"/>
                <a:cs typeface="Arial"/>
                <a:hlinkClick r:id="rId7" action="ppaction://hlinksldjump"/>
              </a:rPr>
              <a:t> </a:t>
            </a:r>
            <a:r>
              <a:rPr sz="500" spc="-10" dirty="0">
                <a:latin typeface="Arial"/>
                <a:cs typeface="Arial"/>
                <a:hlinkClick r:id="rId7" action="ppaction://hlinksldjump"/>
              </a:rPr>
              <a:t>slides</a:t>
            </a:r>
            <a:endParaRPr sz="500">
              <a:latin typeface="Arial"/>
              <a:cs typeface="Arial"/>
            </a:endParaRPr>
          </a:p>
        </p:txBody>
      </p:sp>
      <p:sp>
        <p:nvSpPr>
          <p:cNvPr id="34" name="object 34"/>
          <p:cNvSpPr/>
          <p:nvPr/>
        </p:nvSpPr>
        <p:spPr>
          <a:xfrm>
            <a:off x="1181315" y="957910"/>
            <a:ext cx="3397885" cy="0"/>
          </a:xfrm>
          <a:custGeom>
            <a:avLst/>
            <a:gdLst/>
            <a:ahLst/>
            <a:cxnLst/>
            <a:rect l="l" t="t" r="r" b="b"/>
            <a:pathLst>
              <a:path w="3397885">
                <a:moveTo>
                  <a:pt x="0" y="0"/>
                </a:moveTo>
                <a:lnTo>
                  <a:pt x="3397364" y="0"/>
                </a:lnTo>
              </a:path>
            </a:pathLst>
          </a:custGeom>
          <a:ln w="10121">
            <a:solidFill>
              <a:srgbClr val="000000"/>
            </a:solidFill>
          </a:ln>
        </p:spPr>
        <p:txBody>
          <a:bodyPr wrap="square" lIns="0" tIns="0" rIns="0" bIns="0" rtlCol="0"/>
          <a:lstStyle/>
          <a:p>
            <a:endParaRPr/>
          </a:p>
        </p:txBody>
      </p:sp>
      <p:sp>
        <p:nvSpPr>
          <p:cNvPr id="35" name="object 35"/>
          <p:cNvSpPr txBox="1"/>
          <p:nvPr/>
        </p:nvSpPr>
        <p:spPr>
          <a:xfrm>
            <a:off x="95300" y="251305"/>
            <a:ext cx="4692600" cy="865505"/>
          </a:xfrm>
          <a:prstGeom prst="rect">
            <a:avLst/>
          </a:prstGeom>
        </p:spPr>
        <p:txBody>
          <a:bodyPr vert="horz" wrap="square" lIns="0" tIns="17145" rIns="0" bIns="0" rtlCol="0">
            <a:spAutoFit/>
          </a:bodyPr>
          <a:lstStyle/>
          <a:p>
            <a:pPr marL="12700">
              <a:lnSpc>
                <a:spcPct val="100000"/>
              </a:lnSpc>
              <a:spcBef>
                <a:spcPts val="135"/>
              </a:spcBef>
            </a:pPr>
            <a:r>
              <a:rPr sz="1400" spc="-55" dirty="0">
                <a:solidFill>
                  <a:srgbClr val="1F457C"/>
                </a:solidFill>
                <a:latin typeface="Arial" panose="020B0604020202020204" pitchFamily="34" charset="0"/>
                <a:cs typeface="Arial" panose="020B0604020202020204" pitchFamily="34" charset="0"/>
              </a:rPr>
              <a:t>Javanese</a:t>
            </a:r>
            <a:r>
              <a:rPr sz="1400" spc="25" dirty="0">
                <a:solidFill>
                  <a:srgbClr val="1F457C"/>
                </a:solidFill>
                <a:latin typeface="Arial" panose="020B0604020202020204" pitchFamily="34" charset="0"/>
                <a:cs typeface="Arial" panose="020B0604020202020204" pitchFamily="34" charset="0"/>
              </a:rPr>
              <a:t> </a:t>
            </a:r>
            <a:r>
              <a:rPr sz="1400" spc="-40" dirty="0">
                <a:solidFill>
                  <a:srgbClr val="1F457C"/>
                </a:solidFill>
                <a:latin typeface="Arial" panose="020B0604020202020204" pitchFamily="34" charset="0"/>
                <a:cs typeface="Arial" panose="020B0604020202020204" pitchFamily="34" charset="0"/>
              </a:rPr>
              <a:t>benefactive/instrumental</a:t>
            </a:r>
            <a:r>
              <a:rPr sz="1400" spc="25" dirty="0">
                <a:solidFill>
                  <a:srgbClr val="1F457C"/>
                </a:solidFill>
                <a:latin typeface="Arial" panose="020B0604020202020204" pitchFamily="34" charset="0"/>
                <a:cs typeface="Arial" panose="020B0604020202020204" pitchFamily="34" charset="0"/>
              </a:rPr>
              <a:t> </a:t>
            </a:r>
            <a:r>
              <a:rPr sz="1400" spc="-10" dirty="0">
                <a:solidFill>
                  <a:srgbClr val="1F457C"/>
                </a:solidFill>
                <a:latin typeface="Arial" panose="020B0604020202020204" pitchFamily="34" charset="0"/>
                <a:cs typeface="Arial" panose="020B0604020202020204" pitchFamily="34" charset="0"/>
              </a:rPr>
              <a:t>applicatives</a:t>
            </a:r>
            <a:endParaRPr sz="1400" dirty="0">
              <a:latin typeface="Arial" panose="020B0604020202020204" pitchFamily="34" charset="0"/>
              <a:cs typeface="Arial" panose="020B0604020202020204" pitchFamily="34" charset="0"/>
            </a:endParaRPr>
          </a:p>
          <a:p>
            <a:pPr marL="1148080">
              <a:lnSpc>
                <a:spcPct val="100000"/>
              </a:lnSpc>
              <a:spcBef>
                <a:spcPts val="1680"/>
              </a:spcBef>
            </a:pPr>
            <a:r>
              <a:rPr sz="900" spc="-20" dirty="0">
                <a:latin typeface="Arial" panose="020B0604020202020204" pitchFamily="34" charset="0"/>
                <a:cs typeface="Arial" panose="020B0604020202020204" pitchFamily="34" charset="0"/>
              </a:rPr>
              <a:t>Table:</a:t>
            </a:r>
            <a:r>
              <a:rPr sz="900" dirty="0">
                <a:latin typeface="Arial" panose="020B0604020202020204" pitchFamily="34" charset="0"/>
                <a:cs typeface="Arial" panose="020B0604020202020204" pitchFamily="34" charset="0"/>
              </a:rPr>
              <a:t> </a:t>
            </a:r>
            <a:r>
              <a:rPr sz="900" spc="-10" dirty="0">
                <a:latin typeface="Arial" panose="020B0604020202020204" pitchFamily="34" charset="0"/>
                <a:cs typeface="Arial" panose="020B0604020202020204" pitchFamily="34" charset="0"/>
              </a:rPr>
              <a:t>Benefactive/instrumental</a:t>
            </a:r>
            <a:r>
              <a:rPr sz="900" dirty="0">
                <a:latin typeface="Arial" panose="020B0604020202020204" pitchFamily="34" charset="0"/>
                <a:cs typeface="Arial" panose="020B0604020202020204" pitchFamily="34" charset="0"/>
              </a:rPr>
              <a:t> </a:t>
            </a:r>
            <a:r>
              <a:rPr sz="900" spc="-10" dirty="0">
                <a:latin typeface="Arial" panose="020B0604020202020204" pitchFamily="34" charset="0"/>
                <a:cs typeface="Arial" panose="020B0604020202020204" pitchFamily="34" charset="0"/>
              </a:rPr>
              <a:t>applicatives</a:t>
            </a:r>
            <a:r>
              <a:rPr sz="900" dirty="0">
                <a:latin typeface="Arial" panose="020B0604020202020204" pitchFamily="34" charset="0"/>
                <a:cs typeface="Arial" panose="020B0604020202020204" pitchFamily="34" charset="0"/>
              </a:rPr>
              <a:t> and </a:t>
            </a:r>
            <a:r>
              <a:rPr sz="900" spc="70" dirty="0">
                <a:latin typeface="Arial" panose="020B0604020202020204" pitchFamily="34" charset="0"/>
                <a:cs typeface="Arial" panose="020B0604020202020204" pitchFamily="34" charset="0"/>
              </a:rPr>
              <a:t>TAM</a:t>
            </a:r>
            <a:r>
              <a:rPr sz="900" dirty="0">
                <a:latin typeface="Arial" panose="020B0604020202020204" pitchFamily="34" charset="0"/>
                <a:cs typeface="Arial" panose="020B0604020202020204" pitchFamily="34" charset="0"/>
              </a:rPr>
              <a:t> in </a:t>
            </a:r>
            <a:r>
              <a:rPr sz="900" spc="-20" dirty="0">
                <a:latin typeface="Arial" panose="020B0604020202020204" pitchFamily="34" charset="0"/>
                <a:cs typeface="Arial" panose="020B0604020202020204" pitchFamily="34" charset="0"/>
              </a:rPr>
              <a:t>Javanese</a:t>
            </a:r>
            <a:endParaRPr sz="900" dirty="0">
              <a:latin typeface="Arial" panose="020B0604020202020204" pitchFamily="34" charset="0"/>
              <a:cs typeface="Arial" panose="020B0604020202020204" pitchFamily="34" charset="0"/>
            </a:endParaRPr>
          </a:p>
          <a:p>
            <a:pPr>
              <a:lnSpc>
                <a:spcPct val="100000"/>
              </a:lnSpc>
              <a:spcBef>
                <a:spcPts val="90"/>
              </a:spcBef>
            </a:pPr>
            <a:endParaRPr sz="900" dirty="0">
              <a:latin typeface="Arial" panose="020B0604020202020204" pitchFamily="34" charset="0"/>
              <a:cs typeface="Arial" panose="020B0604020202020204" pitchFamily="34" charset="0"/>
            </a:endParaRPr>
          </a:p>
          <a:p>
            <a:pPr marL="1161415">
              <a:lnSpc>
                <a:spcPct val="100000"/>
              </a:lnSpc>
              <a:tabLst>
                <a:tab pos="1934845" algn="l"/>
                <a:tab pos="3001010" algn="l"/>
                <a:tab pos="3780154" algn="l"/>
              </a:tabLst>
            </a:pPr>
            <a:r>
              <a:rPr sz="800" dirty="0">
                <a:latin typeface="Arial" panose="020B0604020202020204" pitchFamily="34" charset="0"/>
                <a:cs typeface="Arial" panose="020B0604020202020204" pitchFamily="34" charset="0"/>
              </a:rPr>
              <a:t>PAn</a:t>
            </a:r>
            <a:r>
              <a:rPr sz="800" spc="-15"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(PV)</a:t>
            </a:r>
            <a:r>
              <a:rPr sz="800" dirty="0">
                <a:latin typeface="Arial" panose="020B0604020202020204" pitchFamily="34" charset="0"/>
                <a:cs typeface="Arial" panose="020B0604020202020204" pitchFamily="34" charset="0"/>
              </a:rPr>
              <a:t>	PAn</a:t>
            </a:r>
            <a:r>
              <a:rPr sz="800" spc="-15"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(CV)</a:t>
            </a:r>
            <a:r>
              <a:rPr sz="800" dirty="0">
                <a:latin typeface="Arial" panose="020B0604020202020204" pitchFamily="34" charset="0"/>
                <a:cs typeface="Arial" panose="020B0604020202020204" pitchFamily="34" charset="0"/>
              </a:rPr>
              <a:t>	Std.</a:t>
            </a:r>
            <a:r>
              <a:rPr sz="800" spc="155" dirty="0">
                <a:latin typeface="Arial" panose="020B0604020202020204" pitchFamily="34" charset="0"/>
                <a:cs typeface="Arial" panose="020B0604020202020204" pitchFamily="34" charset="0"/>
              </a:rPr>
              <a:t> </a:t>
            </a:r>
            <a:r>
              <a:rPr sz="800" spc="-10" dirty="0">
                <a:latin typeface="Arial" panose="020B0604020202020204" pitchFamily="34" charset="0"/>
                <a:cs typeface="Arial" panose="020B0604020202020204" pitchFamily="34" charset="0"/>
              </a:rPr>
              <a:t>Javanese</a:t>
            </a:r>
            <a:r>
              <a:rPr sz="800"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Tengger</a:t>
            </a:r>
            <a:r>
              <a:rPr sz="800" spc="5" dirty="0">
                <a:latin typeface="Arial" panose="020B0604020202020204" pitchFamily="34" charset="0"/>
                <a:cs typeface="Arial" panose="020B0604020202020204" pitchFamily="34" charset="0"/>
              </a:rPr>
              <a:t> </a:t>
            </a:r>
            <a:r>
              <a:rPr sz="800" spc="-20" dirty="0">
                <a:latin typeface="Arial" panose="020B0604020202020204" pitchFamily="34" charset="0"/>
                <a:cs typeface="Arial" panose="020B0604020202020204" pitchFamily="34" charset="0"/>
              </a:rPr>
              <a:t>Jav.</a:t>
            </a:r>
            <a:endParaRPr sz="800" dirty="0">
              <a:latin typeface="Arial" panose="020B0604020202020204" pitchFamily="34" charset="0"/>
              <a:cs typeface="Arial" panose="020B0604020202020204" pitchFamily="34" charset="0"/>
            </a:endParaRPr>
          </a:p>
        </p:txBody>
      </p:sp>
      <p:sp>
        <p:nvSpPr>
          <p:cNvPr id="36" name="object 36"/>
          <p:cNvSpPr/>
          <p:nvPr/>
        </p:nvSpPr>
        <p:spPr>
          <a:xfrm>
            <a:off x="1181315" y="1145311"/>
            <a:ext cx="3397885" cy="0"/>
          </a:xfrm>
          <a:custGeom>
            <a:avLst/>
            <a:gdLst/>
            <a:ahLst/>
            <a:cxnLst/>
            <a:rect l="l" t="t" r="r" b="b"/>
            <a:pathLst>
              <a:path w="3397885">
                <a:moveTo>
                  <a:pt x="0" y="0"/>
                </a:moveTo>
                <a:lnTo>
                  <a:pt x="3397364" y="0"/>
                </a:lnTo>
              </a:path>
            </a:pathLst>
          </a:custGeom>
          <a:ln w="6327">
            <a:solidFill>
              <a:srgbClr val="000000"/>
            </a:solidFill>
          </a:ln>
        </p:spPr>
        <p:txBody>
          <a:bodyPr wrap="square" lIns="0" tIns="0" rIns="0" bIns="0" rtlCol="0"/>
          <a:lstStyle/>
          <a:p>
            <a:endParaRPr/>
          </a:p>
        </p:txBody>
      </p:sp>
      <p:sp>
        <p:nvSpPr>
          <p:cNvPr id="37" name="object 37"/>
          <p:cNvSpPr txBox="1"/>
          <p:nvPr/>
        </p:nvSpPr>
        <p:spPr>
          <a:xfrm>
            <a:off x="1244536" y="1096391"/>
            <a:ext cx="647065" cy="386080"/>
          </a:xfrm>
          <a:prstGeom prst="rect">
            <a:avLst/>
          </a:prstGeom>
        </p:spPr>
        <p:txBody>
          <a:bodyPr vert="horz" wrap="square" lIns="0" tIns="71120" rIns="0" bIns="0" rtlCol="0">
            <a:spAutoFit/>
          </a:bodyPr>
          <a:lstStyle/>
          <a:p>
            <a:pPr marL="12700">
              <a:lnSpc>
                <a:spcPct val="100000"/>
              </a:lnSpc>
              <a:spcBef>
                <a:spcPts val="560"/>
              </a:spcBef>
            </a:pPr>
            <a:r>
              <a:rPr sz="800" dirty="0">
                <a:latin typeface="Arial"/>
                <a:cs typeface="Arial"/>
              </a:rPr>
              <a:t>Indic.,</a:t>
            </a:r>
            <a:r>
              <a:rPr sz="800" spc="55" dirty="0">
                <a:latin typeface="Arial"/>
                <a:cs typeface="Arial"/>
              </a:rPr>
              <a:t> </a:t>
            </a:r>
            <a:r>
              <a:rPr sz="800" spc="-10" dirty="0">
                <a:latin typeface="Arial"/>
                <a:cs typeface="Arial"/>
              </a:rPr>
              <a:t>neutral</a:t>
            </a:r>
            <a:endParaRPr sz="800" dirty="0">
              <a:latin typeface="Arial"/>
              <a:cs typeface="Arial"/>
            </a:endParaRPr>
          </a:p>
          <a:p>
            <a:pPr marL="62865">
              <a:lnSpc>
                <a:spcPct val="100000"/>
              </a:lnSpc>
              <a:spcBef>
                <a:spcPts val="459"/>
              </a:spcBef>
            </a:pPr>
            <a:r>
              <a:rPr sz="800" dirty="0">
                <a:latin typeface="Arial"/>
                <a:cs typeface="Arial"/>
              </a:rPr>
              <a:t>*-</a:t>
            </a:r>
            <a:r>
              <a:rPr sz="800" spc="-25" dirty="0">
                <a:latin typeface="Arial"/>
                <a:cs typeface="Arial"/>
              </a:rPr>
              <a:t>ən</a:t>
            </a:r>
            <a:endParaRPr sz="800" dirty="0">
              <a:latin typeface="Arial"/>
              <a:cs typeface="Arial"/>
            </a:endParaRPr>
          </a:p>
        </p:txBody>
      </p:sp>
      <p:sp>
        <p:nvSpPr>
          <p:cNvPr id="38" name="object 38"/>
          <p:cNvSpPr txBox="1"/>
          <p:nvPr/>
        </p:nvSpPr>
        <p:spPr>
          <a:xfrm>
            <a:off x="2017960" y="1096391"/>
            <a:ext cx="647700" cy="386080"/>
          </a:xfrm>
          <a:prstGeom prst="rect">
            <a:avLst/>
          </a:prstGeom>
        </p:spPr>
        <p:txBody>
          <a:bodyPr vert="horz" wrap="square" lIns="0" tIns="71120" rIns="0" bIns="0" rtlCol="0">
            <a:spAutoFit/>
          </a:bodyPr>
          <a:lstStyle/>
          <a:p>
            <a:pPr marL="12700">
              <a:lnSpc>
                <a:spcPct val="100000"/>
              </a:lnSpc>
              <a:spcBef>
                <a:spcPts val="560"/>
              </a:spcBef>
            </a:pPr>
            <a:r>
              <a:rPr sz="800" dirty="0">
                <a:latin typeface="Arial"/>
                <a:cs typeface="Arial"/>
              </a:rPr>
              <a:t>Indic.,</a:t>
            </a:r>
            <a:r>
              <a:rPr sz="800" spc="40" dirty="0">
                <a:latin typeface="Arial"/>
                <a:cs typeface="Arial"/>
              </a:rPr>
              <a:t> </a:t>
            </a:r>
            <a:r>
              <a:rPr sz="800" spc="-10" dirty="0">
                <a:latin typeface="Arial"/>
                <a:cs typeface="Arial"/>
              </a:rPr>
              <a:t>neutral</a:t>
            </a:r>
            <a:endParaRPr sz="800">
              <a:latin typeface="Arial"/>
              <a:cs typeface="Arial"/>
            </a:endParaRPr>
          </a:p>
          <a:p>
            <a:pPr marL="62865">
              <a:lnSpc>
                <a:spcPct val="100000"/>
              </a:lnSpc>
              <a:spcBef>
                <a:spcPts val="459"/>
              </a:spcBef>
            </a:pPr>
            <a:r>
              <a:rPr sz="800" dirty="0">
                <a:latin typeface="Arial"/>
                <a:cs typeface="Arial"/>
              </a:rPr>
              <a:t>*Si-</a:t>
            </a:r>
            <a:r>
              <a:rPr sz="800" spc="-20" dirty="0">
                <a:latin typeface="Arial"/>
                <a:cs typeface="Arial"/>
              </a:rPr>
              <a:t>/Sa-</a:t>
            </a:r>
            <a:endParaRPr sz="800">
              <a:latin typeface="Arial"/>
              <a:cs typeface="Arial"/>
            </a:endParaRPr>
          </a:p>
        </p:txBody>
      </p:sp>
      <p:sp>
        <p:nvSpPr>
          <p:cNvPr id="39" name="object 39"/>
          <p:cNvSpPr txBox="1"/>
          <p:nvPr/>
        </p:nvSpPr>
        <p:spPr>
          <a:xfrm>
            <a:off x="2791586" y="1155216"/>
            <a:ext cx="874394" cy="387350"/>
          </a:xfrm>
          <a:prstGeom prst="rect">
            <a:avLst/>
          </a:prstGeom>
        </p:spPr>
        <p:txBody>
          <a:bodyPr vert="horz" wrap="square" lIns="0" tIns="12065" rIns="0" bIns="0" rtlCol="0">
            <a:spAutoFit/>
          </a:bodyPr>
          <a:lstStyle/>
          <a:p>
            <a:pPr marL="304800">
              <a:lnSpc>
                <a:spcPts val="955"/>
              </a:lnSpc>
              <a:spcBef>
                <a:spcPts val="95"/>
              </a:spcBef>
            </a:pPr>
            <a:r>
              <a:rPr sz="800" spc="-10" dirty="0">
                <a:latin typeface="Arial"/>
                <a:cs typeface="Arial"/>
              </a:rPr>
              <a:t>Indicative</a:t>
            </a:r>
            <a:endParaRPr sz="800" dirty="0">
              <a:latin typeface="Arial"/>
              <a:cs typeface="Arial"/>
            </a:endParaRPr>
          </a:p>
          <a:p>
            <a:pPr marL="12700">
              <a:lnSpc>
                <a:spcPts val="944"/>
              </a:lnSpc>
              <a:tabLst>
                <a:tab pos="354965" algn="l"/>
              </a:tabLst>
            </a:pPr>
            <a:r>
              <a:rPr sz="800" spc="-25" dirty="0">
                <a:latin typeface="Arial"/>
                <a:cs typeface="Arial"/>
              </a:rPr>
              <a:t>AV</a:t>
            </a:r>
            <a:r>
              <a:rPr sz="800" dirty="0">
                <a:latin typeface="Arial"/>
                <a:cs typeface="Arial"/>
              </a:rPr>
              <a:t>	</a:t>
            </a:r>
            <a:r>
              <a:rPr sz="800" i="1" dirty="0">
                <a:latin typeface="Arial"/>
                <a:cs typeface="Arial"/>
              </a:rPr>
              <a:t>N-</a:t>
            </a:r>
            <a:r>
              <a:rPr sz="800" i="1" spc="100" dirty="0">
                <a:latin typeface="Arial"/>
                <a:cs typeface="Arial"/>
              </a:rPr>
              <a:t> </a:t>
            </a:r>
            <a:r>
              <a:rPr sz="800" i="1" spc="-10" dirty="0">
                <a:latin typeface="Arial"/>
                <a:cs typeface="Arial"/>
              </a:rPr>
              <a:t>-</a:t>
            </a:r>
            <a:r>
              <a:rPr sz="800" i="1" spc="-25" dirty="0">
                <a:latin typeface="Arial"/>
                <a:cs typeface="Arial"/>
              </a:rPr>
              <a:t>aké</a:t>
            </a:r>
            <a:endParaRPr sz="800" dirty="0">
              <a:latin typeface="Arial"/>
              <a:cs typeface="Arial"/>
            </a:endParaRPr>
          </a:p>
          <a:p>
            <a:pPr marL="12700">
              <a:lnSpc>
                <a:spcPts val="955"/>
              </a:lnSpc>
              <a:tabLst>
                <a:tab pos="354965" algn="l"/>
              </a:tabLst>
            </a:pPr>
            <a:r>
              <a:rPr sz="800" spc="-25" dirty="0">
                <a:latin typeface="Arial"/>
                <a:cs typeface="Arial"/>
              </a:rPr>
              <a:t>PV</a:t>
            </a:r>
            <a:r>
              <a:rPr sz="800" dirty="0">
                <a:latin typeface="Arial"/>
                <a:cs typeface="Arial"/>
              </a:rPr>
              <a:t>	</a:t>
            </a:r>
            <a:r>
              <a:rPr sz="800" spc="80" dirty="0">
                <a:latin typeface="Cambria"/>
                <a:cs typeface="Cambria"/>
              </a:rPr>
              <a:t>∅</a:t>
            </a:r>
            <a:r>
              <a:rPr sz="800" i="1" spc="80" dirty="0">
                <a:latin typeface="Arial"/>
                <a:cs typeface="Arial"/>
              </a:rPr>
              <a:t>-</a:t>
            </a:r>
            <a:r>
              <a:rPr sz="800" i="1" spc="50" dirty="0">
                <a:latin typeface="Arial"/>
                <a:cs typeface="Arial"/>
              </a:rPr>
              <a:t>/di-</a:t>
            </a:r>
            <a:r>
              <a:rPr sz="800" i="1" spc="60" dirty="0">
                <a:latin typeface="Arial"/>
                <a:cs typeface="Arial"/>
              </a:rPr>
              <a:t> </a:t>
            </a:r>
            <a:r>
              <a:rPr sz="800" i="1" spc="-10" dirty="0">
                <a:latin typeface="Arial"/>
                <a:cs typeface="Arial"/>
              </a:rPr>
              <a:t>-</a:t>
            </a:r>
            <a:r>
              <a:rPr sz="800" i="1" spc="-25" dirty="0">
                <a:latin typeface="Arial"/>
                <a:cs typeface="Arial"/>
              </a:rPr>
              <a:t>aké</a:t>
            </a:r>
            <a:endParaRPr sz="800" dirty="0">
              <a:latin typeface="Arial"/>
              <a:cs typeface="Arial"/>
            </a:endParaRPr>
          </a:p>
        </p:txBody>
      </p:sp>
      <p:sp>
        <p:nvSpPr>
          <p:cNvPr id="40" name="object 40"/>
          <p:cNvSpPr txBox="1"/>
          <p:nvPr/>
        </p:nvSpPr>
        <p:spPr>
          <a:xfrm>
            <a:off x="3863416" y="1155216"/>
            <a:ext cx="536575" cy="387350"/>
          </a:xfrm>
          <a:prstGeom prst="rect">
            <a:avLst/>
          </a:prstGeom>
        </p:spPr>
        <p:txBody>
          <a:bodyPr vert="horz" wrap="square" lIns="0" tIns="12065" rIns="0" bIns="0" rtlCol="0">
            <a:spAutoFit/>
          </a:bodyPr>
          <a:lstStyle/>
          <a:p>
            <a:pPr marL="12700">
              <a:lnSpc>
                <a:spcPts val="955"/>
              </a:lnSpc>
              <a:spcBef>
                <a:spcPts val="95"/>
              </a:spcBef>
            </a:pPr>
            <a:r>
              <a:rPr sz="800" spc="-10" dirty="0">
                <a:latin typeface="Arial"/>
                <a:cs typeface="Arial"/>
              </a:rPr>
              <a:t>Indicative</a:t>
            </a:r>
            <a:endParaRPr sz="800">
              <a:latin typeface="Arial"/>
              <a:cs typeface="Arial"/>
            </a:endParaRPr>
          </a:p>
          <a:p>
            <a:pPr marL="62865">
              <a:lnSpc>
                <a:spcPts val="944"/>
              </a:lnSpc>
            </a:pPr>
            <a:r>
              <a:rPr sz="800" i="1" dirty="0">
                <a:latin typeface="Arial"/>
                <a:cs typeface="Arial"/>
              </a:rPr>
              <a:t>N-</a:t>
            </a:r>
            <a:r>
              <a:rPr sz="800" i="1" spc="105" dirty="0">
                <a:latin typeface="Arial"/>
                <a:cs typeface="Arial"/>
              </a:rPr>
              <a:t> </a:t>
            </a:r>
            <a:r>
              <a:rPr sz="800" i="1" spc="-25" dirty="0">
                <a:latin typeface="Arial"/>
                <a:cs typeface="Arial"/>
              </a:rPr>
              <a:t>-ən</a:t>
            </a:r>
            <a:endParaRPr sz="800">
              <a:latin typeface="Arial"/>
              <a:cs typeface="Arial"/>
            </a:endParaRPr>
          </a:p>
          <a:p>
            <a:pPr marL="62865">
              <a:lnSpc>
                <a:spcPts val="955"/>
              </a:lnSpc>
            </a:pPr>
            <a:r>
              <a:rPr sz="800" spc="80" dirty="0">
                <a:latin typeface="Cambria"/>
                <a:cs typeface="Cambria"/>
              </a:rPr>
              <a:t>∅</a:t>
            </a:r>
            <a:r>
              <a:rPr sz="800" i="1" spc="80" dirty="0">
                <a:latin typeface="Arial"/>
                <a:cs typeface="Arial"/>
              </a:rPr>
              <a:t>-</a:t>
            </a:r>
            <a:r>
              <a:rPr sz="800" i="1" spc="50" dirty="0">
                <a:latin typeface="Arial"/>
                <a:cs typeface="Arial"/>
              </a:rPr>
              <a:t>/di-</a:t>
            </a:r>
            <a:r>
              <a:rPr sz="800" i="1" spc="65" dirty="0">
                <a:latin typeface="Arial"/>
                <a:cs typeface="Arial"/>
              </a:rPr>
              <a:t> </a:t>
            </a:r>
            <a:r>
              <a:rPr sz="800" i="1" spc="-25" dirty="0">
                <a:latin typeface="Arial"/>
                <a:cs typeface="Arial"/>
              </a:rPr>
              <a:t>-ən</a:t>
            </a:r>
            <a:endParaRPr sz="800">
              <a:latin typeface="Arial"/>
              <a:cs typeface="Arial"/>
            </a:endParaRPr>
          </a:p>
        </p:txBody>
      </p:sp>
      <p:sp>
        <p:nvSpPr>
          <p:cNvPr id="41" name="object 41"/>
          <p:cNvSpPr/>
          <p:nvPr/>
        </p:nvSpPr>
        <p:spPr>
          <a:xfrm>
            <a:off x="1181315" y="1570596"/>
            <a:ext cx="3397885" cy="0"/>
          </a:xfrm>
          <a:custGeom>
            <a:avLst/>
            <a:gdLst/>
            <a:ahLst/>
            <a:cxnLst/>
            <a:rect l="l" t="t" r="r" b="b"/>
            <a:pathLst>
              <a:path w="3397885">
                <a:moveTo>
                  <a:pt x="0" y="0"/>
                </a:moveTo>
                <a:lnTo>
                  <a:pt x="3397364" y="0"/>
                </a:lnTo>
              </a:path>
            </a:pathLst>
          </a:custGeom>
          <a:ln w="5060">
            <a:solidFill>
              <a:srgbClr val="000000"/>
            </a:solidFill>
          </a:ln>
        </p:spPr>
        <p:txBody>
          <a:bodyPr wrap="square" lIns="0" tIns="0" rIns="0" bIns="0" rtlCol="0"/>
          <a:lstStyle/>
          <a:p>
            <a:endParaRPr/>
          </a:p>
        </p:txBody>
      </p:sp>
      <p:sp>
        <p:nvSpPr>
          <p:cNvPr id="42" name="object 42"/>
          <p:cNvSpPr txBox="1"/>
          <p:nvPr/>
        </p:nvSpPr>
        <p:spPr>
          <a:xfrm>
            <a:off x="1244536" y="1579853"/>
            <a:ext cx="541655" cy="267335"/>
          </a:xfrm>
          <a:prstGeom prst="rect">
            <a:avLst/>
          </a:prstGeom>
        </p:spPr>
        <p:txBody>
          <a:bodyPr vert="horz" wrap="square" lIns="0" tIns="12065" rIns="0" bIns="0" rtlCol="0">
            <a:spAutoFit/>
          </a:bodyPr>
          <a:lstStyle/>
          <a:p>
            <a:pPr marL="12700">
              <a:lnSpc>
                <a:spcPts val="955"/>
              </a:lnSpc>
              <a:spcBef>
                <a:spcPts val="95"/>
              </a:spcBef>
            </a:pPr>
            <a:r>
              <a:rPr sz="800" dirty="0">
                <a:latin typeface="Arial"/>
                <a:cs typeface="Arial"/>
              </a:rPr>
              <a:t>Indic.,</a:t>
            </a:r>
            <a:r>
              <a:rPr sz="800" spc="45" dirty="0">
                <a:latin typeface="Arial"/>
                <a:cs typeface="Arial"/>
              </a:rPr>
              <a:t> </a:t>
            </a:r>
            <a:r>
              <a:rPr sz="800" spc="-10" dirty="0">
                <a:latin typeface="Arial"/>
                <a:cs typeface="Arial"/>
              </a:rPr>
              <a:t>perf.</a:t>
            </a:r>
            <a:endParaRPr sz="800">
              <a:latin typeface="Arial"/>
              <a:cs typeface="Arial"/>
            </a:endParaRPr>
          </a:p>
          <a:p>
            <a:pPr marL="62865">
              <a:lnSpc>
                <a:spcPts val="955"/>
              </a:lnSpc>
            </a:pPr>
            <a:r>
              <a:rPr sz="800" dirty="0">
                <a:latin typeface="Arial"/>
                <a:cs typeface="Arial"/>
              </a:rPr>
              <a:t>*-in-</a:t>
            </a:r>
            <a:r>
              <a:rPr sz="800" spc="215" dirty="0">
                <a:latin typeface="Arial"/>
                <a:cs typeface="Arial"/>
              </a:rPr>
              <a:t> </a:t>
            </a:r>
            <a:r>
              <a:rPr sz="800" spc="-50" dirty="0">
                <a:latin typeface="Arial"/>
                <a:cs typeface="Arial"/>
              </a:rPr>
              <a:t>-</a:t>
            </a:r>
            <a:endParaRPr sz="800">
              <a:latin typeface="Arial"/>
              <a:cs typeface="Arial"/>
            </a:endParaRPr>
          </a:p>
        </p:txBody>
      </p:sp>
      <p:sp>
        <p:nvSpPr>
          <p:cNvPr id="43" name="object 43"/>
          <p:cNvSpPr txBox="1"/>
          <p:nvPr/>
        </p:nvSpPr>
        <p:spPr>
          <a:xfrm>
            <a:off x="2017960" y="1579853"/>
            <a:ext cx="541655" cy="267335"/>
          </a:xfrm>
          <a:prstGeom prst="rect">
            <a:avLst/>
          </a:prstGeom>
        </p:spPr>
        <p:txBody>
          <a:bodyPr vert="horz" wrap="square" lIns="0" tIns="12065" rIns="0" bIns="0" rtlCol="0">
            <a:spAutoFit/>
          </a:bodyPr>
          <a:lstStyle/>
          <a:p>
            <a:pPr marL="12700">
              <a:lnSpc>
                <a:spcPts val="955"/>
              </a:lnSpc>
              <a:spcBef>
                <a:spcPts val="95"/>
              </a:spcBef>
            </a:pPr>
            <a:r>
              <a:rPr sz="800" dirty="0">
                <a:latin typeface="Arial"/>
                <a:cs typeface="Arial"/>
              </a:rPr>
              <a:t>Indic.,</a:t>
            </a:r>
            <a:r>
              <a:rPr sz="800" spc="40" dirty="0">
                <a:latin typeface="Arial"/>
                <a:cs typeface="Arial"/>
              </a:rPr>
              <a:t> </a:t>
            </a:r>
            <a:r>
              <a:rPr sz="800" spc="-10" dirty="0">
                <a:latin typeface="Arial"/>
                <a:cs typeface="Arial"/>
              </a:rPr>
              <a:t>perf.</a:t>
            </a:r>
            <a:endParaRPr sz="800">
              <a:latin typeface="Arial"/>
              <a:cs typeface="Arial"/>
            </a:endParaRPr>
          </a:p>
          <a:p>
            <a:pPr marL="62865">
              <a:lnSpc>
                <a:spcPts val="955"/>
              </a:lnSpc>
            </a:pPr>
            <a:r>
              <a:rPr sz="800" dirty="0">
                <a:latin typeface="Arial"/>
                <a:cs typeface="Arial"/>
              </a:rPr>
              <a:t>*-in-</a:t>
            </a:r>
            <a:r>
              <a:rPr sz="800" spc="225" dirty="0">
                <a:latin typeface="Arial"/>
                <a:cs typeface="Arial"/>
              </a:rPr>
              <a:t> </a:t>
            </a:r>
            <a:r>
              <a:rPr sz="800" spc="-20" dirty="0">
                <a:latin typeface="Arial"/>
                <a:cs typeface="Arial"/>
              </a:rPr>
              <a:t>-</a:t>
            </a:r>
            <a:r>
              <a:rPr sz="800" spc="-25" dirty="0">
                <a:latin typeface="Arial"/>
                <a:cs typeface="Arial"/>
              </a:rPr>
              <a:t>an</a:t>
            </a:r>
            <a:endParaRPr sz="800">
              <a:latin typeface="Arial"/>
              <a:cs typeface="Arial"/>
            </a:endParaRPr>
          </a:p>
        </p:txBody>
      </p:sp>
      <p:sp>
        <p:nvSpPr>
          <p:cNvPr id="44" name="object 44"/>
          <p:cNvSpPr txBox="1"/>
          <p:nvPr/>
        </p:nvSpPr>
        <p:spPr>
          <a:xfrm>
            <a:off x="2791586" y="1579853"/>
            <a:ext cx="837565" cy="267335"/>
          </a:xfrm>
          <a:prstGeom prst="rect">
            <a:avLst/>
          </a:prstGeom>
        </p:spPr>
        <p:txBody>
          <a:bodyPr vert="horz" wrap="square" lIns="0" tIns="12065" rIns="0" bIns="0" rtlCol="0">
            <a:spAutoFit/>
          </a:bodyPr>
          <a:lstStyle/>
          <a:p>
            <a:pPr marL="304800">
              <a:lnSpc>
                <a:spcPts val="955"/>
              </a:lnSpc>
              <a:spcBef>
                <a:spcPts val="95"/>
              </a:spcBef>
            </a:pPr>
            <a:r>
              <a:rPr sz="800" dirty="0">
                <a:latin typeface="Arial"/>
                <a:cs typeface="Arial"/>
              </a:rPr>
              <a:t>PV,</a:t>
            </a:r>
            <a:r>
              <a:rPr sz="800" spc="90" dirty="0">
                <a:latin typeface="Arial"/>
                <a:cs typeface="Arial"/>
              </a:rPr>
              <a:t> </a:t>
            </a:r>
            <a:r>
              <a:rPr sz="800" spc="-10" dirty="0">
                <a:latin typeface="Arial"/>
                <a:cs typeface="Arial"/>
              </a:rPr>
              <a:t>archaic</a:t>
            </a:r>
            <a:endParaRPr sz="800">
              <a:latin typeface="Arial"/>
              <a:cs typeface="Arial"/>
            </a:endParaRPr>
          </a:p>
          <a:p>
            <a:pPr marL="12700">
              <a:lnSpc>
                <a:spcPts val="955"/>
              </a:lnSpc>
              <a:tabLst>
                <a:tab pos="354965" algn="l"/>
              </a:tabLst>
            </a:pPr>
            <a:r>
              <a:rPr sz="800" spc="-25" dirty="0">
                <a:latin typeface="Arial"/>
                <a:cs typeface="Arial"/>
              </a:rPr>
              <a:t>PV</a:t>
            </a:r>
            <a:r>
              <a:rPr sz="800" dirty="0">
                <a:latin typeface="Arial"/>
                <a:cs typeface="Arial"/>
              </a:rPr>
              <a:t>	</a:t>
            </a:r>
            <a:r>
              <a:rPr sz="800" i="1" dirty="0">
                <a:latin typeface="Arial"/>
                <a:cs typeface="Arial"/>
              </a:rPr>
              <a:t>-in-</a:t>
            </a:r>
            <a:r>
              <a:rPr sz="800" i="1" spc="105" dirty="0">
                <a:latin typeface="Arial"/>
                <a:cs typeface="Arial"/>
              </a:rPr>
              <a:t> </a:t>
            </a:r>
            <a:r>
              <a:rPr sz="800" i="1" spc="-10" dirty="0">
                <a:latin typeface="Arial"/>
                <a:cs typeface="Arial"/>
              </a:rPr>
              <a:t>-</a:t>
            </a:r>
            <a:r>
              <a:rPr sz="800" i="1" spc="-25" dirty="0">
                <a:latin typeface="Arial"/>
                <a:cs typeface="Arial"/>
              </a:rPr>
              <a:t>aké</a:t>
            </a:r>
            <a:endParaRPr sz="800">
              <a:latin typeface="Arial"/>
              <a:cs typeface="Arial"/>
            </a:endParaRPr>
          </a:p>
        </p:txBody>
      </p:sp>
      <p:sp>
        <p:nvSpPr>
          <p:cNvPr id="45" name="object 45"/>
          <p:cNvSpPr txBox="1"/>
          <p:nvPr/>
        </p:nvSpPr>
        <p:spPr>
          <a:xfrm>
            <a:off x="3863311" y="1579853"/>
            <a:ext cx="545465" cy="267335"/>
          </a:xfrm>
          <a:prstGeom prst="rect">
            <a:avLst/>
          </a:prstGeom>
        </p:spPr>
        <p:txBody>
          <a:bodyPr vert="horz" wrap="square" lIns="0" tIns="17145" rIns="0" bIns="0" rtlCol="0">
            <a:spAutoFit/>
          </a:bodyPr>
          <a:lstStyle/>
          <a:p>
            <a:pPr marL="62865" marR="5080" indent="-50800">
              <a:lnSpc>
                <a:spcPts val="950"/>
              </a:lnSpc>
              <a:spcBef>
                <a:spcPts val="135"/>
              </a:spcBef>
            </a:pPr>
            <a:r>
              <a:rPr sz="800" dirty="0">
                <a:latin typeface="Arial"/>
                <a:cs typeface="Arial"/>
              </a:rPr>
              <a:t>PV,</a:t>
            </a:r>
            <a:r>
              <a:rPr sz="800" spc="90" dirty="0">
                <a:latin typeface="Arial"/>
                <a:cs typeface="Arial"/>
              </a:rPr>
              <a:t> </a:t>
            </a:r>
            <a:r>
              <a:rPr sz="800" spc="-30" dirty="0">
                <a:latin typeface="Arial"/>
                <a:cs typeface="Arial"/>
              </a:rPr>
              <a:t>archaic</a:t>
            </a:r>
            <a:r>
              <a:rPr sz="800" dirty="0">
                <a:latin typeface="Arial"/>
                <a:cs typeface="Arial"/>
              </a:rPr>
              <a:t> (no</a:t>
            </a:r>
            <a:r>
              <a:rPr sz="800" spc="75" dirty="0">
                <a:latin typeface="Arial"/>
                <a:cs typeface="Arial"/>
              </a:rPr>
              <a:t> </a:t>
            </a:r>
            <a:r>
              <a:rPr sz="800" spc="-10" dirty="0">
                <a:latin typeface="Arial"/>
                <a:cs typeface="Arial"/>
              </a:rPr>
              <a:t>data)</a:t>
            </a:r>
            <a:endParaRPr sz="800" dirty="0">
              <a:latin typeface="Arial"/>
              <a:cs typeface="Arial"/>
            </a:endParaRPr>
          </a:p>
        </p:txBody>
      </p:sp>
      <p:sp>
        <p:nvSpPr>
          <p:cNvPr id="46" name="object 46"/>
          <p:cNvSpPr/>
          <p:nvPr/>
        </p:nvSpPr>
        <p:spPr>
          <a:xfrm>
            <a:off x="1181315" y="1875040"/>
            <a:ext cx="3397885" cy="0"/>
          </a:xfrm>
          <a:custGeom>
            <a:avLst/>
            <a:gdLst/>
            <a:ahLst/>
            <a:cxnLst/>
            <a:rect l="l" t="t" r="r" b="b"/>
            <a:pathLst>
              <a:path w="3397885">
                <a:moveTo>
                  <a:pt x="0" y="0"/>
                </a:moveTo>
                <a:lnTo>
                  <a:pt x="3397364" y="0"/>
                </a:lnTo>
              </a:path>
            </a:pathLst>
          </a:custGeom>
          <a:ln w="5060">
            <a:solidFill>
              <a:srgbClr val="000000"/>
            </a:solidFill>
          </a:ln>
        </p:spPr>
        <p:txBody>
          <a:bodyPr wrap="square" lIns="0" tIns="0" rIns="0" bIns="0" rtlCol="0"/>
          <a:lstStyle/>
          <a:p>
            <a:endParaRPr/>
          </a:p>
        </p:txBody>
      </p:sp>
      <p:sp>
        <p:nvSpPr>
          <p:cNvPr id="47" name="object 47"/>
          <p:cNvSpPr txBox="1"/>
          <p:nvPr/>
        </p:nvSpPr>
        <p:spPr>
          <a:xfrm>
            <a:off x="2791586" y="1884297"/>
            <a:ext cx="944880" cy="267335"/>
          </a:xfrm>
          <a:prstGeom prst="rect">
            <a:avLst/>
          </a:prstGeom>
        </p:spPr>
        <p:txBody>
          <a:bodyPr vert="horz" wrap="square" lIns="0" tIns="12065" rIns="0" bIns="0" rtlCol="0">
            <a:spAutoFit/>
          </a:bodyPr>
          <a:lstStyle/>
          <a:p>
            <a:pPr marL="304800">
              <a:lnSpc>
                <a:spcPts val="955"/>
              </a:lnSpc>
              <a:spcBef>
                <a:spcPts val="95"/>
              </a:spcBef>
            </a:pPr>
            <a:r>
              <a:rPr sz="800" dirty="0">
                <a:latin typeface="Arial"/>
                <a:cs typeface="Arial"/>
              </a:rPr>
              <a:t>Non-</a:t>
            </a:r>
            <a:r>
              <a:rPr sz="800" spc="-10" dirty="0">
                <a:latin typeface="Arial"/>
                <a:cs typeface="Arial"/>
              </a:rPr>
              <a:t>volitional</a:t>
            </a:r>
            <a:endParaRPr sz="800">
              <a:latin typeface="Arial"/>
              <a:cs typeface="Arial"/>
            </a:endParaRPr>
          </a:p>
          <a:p>
            <a:pPr marL="12700">
              <a:lnSpc>
                <a:spcPts val="955"/>
              </a:lnSpc>
              <a:tabLst>
                <a:tab pos="354965" algn="l"/>
              </a:tabLst>
            </a:pPr>
            <a:r>
              <a:rPr sz="800" spc="-25" dirty="0">
                <a:latin typeface="Arial"/>
                <a:cs typeface="Arial"/>
              </a:rPr>
              <a:t>PV</a:t>
            </a:r>
            <a:r>
              <a:rPr sz="800" dirty="0">
                <a:latin typeface="Arial"/>
                <a:cs typeface="Arial"/>
              </a:rPr>
              <a:t>	</a:t>
            </a:r>
            <a:r>
              <a:rPr sz="800" i="1" dirty="0">
                <a:latin typeface="Arial"/>
                <a:cs typeface="Arial"/>
              </a:rPr>
              <a:t>ka-</a:t>
            </a:r>
            <a:r>
              <a:rPr sz="800" i="1" spc="50" dirty="0">
                <a:latin typeface="Arial"/>
                <a:cs typeface="Arial"/>
              </a:rPr>
              <a:t> </a:t>
            </a:r>
            <a:r>
              <a:rPr sz="800" i="1" spc="-10" dirty="0">
                <a:latin typeface="Arial"/>
                <a:cs typeface="Arial"/>
              </a:rPr>
              <a:t>-</a:t>
            </a:r>
            <a:r>
              <a:rPr sz="800" i="1" spc="-25" dirty="0">
                <a:latin typeface="Arial"/>
                <a:cs typeface="Arial"/>
              </a:rPr>
              <a:t>aké</a:t>
            </a:r>
            <a:endParaRPr sz="800">
              <a:latin typeface="Arial"/>
              <a:cs typeface="Arial"/>
            </a:endParaRPr>
          </a:p>
        </p:txBody>
      </p:sp>
      <p:sp>
        <p:nvSpPr>
          <p:cNvPr id="48" name="object 48"/>
          <p:cNvSpPr txBox="1"/>
          <p:nvPr/>
        </p:nvSpPr>
        <p:spPr>
          <a:xfrm>
            <a:off x="3863311" y="1884297"/>
            <a:ext cx="652780" cy="267335"/>
          </a:xfrm>
          <a:prstGeom prst="rect">
            <a:avLst/>
          </a:prstGeom>
        </p:spPr>
        <p:txBody>
          <a:bodyPr vert="horz" wrap="square" lIns="0" tIns="12065" rIns="0" bIns="0" rtlCol="0">
            <a:spAutoFit/>
          </a:bodyPr>
          <a:lstStyle/>
          <a:p>
            <a:pPr marL="12700">
              <a:lnSpc>
                <a:spcPts val="955"/>
              </a:lnSpc>
              <a:spcBef>
                <a:spcPts val="95"/>
              </a:spcBef>
            </a:pPr>
            <a:r>
              <a:rPr sz="800" dirty="0">
                <a:latin typeface="Arial"/>
                <a:cs typeface="Arial"/>
              </a:rPr>
              <a:t>Non-</a:t>
            </a:r>
            <a:r>
              <a:rPr sz="800" spc="-10" dirty="0">
                <a:latin typeface="Arial"/>
                <a:cs typeface="Arial"/>
              </a:rPr>
              <a:t>volitional</a:t>
            </a:r>
            <a:endParaRPr sz="800" dirty="0">
              <a:latin typeface="Arial"/>
              <a:cs typeface="Arial"/>
            </a:endParaRPr>
          </a:p>
          <a:p>
            <a:pPr marL="62865">
              <a:lnSpc>
                <a:spcPts val="955"/>
              </a:lnSpc>
            </a:pPr>
            <a:r>
              <a:rPr sz="800" i="1" dirty="0">
                <a:latin typeface="Arial"/>
                <a:cs typeface="Arial"/>
              </a:rPr>
              <a:t>kə-</a:t>
            </a:r>
            <a:r>
              <a:rPr sz="800" i="1" spc="25" dirty="0">
                <a:latin typeface="Arial"/>
                <a:cs typeface="Arial"/>
              </a:rPr>
              <a:t> </a:t>
            </a:r>
            <a:r>
              <a:rPr sz="800" i="1" dirty="0">
                <a:latin typeface="Arial"/>
                <a:cs typeface="Arial"/>
              </a:rPr>
              <a:t>-</a:t>
            </a:r>
            <a:r>
              <a:rPr sz="800" spc="65" dirty="0">
                <a:latin typeface="Cambria"/>
                <a:cs typeface="Cambria"/>
              </a:rPr>
              <a:t>∅</a:t>
            </a:r>
            <a:endParaRPr sz="800" dirty="0">
              <a:latin typeface="Cambria"/>
              <a:cs typeface="Cambria"/>
            </a:endParaRPr>
          </a:p>
        </p:txBody>
      </p:sp>
      <p:sp>
        <p:nvSpPr>
          <p:cNvPr id="49" name="object 49"/>
          <p:cNvSpPr/>
          <p:nvPr/>
        </p:nvSpPr>
        <p:spPr>
          <a:xfrm>
            <a:off x="1181315" y="2179484"/>
            <a:ext cx="3397885" cy="0"/>
          </a:xfrm>
          <a:custGeom>
            <a:avLst/>
            <a:gdLst/>
            <a:ahLst/>
            <a:cxnLst/>
            <a:rect l="l" t="t" r="r" b="b"/>
            <a:pathLst>
              <a:path w="3397885">
                <a:moveTo>
                  <a:pt x="0" y="0"/>
                </a:moveTo>
                <a:lnTo>
                  <a:pt x="3397364" y="0"/>
                </a:lnTo>
              </a:path>
            </a:pathLst>
          </a:custGeom>
          <a:ln w="5060">
            <a:solidFill>
              <a:srgbClr val="000000"/>
            </a:solidFill>
          </a:ln>
        </p:spPr>
        <p:txBody>
          <a:bodyPr wrap="square" lIns="0" tIns="0" rIns="0" bIns="0" rtlCol="0"/>
          <a:lstStyle/>
          <a:p>
            <a:endParaRPr/>
          </a:p>
        </p:txBody>
      </p:sp>
      <p:sp>
        <p:nvSpPr>
          <p:cNvPr id="50" name="object 50"/>
          <p:cNvSpPr txBox="1"/>
          <p:nvPr/>
        </p:nvSpPr>
        <p:spPr>
          <a:xfrm>
            <a:off x="1244536" y="2129904"/>
            <a:ext cx="574675" cy="386080"/>
          </a:xfrm>
          <a:prstGeom prst="rect">
            <a:avLst/>
          </a:prstGeom>
        </p:spPr>
        <p:txBody>
          <a:bodyPr vert="horz" wrap="square" lIns="0" tIns="71120" rIns="0" bIns="0" rtlCol="0">
            <a:spAutoFit/>
          </a:bodyPr>
          <a:lstStyle/>
          <a:p>
            <a:pPr marL="12700">
              <a:lnSpc>
                <a:spcPct val="100000"/>
              </a:lnSpc>
              <a:spcBef>
                <a:spcPts val="560"/>
              </a:spcBef>
            </a:pPr>
            <a:r>
              <a:rPr sz="800" spc="-10" dirty="0">
                <a:latin typeface="Arial"/>
                <a:cs typeface="Arial"/>
              </a:rPr>
              <a:t>Imper./Neg.</a:t>
            </a:r>
            <a:endParaRPr sz="800">
              <a:latin typeface="Arial"/>
              <a:cs typeface="Arial"/>
            </a:endParaRPr>
          </a:p>
          <a:p>
            <a:pPr marL="62865">
              <a:lnSpc>
                <a:spcPct val="100000"/>
              </a:lnSpc>
              <a:spcBef>
                <a:spcPts val="459"/>
              </a:spcBef>
            </a:pPr>
            <a:r>
              <a:rPr sz="800" spc="-20" dirty="0">
                <a:latin typeface="Palatino Linotype"/>
                <a:cs typeface="Palatino Linotype"/>
              </a:rPr>
              <a:t>stem</a:t>
            </a:r>
            <a:endParaRPr sz="800">
              <a:latin typeface="Palatino Linotype"/>
              <a:cs typeface="Palatino Linotype"/>
            </a:endParaRPr>
          </a:p>
        </p:txBody>
      </p:sp>
      <p:sp>
        <p:nvSpPr>
          <p:cNvPr id="51" name="object 51"/>
          <p:cNvSpPr txBox="1"/>
          <p:nvPr/>
        </p:nvSpPr>
        <p:spPr>
          <a:xfrm>
            <a:off x="2017960" y="2129904"/>
            <a:ext cx="575310" cy="386080"/>
          </a:xfrm>
          <a:prstGeom prst="rect">
            <a:avLst/>
          </a:prstGeom>
        </p:spPr>
        <p:txBody>
          <a:bodyPr vert="horz" wrap="square" lIns="0" tIns="71120" rIns="0" bIns="0" rtlCol="0">
            <a:spAutoFit/>
          </a:bodyPr>
          <a:lstStyle/>
          <a:p>
            <a:pPr marL="12700">
              <a:lnSpc>
                <a:spcPct val="100000"/>
              </a:lnSpc>
              <a:spcBef>
                <a:spcPts val="560"/>
              </a:spcBef>
            </a:pPr>
            <a:r>
              <a:rPr sz="800" spc="-10" dirty="0">
                <a:latin typeface="Arial"/>
                <a:cs typeface="Arial"/>
              </a:rPr>
              <a:t>Imper./Neg.</a:t>
            </a:r>
            <a:endParaRPr sz="800">
              <a:latin typeface="Arial"/>
              <a:cs typeface="Arial"/>
            </a:endParaRPr>
          </a:p>
          <a:p>
            <a:pPr marL="62865">
              <a:lnSpc>
                <a:spcPct val="100000"/>
              </a:lnSpc>
              <a:spcBef>
                <a:spcPts val="459"/>
              </a:spcBef>
            </a:pPr>
            <a:r>
              <a:rPr sz="800" dirty="0">
                <a:latin typeface="Arial"/>
                <a:cs typeface="Arial"/>
              </a:rPr>
              <a:t>*-an(-</a:t>
            </a:r>
            <a:r>
              <a:rPr sz="800" spc="-25" dirty="0">
                <a:latin typeface="Arial"/>
                <a:cs typeface="Arial"/>
              </a:rPr>
              <a:t>i)</a:t>
            </a:r>
            <a:endParaRPr sz="800">
              <a:latin typeface="Arial"/>
              <a:cs typeface="Arial"/>
            </a:endParaRPr>
          </a:p>
        </p:txBody>
      </p:sp>
      <p:sp>
        <p:nvSpPr>
          <p:cNvPr id="52" name="object 52"/>
          <p:cNvSpPr txBox="1"/>
          <p:nvPr/>
        </p:nvSpPr>
        <p:spPr>
          <a:xfrm>
            <a:off x="2791586" y="2188742"/>
            <a:ext cx="793115" cy="387350"/>
          </a:xfrm>
          <a:prstGeom prst="rect">
            <a:avLst/>
          </a:prstGeom>
        </p:spPr>
        <p:txBody>
          <a:bodyPr vert="horz" wrap="square" lIns="0" tIns="12065" rIns="0" bIns="0" rtlCol="0">
            <a:spAutoFit/>
          </a:bodyPr>
          <a:lstStyle/>
          <a:p>
            <a:pPr marL="304800">
              <a:lnSpc>
                <a:spcPts val="955"/>
              </a:lnSpc>
              <a:spcBef>
                <a:spcPts val="95"/>
              </a:spcBef>
            </a:pPr>
            <a:r>
              <a:rPr sz="800" spc="-10" dirty="0">
                <a:latin typeface="Arial"/>
                <a:cs typeface="Arial"/>
              </a:rPr>
              <a:t>Imper./Irr.</a:t>
            </a:r>
            <a:endParaRPr sz="800">
              <a:latin typeface="Arial"/>
              <a:cs typeface="Arial"/>
            </a:endParaRPr>
          </a:p>
          <a:p>
            <a:pPr marL="12700">
              <a:lnSpc>
                <a:spcPts val="944"/>
              </a:lnSpc>
              <a:tabLst>
                <a:tab pos="354965" algn="l"/>
              </a:tabLst>
            </a:pPr>
            <a:r>
              <a:rPr sz="800" spc="-25" dirty="0">
                <a:latin typeface="Arial"/>
                <a:cs typeface="Arial"/>
              </a:rPr>
              <a:t>AV</a:t>
            </a:r>
            <a:r>
              <a:rPr sz="800" dirty="0">
                <a:latin typeface="Arial"/>
                <a:cs typeface="Arial"/>
              </a:rPr>
              <a:t>	</a:t>
            </a:r>
            <a:r>
              <a:rPr sz="800" i="1" dirty="0">
                <a:latin typeface="Arial"/>
                <a:cs typeface="Arial"/>
              </a:rPr>
              <a:t>N-</a:t>
            </a:r>
            <a:r>
              <a:rPr sz="800" i="1" spc="105" dirty="0">
                <a:latin typeface="Arial"/>
                <a:cs typeface="Arial"/>
              </a:rPr>
              <a:t> </a:t>
            </a:r>
            <a:r>
              <a:rPr sz="800" i="1" spc="-10" dirty="0">
                <a:latin typeface="Arial"/>
                <a:cs typeface="Arial"/>
              </a:rPr>
              <a:t>-n-</a:t>
            </a:r>
            <a:r>
              <a:rPr sz="800" i="1" spc="-50" dirty="0">
                <a:latin typeface="Arial"/>
                <a:cs typeface="Arial"/>
              </a:rPr>
              <a:t>a</a:t>
            </a:r>
            <a:endParaRPr sz="800">
              <a:latin typeface="Arial"/>
              <a:cs typeface="Arial"/>
            </a:endParaRPr>
          </a:p>
          <a:p>
            <a:pPr marL="12700">
              <a:lnSpc>
                <a:spcPts val="955"/>
              </a:lnSpc>
              <a:tabLst>
                <a:tab pos="354965" algn="l"/>
              </a:tabLst>
            </a:pPr>
            <a:r>
              <a:rPr sz="800" spc="-25" dirty="0">
                <a:latin typeface="Arial"/>
                <a:cs typeface="Arial"/>
              </a:rPr>
              <a:t>PV</a:t>
            </a:r>
            <a:r>
              <a:rPr sz="800" dirty="0">
                <a:latin typeface="Arial"/>
                <a:cs typeface="Arial"/>
              </a:rPr>
              <a:t>	</a:t>
            </a:r>
            <a:r>
              <a:rPr sz="800" i="1" spc="-10" dirty="0">
                <a:latin typeface="Arial"/>
                <a:cs typeface="Arial"/>
              </a:rPr>
              <a:t>-n-</a:t>
            </a:r>
            <a:r>
              <a:rPr sz="800" i="1" spc="-50" dirty="0">
                <a:latin typeface="Arial"/>
                <a:cs typeface="Arial"/>
              </a:rPr>
              <a:t>a</a:t>
            </a:r>
            <a:endParaRPr sz="800">
              <a:latin typeface="Arial"/>
              <a:cs typeface="Arial"/>
            </a:endParaRPr>
          </a:p>
        </p:txBody>
      </p:sp>
      <p:sp>
        <p:nvSpPr>
          <p:cNvPr id="53" name="object 53"/>
          <p:cNvSpPr txBox="1"/>
          <p:nvPr/>
        </p:nvSpPr>
        <p:spPr>
          <a:xfrm>
            <a:off x="3863416" y="2188742"/>
            <a:ext cx="501015" cy="387350"/>
          </a:xfrm>
          <a:prstGeom prst="rect">
            <a:avLst/>
          </a:prstGeom>
        </p:spPr>
        <p:txBody>
          <a:bodyPr vert="horz" wrap="square" lIns="0" tIns="12065" rIns="0" bIns="0" rtlCol="0">
            <a:spAutoFit/>
          </a:bodyPr>
          <a:lstStyle/>
          <a:p>
            <a:pPr marL="12700">
              <a:lnSpc>
                <a:spcPts val="955"/>
              </a:lnSpc>
              <a:spcBef>
                <a:spcPts val="95"/>
              </a:spcBef>
            </a:pPr>
            <a:r>
              <a:rPr sz="800" spc="-10" dirty="0">
                <a:latin typeface="Arial"/>
                <a:cs typeface="Arial"/>
              </a:rPr>
              <a:t>Imper./Irr.</a:t>
            </a:r>
            <a:endParaRPr sz="800" dirty="0">
              <a:latin typeface="Arial"/>
              <a:cs typeface="Arial"/>
            </a:endParaRPr>
          </a:p>
          <a:p>
            <a:pPr marL="62865">
              <a:lnSpc>
                <a:spcPts val="944"/>
              </a:lnSpc>
            </a:pPr>
            <a:r>
              <a:rPr sz="800" i="1" dirty="0">
                <a:latin typeface="Arial"/>
                <a:cs typeface="Arial"/>
              </a:rPr>
              <a:t>N-</a:t>
            </a:r>
            <a:r>
              <a:rPr sz="800" i="1" spc="105" dirty="0">
                <a:latin typeface="Arial"/>
                <a:cs typeface="Arial"/>
              </a:rPr>
              <a:t> </a:t>
            </a:r>
            <a:r>
              <a:rPr sz="800" i="1" spc="-25" dirty="0">
                <a:latin typeface="Arial"/>
                <a:cs typeface="Arial"/>
              </a:rPr>
              <a:t>-ən</a:t>
            </a:r>
            <a:endParaRPr sz="800" dirty="0">
              <a:latin typeface="Arial"/>
              <a:cs typeface="Arial"/>
            </a:endParaRPr>
          </a:p>
          <a:p>
            <a:pPr marL="62865">
              <a:lnSpc>
                <a:spcPts val="955"/>
              </a:lnSpc>
            </a:pPr>
            <a:r>
              <a:rPr sz="800" i="1" spc="-20" dirty="0">
                <a:latin typeface="Arial"/>
                <a:cs typeface="Arial"/>
              </a:rPr>
              <a:t>-</a:t>
            </a:r>
            <a:r>
              <a:rPr sz="800" i="1" spc="-35" dirty="0">
                <a:latin typeface="Arial"/>
                <a:cs typeface="Arial"/>
              </a:rPr>
              <a:t>na</a:t>
            </a:r>
            <a:endParaRPr sz="800" dirty="0">
              <a:latin typeface="Arial"/>
              <a:cs typeface="Arial"/>
            </a:endParaRPr>
          </a:p>
        </p:txBody>
      </p:sp>
      <p:sp>
        <p:nvSpPr>
          <p:cNvPr id="54" name="object 54"/>
          <p:cNvSpPr/>
          <p:nvPr/>
        </p:nvSpPr>
        <p:spPr>
          <a:xfrm>
            <a:off x="1181315" y="2604122"/>
            <a:ext cx="3397885" cy="0"/>
          </a:xfrm>
          <a:custGeom>
            <a:avLst/>
            <a:gdLst/>
            <a:ahLst/>
            <a:cxnLst/>
            <a:rect l="l" t="t" r="r" b="b"/>
            <a:pathLst>
              <a:path w="3397885">
                <a:moveTo>
                  <a:pt x="0" y="0"/>
                </a:moveTo>
                <a:lnTo>
                  <a:pt x="3397364" y="0"/>
                </a:lnTo>
              </a:path>
            </a:pathLst>
          </a:custGeom>
          <a:ln w="5060">
            <a:solidFill>
              <a:srgbClr val="000000"/>
            </a:solidFill>
          </a:ln>
        </p:spPr>
        <p:txBody>
          <a:bodyPr wrap="square" lIns="0" tIns="0" rIns="0" bIns="0" rtlCol="0"/>
          <a:lstStyle/>
          <a:p>
            <a:endParaRPr/>
          </a:p>
        </p:txBody>
      </p:sp>
      <p:sp>
        <p:nvSpPr>
          <p:cNvPr id="55" name="object 55"/>
          <p:cNvSpPr txBox="1"/>
          <p:nvPr/>
        </p:nvSpPr>
        <p:spPr>
          <a:xfrm>
            <a:off x="1244536" y="2554567"/>
            <a:ext cx="515620" cy="386080"/>
          </a:xfrm>
          <a:prstGeom prst="rect">
            <a:avLst/>
          </a:prstGeom>
        </p:spPr>
        <p:txBody>
          <a:bodyPr vert="horz" wrap="square" lIns="0" tIns="71120" rIns="0" bIns="0" rtlCol="0">
            <a:spAutoFit/>
          </a:bodyPr>
          <a:lstStyle/>
          <a:p>
            <a:pPr marL="12700">
              <a:lnSpc>
                <a:spcPct val="100000"/>
              </a:lnSpc>
              <a:spcBef>
                <a:spcPts val="560"/>
              </a:spcBef>
            </a:pPr>
            <a:r>
              <a:rPr sz="800" spc="-10" dirty="0">
                <a:latin typeface="Arial"/>
                <a:cs typeface="Arial"/>
              </a:rPr>
              <a:t>Opt./Hort.</a:t>
            </a:r>
            <a:endParaRPr sz="800">
              <a:latin typeface="Arial"/>
              <a:cs typeface="Arial"/>
            </a:endParaRPr>
          </a:p>
          <a:p>
            <a:pPr marL="62865">
              <a:lnSpc>
                <a:spcPct val="100000"/>
              </a:lnSpc>
              <a:spcBef>
                <a:spcPts val="459"/>
              </a:spcBef>
            </a:pPr>
            <a:r>
              <a:rPr sz="800" dirty="0">
                <a:latin typeface="Arial"/>
                <a:cs typeface="Arial"/>
              </a:rPr>
              <a:t>*-</a:t>
            </a:r>
            <a:r>
              <a:rPr sz="800" spc="-50" dirty="0">
                <a:latin typeface="Arial"/>
                <a:cs typeface="Arial"/>
              </a:rPr>
              <a:t>a</a:t>
            </a:r>
            <a:endParaRPr sz="800">
              <a:latin typeface="Arial"/>
              <a:cs typeface="Arial"/>
            </a:endParaRPr>
          </a:p>
        </p:txBody>
      </p:sp>
      <p:sp>
        <p:nvSpPr>
          <p:cNvPr id="56" name="object 56"/>
          <p:cNvSpPr txBox="1"/>
          <p:nvPr/>
        </p:nvSpPr>
        <p:spPr>
          <a:xfrm>
            <a:off x="2017960" y="2554567"/>
            <a:ext cx="515620" cy="386080"/>
          </a:xfrm>
          <a:prstGeom prst="rect">
            <a:avLst/>
          </a:prstGeom>
        </p:spPr>
        <p:txBody>
          <a:bodyPr vert="horz" wrap="square" lIns="0" tIns="71120" rIns="0" bIns="0" rtlCol="0">
            <a:spAutoFit/>
          </a:bodyPr>
          <a:lstStyle/>
          <a:p>
            <a:pPr marL="12700">
              <a:lnSpc>
                <a:spcPct val="100000"/>
              </a:lnSpc>
              <a:spcBef>
                <a:spcPts val="560"/>
              </a:spcBef>
            </a:pPr>
            <a:r>
              <a:rPr sz="800" spc="-10" dirty="0">
                <a:latin typeface="Arial"/>
                <a:cs typeface="Arial"/>
              </a:rPr>
              <a:t>Opt./Hort.</a:t>
            </a:r>
            <a:endParaRPr sz="800">
              <a:latin typeface="Arial"/>
              <a:cs typeface="Arial"/>
            </a:endParaRPr>
          </a:p>
          <a:p>
            <a:pPr marL="62865">
              <a:lnSpc>
                <a:spcPct val="100000"/>
              </a:lnSpc>
              <a:spcBef>
                <a:spcPts val="459"/>
              </a:spcBef>
            </a:pPr>
            <a:r>
              <a:rPr sz="800" dirty="0">
                <a:latin typeface="Arial"/>
                <a:cs typeface="Arial"/>
              </a:rPr>
              <a:t>*-an-</a:t>
            </a:r>
            <a:r>
              <a:rPr sz="800" spc="-25" dirty="0">
                <a:latin typeface="Arial"/>
                <a:cs typeface="Arial"/>
              </a:rPr>
              <a:t>ay</a:t>
            </a:r>
            <a:endParaRPr sz="800">
              <a:latin typeface="Arial"/>
              <a:cs typeface="Arial"/>
            </a:endParaRPr>
          </a:p>
        </p:txBody>
      </p:sp>
      <p:sp>
        <p:nvSpPr>
          <p:cNvPr id="57" name="object 57"/>
          <p:cNvSpPr txBox="1"/>
          <p:nvPr/>
        </p:nvSpPr>
        <p:spPr>
          <a:xfrm>
            <a:off x="2791586" y="2613392"/>
            <a:ext cx="817880" cy="387350"/>
          </a:xfrm>
          <a:prstGeom prst="rect">
            <a:avLst/>
          </a:prstGeom>
        </p:spPr>
        <p:txBody>
          <a:bodyPr vert="horz" wrap="square" lIns="0" tIns="12065" rIns="0" bIns="0" rtlCol="0">
            <a:spAutoFit/>
          </a:bodyPr>
          <a:lstStyle/>
          <a:p>
            <a:pPr marL="304800">
              <a:lnSpc>
                <a:spcPts val="955"/>
              </a:lnSpc>
              <a:spcBef>
                <a:spcPts val="95"/>
              </a:spcBef>
            </a:pPr>
            <a:r>
              <a:rPr sz="800" spc="-10" dirty="0">
                <a:latin typeface="Arial"/>
                <a:cs typeface="Arial"/>
              </a:rPr>
              <a:t>Propositive</a:t>
            </a:r>
            <a:endParaRPr sz="800">
              <a:latin typeface="Arial"/>
              <a:cs typeface="Arial"/>
            </a:endParaRPr>
          </a:p>
          <a:p>
            <a:pPr marL="12700">
              <a:lnSpc>
                <a:spcPts val="944"/>
              </a:lnSpc>
              <a:tabLst>
                <a:tab pos="354965" algn="l"/>
              </a:tabLst>
            </a:pPr>
            <a:r>
              <a:rPr sz="800" spc="-25" dirty="0">
                <a:latin typeface="Arial"/>
                <a:cs typeface="Arial"/>
              </a:rPr>
              <a:t>AV</a:t>
            </a:r>
            <a:r>
              <a:rPr sz="800" dirty="0">
                <a:latin typeface="Arial"/>
                <a:cs typeface="Arial"/>
              </a:rPr>
              <a:t>	</a:t>
            </a:r>
            <a:r>
              <a:rPr sz="800" i="1" dirty="0">
                <a:latin typeface="Arial"/>
                <a:cs typeface="Arial"/>
              </a:rPr>
              <a:t>N-</a:t>
            </a:r>
            <a:r>
              <a:rPr sz="800" i="1" spc="100" dirty="0">
                <a:latin typeface="Arial"/>
                <a:cs typeface="Arial"/>
              </a:rPr>
              <a:t> </a:t>
            </a:r>
            <a:r>
              <a:rPr sz="800" i="1" spc="-10" dirty="0">
                <a:latin typeface="Arial"/>
                <a:cs typeface="Arial"/>
              </a:rPr>
              <a:t>-</a:t>
            </a:r>
            <a:r>
              <a:rPr sz="800" i="1" spc="-25" dirty="0">
                <a:latin typeface="Arial"/>
                <a:cs typeface="Arial"/>
              </a:rPr>
              <a:t>aké</a:t>
            </a:r>
            <a:endParaRPr sz="800">
              <a:latin typeface="Arial"/>
              <a:cs typeface="Arial"/>
            </a:endParaRPr>
          </a:p>
          <a:p>
            <a:pPr marL="12700">
              <a:lnSpc>
                <a:spcPts val="955"/>
              </a:lnSpc>
              <a:tabLst>
                <a:tab pos="354965" algn="l"/>
              </a:tabLst>
            </a:pPr>
            <a:r>
              <a:rPr sz="800" spc="-25" dirty="0">
                <a:latin typeface="Arial"/>
                <a:cs typeface="Arial"/>
              </a:rPr>
              <a:t>PV</a:t>
            </a:r>
            <a:r>
              <a:rPr sz="800" dirty="0">
                <a:latin typeface="Arial"/>
                <a:cs typeface="Arial"/>
              </a:rPr>
              <a:t>	</a:t>
            </a:r>
            <a:r>
              <a:rPr sz="800" i="1" spc="-20" dirty="0">
                <a:latin typeface="Arial"/>
                <a:cs typeface="Arial"/>
              </a:rPr>
              <a:t>-n-</a:t>
            </a:r>
            <a:r>
              <a:rPr sz="800" i="1" spc="-50" dirty="0">
                <a:latin typeface="Arial"/>
                <a:cs typeface="Arial"/>
              </a:rPr>
              <a:t>é</a:t>
            </a:r>
            <a:endParaRPr sz="800">
              <a:latin typeface="Arial"/>
              <a:cs typeface="Arial"/>
            </a:endParaRPr>
          </a:p>
        </p:txBody>
      </p:sp>
      <p:sp>
        <p:nvSpPr>
          <p:cNvPr id="58" name="object 58"/>
          <p:cNvSpPr txBox="1"/>
          <p:nvPr/>
        </p:nvSpPr>
        <p:spPr>
          <a:xfrm>
            <a:off x="3863311" y="2613392"/>
            <a:ext cx="525780" cy="387350"/>
          </a:xfrm>
          <a:prstGeom prst="rect">
            <a:avLst/>
          </a:prstGeom>
        </p:spPr>
        <p:txBody>
          <a:bodyPr vert="horz" wrap="square" lIns="0" tIns="12065" rIns="0" bIns="0" rtlCol="0">
            <a:spAutoFit/>
          </a:bodyPr>
          <a:lstStyle/>
          <a:p>
            <a:pPr marL="12700">
              <a:lnSpc>
                <a:spcPts val="955"/>
              </a:lnSpc>
              <a:spcBef>
                <a:spcPts val="95"/>
              </a:spcBef>
            </a:pPr>
            <a:r>
              <a:rPr sz="800" spc="-10" dirty="0">
                <a:latin typeface="Arial"/>
                <a:cs typeface="Arial"/>
              </a:rPr>
              <a:t>Propositive</a:t>
            </a:r>
            <a:endParaRPr sz="800" dirty="0">
              <a:latin typeface="Arial"/>
              <a:cs typeface="Arial"/>
            </a:endParaRPr>
          </a:p>
          <a:p>
            <a:pPr marL="62865">
              <a:lnSpc>
                <a:spcPts val="944"/>
              </a:lnSpc>
            </a:pPr>
            <a:r>
              <a:rPr sz="800" i="1" dirty="0">
                <a:latin typeface="Arial"/>
                <a:cs typeface="Arial"/>
              </a:rPr>
              <a:t>N-</a:t>
            </a:r>
            <a:r>
              <a:rPr sz="800" i="1" spc="105" dirty="0">
                <a:latin typeface="Arial"/>
                <a:cs typeface="Arial"/>
              </a:rPr>
              <a:t> </a:t>
            </a:r>
            <a:r>
              <a:rPr sz="800" i="1" spc="-20" dirty="0">
                <a:latin typeface="Arial"/>
                <a:cs typeface="Arial"/>
              </a:rPr>
              <a:t>-</a:t>
            </a:r>
            <a:r>
              <a:rPr sz="800" i="1" spc="-35" dirty="0">
                <a:latin typeface="Arial"/>
                <a:cs typeface="Arial"/>
              </a:rPr>
              <a:t>na</a:t>
            </a:r>
            <a:endParaRPr sz="800" dirty="0">
              <a:latin typeface="Arial"/>
              <a:cs typeface="Arial"/>
            </a:endParaRPr>
          </a:p>
          <a:p>
            <a:pPr marL="12700">
              <a:lnSpc>
                <a:spcPts val="955"/>
              </a:lnSpc>
            </a:pPr>
            <a:r>
              <a:rPr sz="800" dirty="0">
                <a:latin typeface="Arial"/>
                <a:cs typeface="Arial"/>
              </a:rPr>
              <a:t>(no</a:t>
            </a:r>
            <a:r>
              <a:rPr sz="800" spc="75" dirty="0">
                <a:latin typeface="Arial"/>
                <a:cs typeface="Arial"/>
              </a:rPr>
              <a:t> </a:t>
            </a:r>
            <a:r>
              <a:rPr sz="800" spc="-10" dirty="0">
                <a:latin typeface="Arial"/>
                <a:cs typeface="Arial"/>
              </a:rPr>
              <a:t>form)</a:t>
            </a:r>
            <a:endParaRPr sz="800" dirty="0">
              <a:latin typeface="Arial"/>
              <a:cs typeface="Arial"/>
            </a:endParaRPr>
          </a:p>
        </p:txBody>
      </p:sp>
      <p:sp>
        <p:nvSpPr>
          <p:cNvPr id="59" name="object 59"/>
          <p:cNvSpPr/>
          <p:nvPr/>
        </p:nvSpPr>
        <p:spPr>
          <a:xfrm>
            <a:off x="1181315" y="3031299"/>
            <a:ext cx="3397885" cy="0"/>
          </a:xfrm>
          <a:custGeom>
            <a:avLst/>
            <a:gdLst/>
            <a:ahLst/>
            <a:cxnLst/>
            <a:rect l="l" t="t" r="r" b="b"/>
            <a:pathLst>
              <a:path w="3397885">
                <a:moveTo>
                  <a:pt x="0" y="0"/>
                </a:moveTo>
                <a:lnTo>
                  <a:pt x="3397364" y="0"/>
                </a:lnTo>
              </a:path>
            </a:pathLst>
          </a:custGeom>
          <a:ln w="10121">
            <a:solidFill>
              <a:srgbClr val="000000"/>
            </a:solidFill>
          </a:ln>
        </p:spPr>
        <p:txBody>
          <a:bodyPr wrap="square" lIns="0" tIns="0" rIns="0" bIns="0" rtlCol="0"/>
          <a:lstStyle/>
          <a:p>
            <a:endParaRPr/>
          </a:p>
        </p:txBody>
      </p:sp>
      <p:sp>
        <p:nvSpPr>
          <p:cNvPr id="60" name="object 60"/>
          <p:cNvSpPr txBox="1"/>
          <p:nvPr/>
        </p:nvSpPr>
        <p:spPr>
          <a:xfrm>
            <a:off x="1351622" y="3058069"/>
            <a:ext cx="3056890" cy="135293"/>
          </a:xfrm>
          <a:prstGeom prst="rect">
            <a:avLst/>
          </a:prstGeom>
        </p:spPr>
        <p:txBody>
          <a:bodyPr vert="horz" wrap="square" lIns="0" tIns="12065" rIns="0" bIns="0" rtlCol="0">
            <a:spAutoFit/>
          </a:bodyPr>
          <a:lstStyle/>
          <a:p>
            <a:pPr marL="12700">
              <a:lnSpc>
                <a:spcPct val="100000"/>
              </a:lnSpc>
              <a:spcBef>
                <a:spcPts val="95"/>
              </a:spcBef>
            </a:pPr>
            <a:r>
              <a:rPr sz="800" spc="-25" dirty="0">
                <a:solidFill>
                  <a:schemeClr val="tx1"/>
                </a:solidFill>
                <a:latin typeface="Arial"/>
                <a:cs typeface="Arial"/>
              </a:rPr>
              <a:t>Sources:</a:t>
            </a:r>
            <a:r>
              <a:rPr sz="800" spc="75" dirty="0">
                <a:solidFill>
                  <a:schemeClr val="tx1"/>
                </a:solidFill>
                <a:latin typeface="Arial"/>
                <a:cs typeface="Arial"/>
              </a:rPr>
              <a:t> </a:t>
            </a:r>
            <a:r>
              <a:rPr sz="800" spc="-10" dirty="0">
                <a:solidFill>
                  <a:schemeClr val="tx1"/>
                </a:solidFill>
                <a:latin typeface="Arial"/>
                <a:cs typeface="Arial"/>
                <a:hlinkClick r:id="rId6" action="ppaction://hlinksldjump">
                  <a:extLst>
                    <a:ext uri="{A12FA001-AC4F-418D-AE19-62706E023703}">
                      <ahyp:hlinkClr xmlns:ahyp="http://schemas.microsoft.com/office/drawing/2018/hyperlinkcolor" val="tx"/>
                    </a:ext>
                  </a:extLst>
                </a:hlinkClick>
              </a:rPr>
              <a:t>Chen</a:t>
            </a:r>
            <a:r>
              <a:rPr sz="800" dirty="0">
                <a:solidFill>
                  <a:schemeClr val="tx1"/>
                </a:solidFill>
                <a:latin typeface="Arial"/>
                <a:cs typeface="Arial"/>
                <a:hlinkClick r:id="rId6" action="ppaction://hlinksldjump">
                  <a:extLst>
                    <a:ext uri="{A12FA001-AC4F-418D-AE19-62706E023703}">
                      <ahyp:hlinkClr xmlns:ahyp="http://schemas.microsoft.com/office/drawing/2018/hyperlinkcolor" val="tx"/>
                    </a:ext>
                  </a:extLst>
                </a:hlinkClick>
              </a:rPr>
              <a:t> </a:t>
            </a:r>
            <a:r>
              <a:rPr sz="800" spc="-10" dirty="0">
                <a:solidFill>
                  <a:schemeClr val="tx1"/>
                </a:solidFill>
                <a:latin typeface="Arial"/>
                <a:cs typeface="Arial"/>
                <a:hlinkClick r:id="rId6" action="ppaction://hlinksldjump">
                  <a:extLst>
                    <a:ext uri="{A12FA001-AC4F-418D-AE19-62706E023703}">
                      <ahyp:hlinkClr xmlns:ahyp="http://schemas.microsoft.com/office/drawing/2018/hyperlinkcolor" val="tx"/>
                    </a:ext>
                  </a:extLst>
                </a:hlinkClick>
              </a:rPr>
              <a:t>2017</a:t>
            </a:r>
            <a:r>
              <a:rPr sz="800" spc="-10" dirty="0">
                <a:solidFill>
                  <a:schemeClr val="tx1"/>
                </a:solidFill>
                <a:latin typeface="Arial"/>
                <a:cs typeface="Arial"/>
              </a:rPr>
              <a:t>;</a:t>
            </a:r>
            <a:r>
              <a:rPr sz="800" dirty="0">
                <a:solidFill>
                  <a:schemeClr val="tx1"/>
                </a:solidFill>
                <a:latin typeface="Arial"/>
                <a:cs typeface="Arial"/>
              </a:rPr>
              <a:t> </a:t>
            </a:r>
            <a:r>
              <a:rPr sz="800" spc="-40" dirty="0">
                <a:solidFill>
                  <a:schemeClr val="tx1"/>
                </a:solidFill>
                <a:latin typeface="Arial"/>
                <a:cs typeface="Arial"/>
                <a:hlinkClick r:id="rId8" action="ppaction://hlinksldjump">
                  <a:extLst>
                    <a:ext uri="{A12FA001-AC4F-418D-AE19-62706E023703}">
                      <ahyp:hlinkClr xmlns:ahyp="http://schemas.microsoft.com/office/drawing/2018/hyperlinkcolor" val="tx"/>
                    </a:ext>
                  </a:extLst>
                </a:hlinkClick>
              </a:rPr>
              <a:t>Ross</a:t>
            </a:r>
            <a:r>
              <a:rPr sz="800" spc="-5" dirty="0">
                <a:solidFill>
                  <a:schemeClr val="tx1"/>
                </a:solidFill>
                <a:latin typeface="Arial"/>
                <a:cs typeface="Arial"/>
                <a:hlinkClick r:id="rId8" action="ppaction://hlinksldjump">
                  <a:extLst>
                    <a:ext uri="{A12FA001-AC4F-418D-AE19-62706E023703}">
                      <ahyp:hlinkClr xmlns:ahyp="http://schemas.microsoft.com/office/drawing/2018/hyperlinkcolor" val="tx"/>
                    </a:ext>
                  </a:extLst>
                </a:hlinkClick>
              </a:rPr>
              <a:t> </a:t>
            </a:r>
            <a:r>
              <a:rPr sz="800" dirty="0">
                <a:solidFill>
                  <a:schemeClr val="tx1"/>
                </a:solidFill>
                <a:latin typeface="Arial"/>
                <a:cs typeface="Arial"/>
                <a:hlinkClick r:id="rId8" action="ppaction://hlinksldjump">
                  <a:extLst>
                    <a:ext uri="{A12FA001-AC4F-418D-AE19-62706E023703}">
                      <ahyp:hlinkClr xmlns:ahyp="http://schemas.microsoft.com/office/drawing/2018/hyperlinkcolor" val="tx"/>
                    </a:ext>
                  </a:extLst>
                </a:hlinkClick>
              </a:rPr>
              <a:t>2009</a:t>
            </a:r>
            <a:r>
              <a:rPr sz="800" dirty="0">
                <a:solidFill>
                  <a:schemeClr val="tx1"/>
                </a:solidFill>
                <a:latin typeface="Arial"/>
                <a:cs typeface="Arial"/>
              </a:rPr>
              <a:t>:</a:t>
            </a:r>
            <a:r>
              <a:rPr sz="800" spc="80" dirty="0">
                <a:solidFill>
                  <a:schemeClr val="tx1"/>
                </a:solidFill>
                <a:latin typeface="Arial"/>
                <a:cs typeface="Arial"/>
              </a:rPr>
              <a:t> </a:t>
            </a:r>
            <a:r>
              <a:rPr sz="800" dirty="0">
                <a:solidFill>
                  <a:schemeClr val="tx1"/>
                </a:solidFill>
                <a:latin typeface="Arial"/>
                <a:cs typeface="Arial"/>
              </a:rPr>
              <a:t>306;</a:t>
            </a:r>
            <a:r>
              <a:rPr sz="800" spc="5" dirty="0">
                <a:solidFill>
                  <a:schemeClr val="tx1"/>
                </a:solidFill>
                <a:latin typeface="Arial"/>
                <a:cs typeface="Arial"/>
              </a:rPr>
              <a:t> </a:t>
            </a:r>
            <a:r>
              <a:rPr sz="800" dirty="0">
                <a:solidFill>
                  <a:schemeClr val="tx1"/>
                </a:solidFill>
                <a:latin typeface="Arial"/>
                <a:cs typeface="Arial"/>
                <a:hlinkClick r:id="rId9" action="ppaction://hlinksldjump">
                  <a:extLst>
                    <a:ext uri="{A12FA001-AC4F-418D-AE19-62706E023703}">
                      <ahyp:hlinkClr xmlns:ahyp="http://schemas.microsoft.com/office/drawing/2018/hyperlinkcolor" val="tx"/>
                    </a:ext>
                  </a:extLst>
                </a:hlinkClick>
              </a:rPr>
              <a:t>Oglobin</a:t>
            </a:r>
            <a:r>
              <a:rPr sz="800" spc="-5" dirty="0">
                <a:solidFill>
                  <a:schemeClr val="tx1"/>
                </a:solidFill>
                <a:latin typeface="Arial"/>
                <a:cs typeface="Arial"/>
                <a:hlinkClick r:id="rId9" action="ppaction://hlinksldjump">
                  <a:extLst>
                    <a:ext uri="{A12FA001-AC4F-418D-AE19-62706E023703}">
                      <ahyp:hlinkClr xmlns:ahyp="http://schemas.microsoft.com/office/drawing/2018/hyperlinkcolor" val="tx"/>
                    </a:ext>
                  </a:extLst>
                </a:hlinkClick>
              </a:rPr>
              <a:t> </a:t>
            </a:r>
            <a:r>
              <a:rPr sz="800" spc="-10" dirty="0">
                <a:solidFill>
                  <a:schemeClr val="tx1"/>
                </a:solidFill>
                <a:latin typeface="Arial"/>
                <a:cs typeface="Arial"/>
                <a:hlinkClick r:id="rId9" action="ppaction://hlinksldjump">
                  <a:extLst>
                    <a:ext uri="{A12FA001-AC4F-418D-AE19-62706E023703}">
                      <ahyp:hlinkClr xmlns:ahyp="http://schemas.microsoft.com/office/drawing/2018/hyperlinkcolor" val="tx"/>
                    </a:ext>
                  </a:extLst>
                </a:hlinkClick>
              </a:rPr>
              <a:t>2005</a:t>
            </a:r>
            <a:r>
              <a:rPr sz="800" spc="-10" dirty="0">
                <a:solidFill>
                  <a:schemeClr val="tx1"/>
                </a:solidFill>
                <a:latin typeface="Arial"/>
                <a:cs typeface="Arial"/>
              </a:rPr>
              <a:t>;</a:t>
            </a:r>
            <a:r>
              <a:rPr sz="800" dirty="0">
                <a:solidFill>
                  <a:schemeClr val="tx1"/>
                </a:solidFill>
                <a:latin typeface="Arial"/>
                <a:cs typeface="Arial"/>
              </a:rPr>
              <a:t> </a:t>
            </a:r>
            <a:r>
              <a:rPr sz="800" spc="-25" dirty="0">
                <a:solidFill>
                  <a:schemeClr val="tx1"/>
                </a:solidFill>
                <a:latin typeface="Arial"/>
                <a:cs typeface="Arial"/>
                <a:hlinkClick r:id="rId6" action="ppaction://hlinksldjump">
                  <a:extLst>
                    <a:ext uri="{A12FA001-AC4F-418D-AE19-62706E023703}">
                      <ahyp:hlinkClr xmlns:ahyp="http://schemas.microsoft.com/office/drawing/2018/hyperlinkcolor" val="tx"/>
                    </a:ext>
                  </a:extLst>
                </a:hlinkClick>
              </a:rPr>
              <a:t>Conners</a:t>
            </a:r>
            <a:r>
              <a:rPr sz="800" dirty="0">
                <a:solidFill>
                  <a:schemeClr val="tx1"/>
                </a:solidFill>
                <a:latin typeface="Arial"/>
                <a:cs typeface="Arial"/>
                <a:hlinkClick r:id="rId6" action="ppaction://hlinksldjump">
                  <a:extLst>
                    <a:ext uri="{A12FA001-AC4F-418D-AE19-62706E023703}">
                      <ahyp:hlinkClr xmlns:ahyp="http://schemas.microsoft.com/office/drawing/2018/hyperlinkcolor" val="tx"/>
                    </a:ext>
                  </a:extLst>
                </a:hlinkClick>
              </a:rPr>
              <a:t> </a:t>
            </a:r>
            <a:r>
              <a:rPr sz="800" spc="-10" dirty="0">
                <a:solidFill>
                  <a:schemeClr val="tx1"/>
                </a:solidFill>
                <a:latin typeface="Arial"/>
                <a:cs typeface="Arial"/>
                <a:hlinkClick r:id="rId6" action="ppaction://hlinksldjump">
                  <a:extLst>
                    <a:ext uri="{A12FA001-AC4F-418D-AE19-62706E023703}">
                      <ahyp:hlinkClr xmlns:ahyp="http://schemas.microsoft.com/office/drawing/2018/hyperlinkcolor" val="tx"/>
                    </a:ext>
                  </a:extLst>
                </a:hlinkClick>
              </a:rPr>
              <a:t>2008</a:t>
            </a:r>
            <a:r>
              <a:rPr sz="800" spc="-10" dirty="0">
                <a:solidFill>
                  <a:schemeClr val="tx1"/>
                </a:solidFill>
                <a:latin typeface="Arial"/>
                <a:cs typeface="Arial"/>
              </a:rPr>
              <a:t>.</a:t>
            </a:r>
            <a:endParaRPr sz="800" dirty="0">
              <a:solidFill>
                <a:schemeClr val="tx1"/>
              </a:solidFill>
              <a:latin typeface="Arial"/>
              <a:cs typeface="Arial"/>
            </a:endParaRPr>
          </a:p>
        </p:txBody>
      </p:sp>
      <p:sp>
        <p:nvSpPr>
          <p:cNvPr id="61" name="object 61"/>
          <p:cNvSpPr txBox="1"/>
          <p:nvPr/>
        </p:nvSpPr>
        <p:spPr>
          <a:xfrm>
            <a:off x="5494985" y="3123573"/>
            <a:ext cx="214629" cy="101600"/>
          </a:xfrm>
          <a:prstGeom prst="rect">
            <a:avLst/>
          </a:prstGeom>
        </p:spPr>
        <p:txBody>
          <a:bodyPr vert="horz" wrap="square" lIns="0" tIns="12065" rIns="0" bIns="0" rtlCol="0">
            <a:spAutoFit/>
          </a:bodyPr>
          <a:lstStyle/>
          <a:p>
            <a:pPr marL="12700">
              <a:lnSpc>
                <a:spcPct val="100000"/>
              </a:lnSpc>
              <a:spcBef>
                <a:spcPts val="95"/>
              </a:spcBef>
            </a:pPr>
            <a:r>
              <a:rPr sz="500" spc="-20" dirty="0">
                <a:latin typeface="Arial"/>
                <a:cs typeface="Arial"/>
              </a:rPr>
              <a:t>25</a:t>
            </a:r>
            <a:r>
              <a:rPr sz="500" spc="-55" dirty="0">
                <a:latin typeface="Arial"/>
                <a:cs typeface="Arial"/>
              </a:rPr>
              <a:t> </a:t>
            </a:r>
            <a:r>
              <a:rPr sz="500" spc="125" dirty="0">
                <a:latin typeface="Arial"/>
                <a:cs typeface="Arial"/>
              </a:rPr>
              <a:t>/</a:t>
            </a:r>
            <a:r>
              <a:rPr sz="500" spc="-50" dirty="0">
                <a:latin typeface="Arial"/>
                <a:cs typeface="Arial"/>
              </a:rPr>
              <a:t> </a:t>
            </a:r>
            <a:r>
              <a:rPr sz="500" spc="-25" dirty="0">
                <a:latin typeface="Arial"/>
                <a:cs typeface="Arial"/>
              </a:rPr>
              <a:t>27</a:t>
            </a:r>
            <a:endParaRPr sz="500">
              <a:latin typeface="Arial"/>
              <a:cs typeface="Arial"/>
            </a:endParaRPr>
          </a:p>
        </p:txBody>
      </p:sp>
    </p:spTree>
  </p:cSld>
  <p:clrMapOvr>
    <a:masterClrMapping/>
  </p:clrMapOvr>
  <p:transition>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AF361B-E6CB-AE62-11EE-039708C7E2B6}"/>
              </a:ext>
            </a:extLst>
          </p:cNvPr>
          <p:cNvPicPr>
            <a:picLocks noChangeAspect="1"/>
          </p:cNvPicPr>
          <p:nvPr/>
        </p:nvPicPr>
        <p:blipFill>
          <a:blip r:embed="rId2"/>
          <a:stretch>
            <a:fillRect/>
          </a:stretch>
        </p:blipFill>
        <p:spPr>
          <a:xfrm>
            <a:off x="520700" y="0"/>
            <a:ext cx="3087841" cy="3244850"/>
          </a:xfrm>
          <a:prstGeom prst="rect">
            <a:avLst/>
          </a:prstGeom>
        </p:spPr>
      </p:pic>
      <p:sp>
        <p:nvSpPr>
          <p:cNvPr id="8" name="TextBox 7">
            <a:extLst>
              <a:ext uri="{FF2B5EF4-FFF2-40B4-BE49-F238E27FC236}">
                <a16:creationId xmlns:a16="http://schemas.microsoft.com/office/drawing/2014/main" id="{E0F06247-D7C1-EE03-94AD-F7BECFDD2A65}"/>
              </a:ext>
            </a:extLst>
          </p:cNvPr>
          <p:cNvSpPr txBox="1"/>
          <p:nvPr/>
        </p:nvSpPr>
        <p:spPr>
          <a:xfrm>
            <a:off x="3949700" y="479425"/>
            <a:ext cx="1524000" cy="646331"/>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Table: Applicative morphology by semantic role of the applied phrase (selected languages)</a:t>
            </a:r>
          </a:p>
        </p:txBody>
      </p:sp>
    </p:spTree>
    <p:extLst>
      <p:ext uri="{BB962C8B-B14F-4D97-AF65-F5344CB8AC3E}">
        <p14:creationId xmlns:p14="http://schemas.microsoft.com/office/powerpoint/2010/main" val="24534172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 name="object 4"/>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 name="object 5"/>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6" name="object 6"/>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2" action="ppaction://hlinksldjump"/>
              </a:rPr>
              <a:t>Preliminaries</a:t>
            </a:r>
            <a:endParaRPr sz="500">
              <a:latin typeface="Arial"/>
              <a:cs typeface="Arial"/>
            </a:endParaRPr>
          </a:p>
        </p:txBody>
      </p:sp>
      <p:grpSp>
        <p:nvGrpSpPr>
          <p:cNvPr id="7" name="object 7"/>
          <p:cNvGrpSpPr/>
          <p:nvPr/>
        </p:nvGrpSpPr>
        <p:grpSpPr>
          <a:xfrm>
            <a:off x="1169682" y="127510"/>
            <a:ext cx="243204" cy="41275"/>
            <a:chOff x="1169682" y="127510"/>
            <a:chExt cx="243204" cy="41275"/>
          </a:xfrm>
        </p:grpSpPr>
        <p:sp>
          <p:nvSpPr>
            <p:cNvPr id="8" name="object 8"/>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9" name="object 9"/>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0" name="object 10"/>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1" name="object 11"/>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2" name="object 12"/>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13" name="object 13"/>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3" action="ppaction://hlinksldjump"/>
              </a:rPr>
              <a:t>Distribution</a:t>
            </a:r>
            <a:endParaRPr sz="500">
              <a:latin typeface="Arial"/>
              <a:cs typeface="Arial"/>
            </a:endParaRPr>
          </a:p>
        </p:txBody>
      </p:sp>
      <p:grpSp>
        <p:nvGrpSpPr>
          <p:cNvPr id="14" name="object 14"/>
          <p:cNvGrpSpPr/>
          <p:nvPr/>
        </p:nvGrpSpPr>
        <p:grpSpPr>
          <a:xfrm>
            <a:off x="2196020" y="127510"/>
            <a:ext cx="243204" cy="41275"/>
            <a:chOff x="2196020" y="127510"/>
            <a:chExt cx="243204" cy="41275"/>
          </a:xfrm>
        </p:grpSpPr>
        <p:sp>
          <p:nvSpPr>
            <p:cNvPr id="15" name="object 15"/>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6" name="object 16"/>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7" name="object 17"/>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8" name="object 18"/>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9" name="object 19"/>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0" name="object 20"/>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4" action="ppaction://hlinksldjump"/>
              </a:rPr>
              <a:t>Forms</a:t>
            </a:r>
            <a:r>
              <a:rPr sz="500" spc="25" dirty="0">
                <a:solidFill>
                  <a:srgbClr val="595959"/>
                </a:solidFill>
                <a:latin typeface="Arial"/>
                <a:cs typeface="Arial"/>
                <a:hlinkClick r:id="rId4" action="ppaction://hlinksldjump"/>
              </a:rPr>
              <a:t> </a:t>
            </a:r>
            <a:r>
              <a:rPr sz="500" spc="60" dirty="0">
                <a:solidFill>
                  <a:srgbClr val="595959"/>
                </a:solidFill>
                <a:latin typeface="Arial"/>
                <a:cs typeface="Arial"/>
                <a:hlinkClick r:id="rId4" action="ppaction://hlinksldjump"/>
              </a:rPr>
              <a:t>&amp;</a:t>
            </a:r>
            <a:r>
              <a:rPr sz="500" spc="30" dirty="0">
                <a:solidFill>
                  <a:srgbClr val="595959"/>
                </a:solidFill>
                <a:latin typeface="Arial"/>
                <a:cs typeface="Arial"/>
                <a:hlinkClick r:id="rId4" action="ppaction://hlinksldjump"/>
              </a:rPr>
              <a:t> </a:t>
            </a:r>
            <a:r>
              <a:rPr sz="500" spc="-10" dirty="0">
                <a:solidFill>
                  <a:srgbClr val="595959"/>
                </a:solidFill>
                <a:latin typeface="Arial"/>
                <a:cs typeface="Arial"/>
                <a:hlinkClick r:id="rId4" action="ppaction://hlinksldjump"/>
              </a:rPr>
              <a:t>functions</a:t>
            </a:r>
            <a:endParaRPr sz="500">
              <a:latin typeface="Arial"/>
              <a:cs typeface="Arial"/>
            </a:endParaRPr>
          </a:p>
        </p:txBody>
      </p:sp>
      <p:grpSp>
        <p:nvGrpSpPr>
          <p:cNvPr id="21" name="object 21"/>
          <p:cNvGrpSpPr/>
          <p:nvPr/>
        </p:nvGrpSpPr>
        <p:grpSpPr>
          <a:xfrm>
            <a:off x="3411118" y="127510"/>
            <a:ext cx="92075" cy="41275"/>
            <a:chOff x="3411118" y="127510"/>
            <a:chExt cx="92075" cy="41275"/>
          </a:xfrm>
        </p:grpSpPr>
        <p:sp>
          <p:nvSpPr>
            <p:cNvPr id="22" name="object 22"/>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3" name="object 23"/>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4" name="object 24"/>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5" action="ppaction://hlinksldjump"/>
              </a:rPr>
              <a:t>Wrap-</a:t>
            </a:r>
            <a:r>
              <a:rPr sz="500" spc="-25" dirty="0">
                <a:solidFill>
                  <a:srgbClr val="595959"/>
                </a:solidFill>
                <a:latin typeface="Arial"/>
                <a:cs typeface="Arial"/>
                <a:hlinkClick r:id="rId5" action="ppaction://hlinksldjump"/>
              </a:rPr>
              <a:t>up</a:t>
            </a:r>
            <a:endParaRPr sz="500">
              <a:latin typeface="Arial"/>
              <a:cs typeface="Arial"/>
            </a:endParaRPr>
          </a:p>
        </p:txBody>
      </p:sp>
      <p:sp>
        <p:nvSpPr>
          <p:cNvPr id="25" name="object 25"/>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solidFill>
                  <a:srgbClr val="595959"/>
                </a:solidFill>
                <a:latin typeface="Arial"/>
                <a:cs typeface="Arial"/>
                <a:hlinkClick r:id="rId6" action="ppaction://hlinksldjump"/>
              </a:rPr>
              <a:t>References</a:t>
            </a:r>
            <a:endParaRPr sz="500">
              <a:latin typeface="Arial"/>
              <a:cs typeface="Arial"/>
            </a:endParaRPr>
          </a:p>
        </p:txBody>
      </p:sp>
      <p:grpSp>
        <p:nvGrpSpPr>
          <p:cNvPr id="26" name="object 26"/>
          <p:cNvGrpSpPr/>
          <p:nvPr/>
        </p:nvGrpSpPr>
        <p:grpSpPr>
          <a:xfrm>
            <a:off x="5340803" y="127519"/>
            <a:ext cx="243204" cy="41275"/>
            <a:chOff x="5340803" y="127519"/>
            <a:chExt cx="243204" cy="41275"/>
          </a:xfrm>
        </p:grpSpPr>
        <p:sp>
          <p:nvSpPr>
            <p:cNvPr id="27" name="object 27"/>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8" name="object 28"/>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9" name="object 29"/>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30" name="object 30"/>
            <p:cNvSpPr/>
            <p:nvPr/>
          </p:nvSpPr>
          <p:spPr>
            <a:xfrm>
              <a:off x="5494540" y="130050"/>
              <a:ext cx="36195" cy="36195"/>
            </a:xfrm>
            <a:custGeom>
              <a:avLst/>
              <a:gdLst/>
              <a:ahLst/>
              <a:cxnLst/>
              <a:rect l="l" t="t" r="r" b="b"/>
              <a:pathLst>
                <a:path w="36195"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p>
          </p:txBody>
        </p:sp>
        <p:sp>
          <p:nvSpPr>
            <p:cNvPr id="31" name="object 31"/>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32" name="object 32"/>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grpSp>
      <p:sp>
        <p:nvSpPr>
          <p:cNvPr id="33" name="object 33"/>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latin typeface="Arial"/>
                <a:cs typeface="Arial"/>
                <a:hlinkClick r:id="rId7" action="ppaction://hlinksldjump"/>
              </a:rPr>
              <a:t>Extra</a:t>
            </a:r>
            <a:r>
              <a:rPr sz="500" spc="55" dirty="0">
                <a:latin typeface="Arial"/>
                <a:cs typeface="Arial"/>
                <a:hlinkClick r:id="rId7" action="ppaction://hlinksldjump"/>
              </a:rPr>
              <a:t> </a:t>
            </a:r>
            <a:r>
              <a:rPr sz="500" spc="-10" dirty="0">
                <a:latin typeface="Arial"/>
                <a:cs typeface="Arial"/>
                <a:hlinkClick r:id="rId7" action="ppaction://hlinksldjump"/>
              </a:rPr>
              <a:t>slides</a:t>
            </a:r>
            <a:endParaRPr sz="500">
              <a:latin typeface="Arial"/>
              <a:cs typeface="Arial"/>
            </a:endParaRPr>
          </a:p>
        </p:txBody>
      </p:sp>
      <p:sp>
        <p:nvSpPr>
          <p:cNvPr id="40" name="object 40"/>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27</a:t>
            </a:fld>
            <a:r>
              <a:rPr spc="-55" dirty="0"/>
              <a:t> </a:t>
            </a:r>
            <a:r>
              <a:rPr spc="125" dirty="0"/>
              <a:t>/</a:t>
            </a:r>
            <a:r>
              <a:rPr spc="-50" dirty="0"/>
              <a:t> </a:t>
            </a:r>
            <a:r>
              <a:rPr spc="-25" dirty="0"/>
              <a:t>27</a:t>
            </a:r>
          </a:p>
        </p:txBody>
      </p:sp>
      <p:sp>
        <p:nvSpPr>
          <p:cNvPr id="34" name="object 34"/>
          <p:cNvSpPr txBox="1"/>
          <p:nvPr/>
        </p:nvSpPr>
        <p:spPr>
          <a:xfrm>
            <a:off x="95300" y="251305"/>
            <a:ext cx="3403600" cy="1667510"/>
          </a:xfrm>
          <a:prstGeom prst="rect">
            <a:avLst/>
          </a:prstGeom>
        </p:spPr>
        <p:txBody>
          <a:bodyPr vert="horz" wrap="square" lIns="0" tIns="17145" rIns="0" bIns="0" rtlCol="0">
            <a:spAutoFit/>
          </a:bodyPr>
          <a:lstStyle/>
          <a:p>
            <a:pPr marL="12700">
              <a:lnSpc>
                <a:spcPct val="100000"/>
              </a:lnSpc>
              <a:spcBef>
                <a:spcPts val="135"/>
              </a:spcBef>
            </a:pPr>
            <a:r>
              <a:rPr sz="1400" dirty="0">
                <a:solidFill>
                  <a:srgbClr val="1F457C"/>
                </a:solidFill>
                <a:latin typeface="Arial" panose="020B0604020202020204" pitchFamily="34" charset="0"/>
                <a:cs typeface="Arial" panose="020B0604020202020204" pitchFamily="34" charset="0"/>
              </a:rPr>
              <a:t>Analytic</a:t>
            </a:r>
            <a:r>
              <a:rPr sz="1400" spc="-45" dirty="0">
                <a:solidFill>
                  <a:srgbClr val="1F457C"/>
                </a:solidFill>
                <a:latin typeface="Arial" panose="020B0604020202020204" pitchFamily="34" charset="0"/>
                <a:cs typeface="Arial" panose="020B0604020202020204" pitchFamily="34" charset="0"/>
              </a:rPr>
              <a:t> </a:t>
            </a:r>
            <a:r>
              <a:rPr sz="1400" spc="-50" dirty="0">
                <a:solidFill>
                  <a:srgbClr val="1F457C"/>
                </a:solidFill>
                <a:latin typeface="Arial" panose="020B0604020202020204" pitchFamily="34" charset="0"/>
                <a:cs typeface="Arial" panose="020B0604020202020204" pitchFamily="34" charset="0"/>
              </a:rPr>
              <a:t>benefactive</a:t>
            </a:r>
            <a:r>
              <a:rPr sz="1400" spc="-40" dirty="0">
                <a:solidFill>
                  <a:srgbClr val="1F457C"/>
                </a:solidFill>
                <a:latin typeface="Arial" panose="020B0604020202020204" pitchFamily="34" charset="0"/>
                <a:cs typeface="Arial" panose="020B0604020202020204" pitchFamily="34" charset="0"/>
              </a:rPr>
              <a:t> </a:t>
            </a:r>
            <a:r>
              <a:rPr sz="1400" spc="-10" dirty="0">
                <a:solidFill>
                  <a:srgbClr val="1F457C"/>
                </a:solidFill>
                <a:latin typeface="Arial" panose="020B0604020202020204" pitchFamily="34" charset="0"/>
                <a:cs typeface="Arial" panose="020B0604020202020204" pitchFamily="34" charset="0"/>
              </a:rPr>
              <a:t>constructions</a:t>
            </a:r>
            <a:endParaRPr sz="1400" dirty="0">
              <a:latin typeface="Arial" panose="020B0604020202020204" pitchFamily="34" charset="0"/>
              <a:cs typeface="Arial" panose="020B0604020202020204" pitchFamily="34" charset="0"/>
            </a:endParaRPr>
          </a:p>
          <a:p>
            <a:pPr>
              <a:lnSpc>
                <a:spcPct val="100000"/>
              </a:lnSpc>
              <a:spcBef>
                <a:spcPts val="65"/>
              </a:spcBef>
            </a:pPr>
            <a:endParaRPr sz="1400" dirty="0">
              <a:latin typeface="Arial" panose="020B0604020202020204" pitchFamily="34" charset="0"/>
              <a:cs typeface="Arial" panose="020B0604020202020204" pitchFamily="34" charset="0"/>
            </a:endParaRPr>
          </a:p>
          <a:p>
            <a:pPr marL="264160">
              <a:lnSpc>
                <a:spcPct val="100000"/>
              </a:lnSpc>
              <a:tabLst>
                <a:tab pos="594995" algn="l"/>
              </a:tabLst>
            </a:pPr>
            <a:r>
              <a:rPr sz="1000" spc="-25" dirty="0">
                <a:latin typeface="Arial" panose="020B0604020202020204" pitchFamily="34" charset="0"/>
                <a:cs typeface="Arial" panose="020B0604020202020204" pitchFamily="34" charset="0"/>
              </a:rPr>
              <a:t>(5)</a:t>
            </a:r>
            <a:r>
              <a:rPr lang="en-US" sz="1000" dirty="0">
                <a:latin typeface="Arial" panose="020B0604020202020204" pitchFamily="34" charset="0"/>
                <a:cs typeface="Arial" panose="020B0604020202020204" pitchFamily="34" charset="0"/>
              </a:rPr>
              <a:t>	</a:t>
            </a:r>
            <a:r>
              <a:rPr sz="1000" dirty="0" err="1">
                <a:latin typeface="Arial" panose="020B0604020202020204" pitchFamily="34" charset="0"/>
                <a:cs typeface="Arial" panose="020B0604020202020204" pitchFamily="34" charset="0"/>
              </a:rPr>
              <a:t>Bih</a:t>
            </a:r>
            <a:r>
              <a:rPr sz="1000" dirty="0">
                <a:latin typeface="Arial" panose="020B0604020202020204" pitchFamily="34" charset="0"/>
                <a:cs typeface="Arial" panose="020B0604020202020204" pitchFamily="34" charset="0"/>
              </a:rPr>
              <a:t>,</a:t>
            </a:r>
            <a:r>
              <a:rPr sz="1000" spc="-15" dirty="0">
                <a:latin typeface="Arial" panose="020B0604020202020204" pitchFamily="34" charset="0"/>
                <a:cs typeface="Arial" panose="020B0604020202020204" pitchFamily="34" charset="0"/>
              </a:rPr>
              <a:t> </a:t>
            </a:r>
            <a:r>
              <a:rPr sz="1000" spc="-20" dirty="0">
                <a:latin typeface="Arial" panose="020B0604020202020204" pitchFamily="34" charset="0"/>
                <a:cs typeface="Arial" panose="020B0604020202020204" pitchFamily="34" charset="0"/>
              </a:rPr>
              <a:t>Periphrastic</a:t>
            </a:r>
            <a:r>
              <a:rPr sz="1000" spc="-15" dirty="0">
                <a:latin typeface="Arial" panose="020B0604020202020204" pitchFamily="34" charset="0"/>
                <a:cs typeface="Arial" panose="020B0604020202020204" pitchFamily="34" charset="0"/>
              </a:rPr>
              <a:t> </a:t>
            </a:r>
            <a:r>
              <a:rPr sz="1000" spc="-35" dirty="0">
                <a:latin typeface="Arial" panose="020B0604020202020204" pitchFamily="34" charset="0"/>
                <a:cs typeface="Arial" panose="020B0604020202020204" pitchFamily="34" charset="0"/>
              </a:rPr>
              <a:t>benefactive</a:t>
            </a:r>
            <a:r>
              <a:rPr sz="1000" spc="-10" dirty="0">
                <a:latin typeface="Arial" panose="020B0604020202020204" pitchFamily="34" charset="0"/>
                <a:cs typeface="Arial" panose="020B0604020202020204" pitchFamily="34" charset="0"/>
              </a:rPr>
              <a:t> </a:t>
            </a:r>
            <a:r>
              <a:rPr sz="1000" spc="-25" dirty="0">
                <a:latin typeface="Arial" panose="020B0604020202020204" pitchFamily="34" charset="0"/>
                <a:cs typeface="Arial" panose="020B0604020202020204" pitchFamily="34" charset="0"/>
              </a:rPr>
              <a:t>construction</a:t>
            </a:r>
            <a:r>
              <a:rPr sz="1000" spc="-15"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with</a:t>
            </a:r>
            <a:r>
              <a:rPr sz="1000" spc="-10" dirty="0">
                <a:latin typeface="Arial" panose="020B0604020202020204" pitchFamily="34" charset="0"/>
                <a:cs typeface="Arial" panose="020B0604020202020204" pitchFamily="34" charset="0"/>
              </a:rPr>
              <a:t> ‘give’</a:t>
            </a:r>
            <a:endParaRPr sz="1000" dirty="0">
              <a:latin typeface="Arial" panose="020B0604020202020204" pitchFamily="34" charset="0"/>
              <a:cs typeface="Arial" panose="020B0604020202020204" pitchFamily="34" charset="0"/>
            </a:endParaRPr>
          </a:p>
          <a:p>
            <a:pPr marL="552450">
              <a:lnSpc>
                <a:spcPts val="1200"/>
              </a:lnSpc>
              <a:spcBef>
                <a:spcPts val="195"/>
              </a:spcBef>
              <a:tabLst>
                <a:tab pos="1482090" algn="l"/>
                <a:tab pos="1821180" algn="l"/>
                <a:tab pos="2359025" algn="l"/>
              </a:tabLst>
            </a:pPr>
            <a:r>
              <a:rPr lang="en-US" sz="1000" i="1" dirty="0">
                <a:latin typeface="Arial" panose="020B0604020202020204" pitchFamily="34" charset="0"/>
                <a:cs typeface="Arial" panose="020B0604020202020204" pitchFamily="34" charset="0"/>
              </a:rPr>
              <a:t> </a:t>
            </a:r>
            <a:r>
              <a:rPr sz="1000" i="1" dirty="0" err="1">
                <a:latin typeface="Arial" panose="020B0604020202020204" pitchFamily="34" charset="0"/>
                <a:cs typeface="Arial" panose="020B0604020202020204" pitchFamily="34" charset="0"/>
              </a:rPr>
              <a:t>Thô</a:t>
            </a:r>
            <a:r>
              <a:rPr sz="1000" i="1" spc="114" dirty="0">
                <a:latin typeface="Arial" panose="020B0604020202020204" pitchFamily="34" charset="0"/>
                <a:cs typeface="Arial" panose="020B0604020202020204" pitchFamily="34" charset="0"/>
              </a:rPr>
              <a:t> </a:t>
            </a:r>
            <a:r>
              <a:rPr sz="1000" i="1" dirty="0">
                <a:latin typeface="Arial" panose="020B0604020202020204" pitchFamily="34" charset="0"/>
                <a:cs typeface="Arial" panose="020B0604020202020204" pitchFamily="34" charset="0"/>
              </a:rPr>
              <a:t>gơ</a:t>
            </a:r>
            <a:r>
              <a:rPr sz="1000" i="1" spc="114" dirty="0">
                <a:latin typeface="Arial" panose="020B0604020202020204" pitchFamily="34" charset="0"/>
                <a:cs typeface="Arial" panose="020B0604020202020204" pitchFamily="34" charset="0"/>
              </a:rPr>
              <a:t> </a:t>
            </a:r>
            <a:r>
              <a:rPr sz="1000" i="1" spc="-10" dirty="0">
                <a:latin typeface="Arial" panose="020B0604020202020204" pitchFamily="34" charset="0"/>
                <a:cs typeface="Arial" panose="020B0604020202020204" pitchFamily="34" charset="0"/>
              </a:rPr>
              <a:t>magĭr</a:t>
            </a:r>
            <a:r>
              <a:rPr sz="1000" i="1" dirty="0">
                <a:latin typeface="Arial" panose="020B0604020202020204" pitchFamily="34" charset="0"/>
                <a:cs typeface="Arial" panose="020B0604020202020204" pitchFamily="34" charset="0"/>
              </a:rPr>
              <a:t>	</a:t>
            </a:r>
            <a:r>
              <a:rPr sz="1000" i="1" spc="-25" dirty="0">
                <a:latin typeface="Arial" panose="020B0604020202020204" pitchFamily="34" charset="0"/>
                <a:cs typeface="Arial" panose="020B0604020202020204" pitchFamily="34" charset="0"/>
              </a:rPr>
              <a:t>ngă</a:t>
            </a:r>
            <a:r>
              <a:rPr sz="1000" i="1" dirty="0">
                <a:latin typeface="Arial" panose="020B0604020202020204" pitchFamily="34" charset="0"/>
                <a:cs typeface="Arial" panose="020B0604020202020204" pitchFamily="34" charset="0"/>
              </a:rPr>
              <a:t>	</a:t>
            </a:r>
            <a:r>
              <a:rPr sz="1000" i="1" spc="-25" dirty="0">
                <a:latin typeface="Arial" panose="020B0604020202020204" pitchFamily="34" charset="0"/>
                <a:cs typeface="Arial" panose="020B0604020202020204" pitchFamily="34" charset="0"/>
              </a:rPr>
              <a:t>ana</a:t>
            </a:r>
            <a:r>
              <a:rPr sz="1000" i="1" dirty="0">
                <a:latin typeface="Arial" panose="020B0604020202020204" pitchFamily="34" charset="0"/>
                <a:cs typeface="Arial" panose="020B0604020202020204" pitchFamily="34" charset="0"/>
              </a:rPr>
              <a:t>	</a:t>
            </a:r>
            <a:r>
              <a:rPr sz="1000" i="1" spc="-25" dirty="0">
                <a:latin typeface="Arial" panose="020B0604020202020204" pitchFamily="34" charset="0"/>
                <a:cs typeface="Arial" panose="020B0604020202020204" pitchFamily="34" charset="0"/>
              </a:rPr>
              <a:t>năn</a:t>
            </a:r>
            <a:endParaRPr sz="1000" dirty="0">
              <a:latin typeface="Arial" panose="020B0604020202020204" pitchFamily="34" charset="0"/>
              <a:cs typeface="Arial" panose="020B0604020202020204" pitchFamily="34" charset="0"/>
            </a:endParaRPr>
          </a:p>
          <a:p>
            <a:pPr marL="552450">
              <a:lnSpc>
                <a:spcPts val="1200"/>
              </a:lnSpc>
              <a:tabLst>
                <a:tab pos="830580" algn="l"/>
              </a:tabLst>
            </a:pPr>
            <a:r>
              <a:rPr lang="en-US" sz="1000" spc="-25" dirty="0">
                <a:latin typeface="Arial" panose="020B0604020202020204" pitchFamily="34" charset="0"/>
                <a:cs typeface="Arial" panose="020B0604020202020204" pitchFamily="34" charset="0"/>
              </a:rPr>
              <a:t> </a:t>
            </a:r>
            <a:r>
              <a:rPr sz="1000" spc="-25" dirty="0">
                <a:latin typeface="Arial" panose="020B0604020202020204" pitchFamily="34" charset="0"/>
                <a:cs typeface="Arial" panose="020B0604020202020204" pitchFamily="34" charset="0"/>
              </a:rPr>
              <a:t>T.</a:t>
            </a:r>
            <a:r>
              <a:rPr sz="1000" dirty="0">
                <a:latin typeface="Arial" panose="020B0604020202020204" pitchFamily="34" charset="0"/>
                <a:cs typeface="Arial" panose="020B0604020202020204" pitchFamily="34" charset="0"/>
              </a:rPr>
              <a:t>	3</a:t>
            </a:r>
            <a:r>
              <a:rPr sz="1000" spc="150" dirty="0">
                <a:latin typeface="Arial" panose="020B0604020202020204" pitchFamily="34" charset="0"/>
                <a:cs typeface="Arial" panose="020B0604020202020204" pitchFamily="34" charset="0"/>
              </a:rPr>
              <a:t>  </a:t>
            </a:r>
            <a:r>
              <a:rPr sz="1000" cap="small" dirty="0">
                <a:latin typeface="Arial" panose="020B0604020202020204" pitchFamily="34" charset="0"/>
                <a:cs typeface="Arial" panose="020B0604020202020204" pitchFamily="34" charset="0"/>
              </a:rPr>
              <a:t>pfx</a:t>
            </a:r>
            <a:r>
              <a:rPr sz="1000" dirty="0">
                <a:latin typeface="Arial" panose="020B0604020202020204" pitchFamily="34" charset="0"/>
                <a:cs typeface="Arial" panose="020B0604020202020204" pitchFamily="34" charset="0"/>
              </a:rPr>
              <a:t>.try</a:t>
            </a:r>
            <a:r>
              <a:rPr sz="1000" spc="155" dirty="0">
                <a:latin typeface="Arial" panose="020B0604020202020204" pitchFamily="34" charset="0"/>
                <a:cs typeface="Arial" panose="020B0604020202020204" pitchFamily="34" charset="0"/>
              </a:rPr>
              <a:t> </a:t>
            </a:r>
            <a:r>
              <a:rPr sz="1000" spc="-20" dirty="0">
                <a:latin typeface="Arial" panose="020B0604020202020204" pitchFamily="34" charset="0"/>
                <a:cs typeface="Arial" panose="020B0604020202020204" pitchFamily="34" charset="0"/>
              </a:rPr>
              <a:t>make</a:t>
            </a:r>
            <a:r>
              <a:rPr sz="1000" spc="150" dirty="0">
                <a:latin typeface="Arial" panose="020B0604020202020204" pitchFamily="34" charset="0"/>
                <a:cs typeface="Arial" panose="020B0604020202020204" pitchFamily="34" charset="0"/>
              </a:rPr>
              <a:t> </a:t>
            </a:r>
            <a:r>
              <a:rPr sz="1000" spc="-30" dirty="0">
                <a:latin typeface="Arial" panose="020B0604020202020204" pitchFamily="34" charset="0"/>
                <a:cs typeface="Arial" panose="020B0604020202020204" pitchFamily="34" charset="0"/>
              </a:rPr>
              <a:t>crossbow</a:t>
            </a:r>
            <a:r>
              <a:rPr sz="1000" spc="150" dirty="0">
                <a:latin typeface="Arial" panose="020B0604020202020204" pitchFamily="34" charset="0"/>
                <a:cs typeface="Arial" panose="020B0604020202020204" pitchFamily="34" charset="0"/>
              </a:rPr>
              <a:t> </a:t>
            </a:r>
            <a:r>
              <a:rPr sz="1000" cap="small" spc="55" dirty="0">
                <a:latin typeface="Arial" panose="020B0604020202020204" pitchFamily="34" charset="0"/>
                <a:cs typeface="Arial" panose="020B0604020202020204" pitchFamily="34" charset="0"/>
              </a:rPr>
              <a:t>dist</a:t>
            </a:r>
            <a:endParaRPr sz="1000" cap="small" dirty="0">
              <a:latin typeface="Arial" panose="020B0604020202020204" pitchFamily="34" charset="0"/>
              <a:cs typeface="Arial" panose="020B0604020202020204" pitchFamily="34" charset="0"/>
            </a:endParaRPr>
          </a:p>
          <a:p>
            <a:pPr marL="678815">
              <a:lnSpc>
                <a:spcPts val="1200"/>
              </a:lnSpc>
              <a:spcBef>
                <a:spcPts val="434"/>
              </a:spcBef>
              <a:tabLst>
                <a:tab pos="1017905" algn="l"/>
                <a:tab pos="1297305" algn="l"/>
                <a:tab pos="1636395" algn="l"/>
                <a:tab pos="2174240" algn="l"/>
                <a:tab pos="2632710" algn="l"/>
              </a:tabLst>
            </a:pPr>
            <a:r>
              <a:rPr sz="1000" i="1" spc="-25" dirty="0">
                <a:latin typeface="Arial" panose="020B0604020202020204" pitchFamily="34" charset="0"/>
                <a:cs typeface="Arial" panose="020B0604020202020204" pitchFamily="34" charset="0"/>
              </a:rPr>
              <a:t>ngă</a:t>
            </a:r>
            <a:r>
              <a:rPr sz="1000" i="1" dirty="0">
                <a:latin typeface="Arial" panose="020B0604020202020204" pitchFamily="34" charset="0"/>
                <a:cs typeface="Arial" panose="020B0604020202020204" pitchFamily="34" charset="0"/>
              </a:rPr>
              <a:t>	</a:t>
            </a:r>
            <a:r>
              <a:rPr sz="1000" i="1" spc="-25" dirty="0">
                <a:latin typeface="Arial" panose="020B0604020202020204" pitchFamily="34" charset="0"/>
                <a:cs typeface="Arial" panose="020B0604020202020204" pitchFamily="34" charset="0"/>
              </a:rPr>
              <a:t>leh</a:t>
            </a:r>
            <a:r>
              <a:rPr sz="1000" i="1" dirty="0">
                <a:latin typeface="Arial" panose="020B0604020202020204" pitchFamily="34" charset="0"/>
                <a:cs typeface="Arial" panose="020B0604020202020204" pitchFamily="34" charset="0"/>
              </a:rPr>
              <a:t>	</a:t>
            </a:r>
            <a:r>
              <a:rPr sz="1000" i="1" spc="-25" dirty="0">
                <a:latin typeface="Arial" panose="020B0604020202020204" pitchFamily="34" charset="0"/>
                <a:cs typeface="Arial" panose="020B0604020202020204" pitchFamily="34" charset="0"/>
              </a:rPr>
              <a:t>ngă</a:t>
            </a:r>
            <a:r>
              <a:rPr sz="1000" i="1" dirty="0">
                <a:latin typeface="Arial" panose="020B0604020202020204" pitchFamily="34" charset="0"/>
                <a:cs typeface="Arial" panose="020B0604020202020204" pitchFamily="34" charset="0"/>
              </a:rPr>
              <a:t>	</a:t>
            </a:r>
            <a:r>
              <a:rPr sz="1000" i="1" spc="-25" dirty="0">
                <a:latin typeface="Arial" panose="020B0604020202020204" pitchFamily="34" charset="0"/>
                <a:cs typeface="Arial" panose="020B0604020202020204" pitchFamily="34" charset="0"/>
              </a:rPr>
              <a:t>ana</a:t>
            </a:r>
            <a:r>
              <a:rPr sz="1000" i="1" dirty="0">
                <a:latin typeface="Arial" panose="020B0604020202020204" pitchFamily="34" charset="0"/>
                <a:cs typeface="Arial" panose="020B0604020202020204" pitchFamily="34" charset="0"/>
              </a:rPr>
              <a:t>	</a:t>
            </a:r>
            <a:r>
              <a:rPr sz="1000" i="1" spc="-25" dirty="0">
                <a:latin typeface="Arial" panose="020B0604020202020204" pitchFamily="34" charset="0"/>
                <a:cs typeface="Arial" panose="020B0604020202020204" pitchFamily="34" charset="0"/>
              </a:rPr>
              <a:t>rĭ</a:t>
            </a:r>
            <a:r>
              <a:rPr sz="1000" i="1" dirty="0">
                <a:latin typeface="Arial" panose="020B0604020202020204" pitchFamily="34" charset="0"/>
                <a:cs typeface="Arial" panose="020B0604020202020204" pitchFamily="34" charset="0"/>
              </a:rPr>
              <a:t>	</a:t>
            </a:r>
            <a:r>
              <a:rPr sz="1000" i="1" spc="-20" dirty="0">
                <a:latin typeface="Arial" panose="020B0604020202020204" pitchFamily="34" charset="0"/>
                <a:cs typeface="Arial" panose="020B0604020202020204" pitchFamily="34" charset="0"/>
              </a:rPr>
              <a:t>răm,</a:t>
            </a:r>
            <a:endParaRPr sz="1000" dirty="0">
              <a:latin typeface="Arial" panose="020B0604020202020204" pitchFamily="34" charset="0"/>
              <a:cs typeface="Arial" panose="020B0604020202020204" pitchFamily="34" charset="0"/>
            </a:endParaRPr>
          </a:p>
          <a:p>
            <a:pPr marL="678815">
              <a:lnSpc>
                <a:spcPts val="1200"/>
              </a:lnSpc>
            </a:pPr>
            <a:r>
              <a:rPr sz="1000" spc="-20" dirty="0">
                <a:latin typeface="Arial" panose="020B0604020202020204" pitchFamily="34" charset="0"/>
                <a:cs typeface="Arial" panose="020B0604020202020204" pitchFamily="34" charset="0"/>
              </a:rPr>
              <a:t>make</a:t>
            </a:r>
            <a:r>
              <a:rPr sz="1000" spc="70" dirty="0">
                <a:latin typeface="Arial" panose="020B0604020202020204" pitchFamily="34" charset="0"/>
                <a:cs typeface="Arial" panose="020B0604020202020204" pitchFamily="34" charset="0"/>
              </a:rPr>
              <a:t> </a:t>
            </a:r>
            <a:r>
              <a:rPr sz="1000" cap="small" spc="65" dirty="0">
                <a:latin typeface="Arial" panose="020B0604020202020204" pitchFamily="34" charset="0"/>
                <a:cs typeface="Arial" panose="020B0604020202020204" pitchFamily="34" charset="0"/>
              </a:rPr>
              <a:t>pfv</a:t>
            </a:r>
            <a:r>
              <a:rPr sz="1000" spc="140" dirty="0">
                <a:latin typeface="Arial" panose="020B0604020202020204" pitchFamily="34" charset="0"/>
                <a:cs typeface="Arial" panose="020B0604020202020204" pitchFamily="34" charset="0"/>
              </a:rPr>
              <a:t> </a:t>
            </a:r>
            <a:r>
              <a:rPr sz="1000" spc="-20" dirty="0">
                <a:latin typeface="Arial" panose="020B0604020202020204" pitchFamily="34" charset="0"/>
                <a:cs typeface="Arial" panose="020B0604020202020204" pitchFamily="34" charset="0"/>
              </a:rPr>
              <a:t>make</a:t>
            </a:r>
            <a:r>
              <a:rPr sz="1000" spc="75" dirty="0">
                <a:latin typeface="Arial" panose="020B0604020202020204" pitchFamily="34" charset="0"/>
                <a:cs typeface="Arial" panose="020B0604020202020204" pitchFamily="34" charset="0"/>
              </a:rPr>
              <a:t> </a:t>
            </a:r>
            <a:r>
              <a:rPr sz="1000" spc="-30" dirty="0">
                <a:latin typeface="Arial" panose="020B0604020202020204" pitchFamily="34" charset="0"/>
                <a:cs typeface="Arial" panose="020B0604020202020204" pitchFamily="34" charset="0"/>
              </a:rPr>
              <a:t>crossbow</a:t>
            </a:r>
            <a:r>
              <a:rPr sz="1000" spc="75"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whittle</a:t>
            </a:r>
            <a:r>
              <a:rPr sz="1000" spc="75" dirty="0">
                <a:latin typeface="Arial" panose="020B0604020202020204" pitchFamily="34" charset="0"/>
                <a:cs typeface="Arial" panose="020B0604020202020204" pitchFamily="34" charset="0"/>
              </a:rPr>
              <a:t> </a:t>
            </a:r>
            <a:r>
              <a:rPr sz="1000" spc="-20" dirty="0">
                <a:latin typeface="Arial" panose="020B0604020202020204" pitchFamily="34" charset="0"/>
                <a:cs typeface="Arial" panose="020B0604020202020204" pitchFamily="34" charset="0"/>
              </a:rPr>
              <a:t>arrow</a:t>
            </a:r>
            <a:endParaRPr sz="1000" dirty="0">
              <a:latin typeface="Arial" panose="020B0604020202020204" pitchFamily="34" charset="0"/>
              <a:cs typeface="Arial" panose="020B0604020202020204" pitchFamily="34" charset="0"/>
            </a:endParaRPr>
          </a:p>
          <a:p>
            <a:pPr marL="678815">
              <a:lnSpc>
                <a:spcPts val="1200"/>
              </a:lnSpc>
              <a:spcBef>
                <a:spcPts val="440"/>
              </a:spcBef>
              <a:tabLst>
                <a:tab pos="1264285" algn="l"/>
                <a:tab pos="2135505" algn="l"/>
              </a:tabLst>
            </a:pPr>
            <a:r>
              <a:rPr sz="1000" i="1" dirty="0">
                <a:latin typeface="Arial" panose="020B0604020202020204" pitchFamily="34" charset="0"/>
                <a:cs typeface="Arial" panose="020B0604020202020204" pitchFamily="34" charset="0"/>
              </a:rPr>
              <a:t>dua</a:t>
            </a:r>
            <a:r>
              <a:rPr sz="1000" i="1" spc="65" dirty="0">
                <a:latin typeface="Arial" panose="020B0604020202020204" pitchFamily="34" charset="0"/>
                <a:cs typeface="Arial" panose="020B0604020202020204" pitchFamily="34" charset="0"/>
              </a:rPr>
              <a:t> </a:t>
            </a:r>
            <a:r>
              <a:rPr sz="1000" i="1" spc="-20" dirty="0">
                <a:latin typeface="Arial" panose="020B0604020202020204" pitchFamily="34" charset="0"/>
                <a:cs typeface="Arial" panose="020B0604020202020204" pitchFamily="34" charset="0"/>
              </a:rPr>
              <a:t>tlâo</a:t>
            </a:r>
            <a:r>
              <a:rPr sz="1000" i="1" dirty="0">
                <a:latin typeface="Arial" panose="020B0604020202020204" pitchFamily="34" charset="0"/>
                <a:cs typeface="Arial" panose="020B0604020202020204" pitchFamily="34" charset="0"/>
              </a:rPr>
              <a:t>	urăt,</a:t>
            </a:r>
            <a:r>
              <a:rPr sz="1000" i="1" spc="175" dirty="0">
                <a:latin typeface="Arial" panose="020B0604020202020204" pitchFamily="34" charset="0"/>
                <a:cs typeface="Arial" panose="020B0604020202020204" pitchFamily="34" charset="0"/>
              </a:rPr>
              <a:t> </a:t>
            </a:r>
            <a:r>
              <a:rPr sz="1000" b="1" i="1" dirty="0">
                <a:latin typeface="Arial" panose="020B0604020202020204" pitchFamily="34" charset="0"/>
                <a:cs typeface="Arial" panose="020B0604020202020204" pitchFamily="34" charset="0"/>
              </a:rPr>
              <a:t>brei</a:t>
            </a:r>
            <a:r>
              <a:rPr sz="1000" b="1" i="1" spc="285" dirty="0">
                <a:latin typeface="Arial" panose="020B0604020202020204" pitchFamily="34" charset="0"/>
                <a:cs typeface="Arial" panose="020B0604020202020204" pitchFamily="34" charset="0"/>
              </a:rPr>
              <a:t> </a:t>
            </a:r>
            <a:r>
              <a:rPr sz="1000" i="1" u="sng" spc="-25" dirty="0">
                <a:uFill>
                  <a:solidFill>
                    <a:srgbClr val="000000"/>
                  </a:solidFill>
                </a:uFill>
                <a:latin typeface="Arial" panose="020B0604020202020204" pitchFamily="34" charset="0"/>
                <a:cs typeface="Arial" panose="020B0604020202020204" pitchFamily="34" charset="0"/>
              </a:rPr>
              <a:t>kơ</a:t>
            </a:r>
            <a:r>
              <a:rPr sz="1000" i="1" dirty="0">
                <a:latin typeface="Arial" panose="020B0604020202020204" pitchFamily="34" charset="0"/>
                <a:cs typeface="Arial" panose="020B0604020202020204" pitchFamily="34" charset="0"/>
              </a:rPr>
              <a:t>	</a:t>
            </a:r>
            <a:r>
              <a:rPr sz="1000" i="1" u="sng" spc="-25" dirty="0">
                <a:uFill>
                  <a:solidFill>
                    <a:srgbClr val="000000"/>
                  </a:solidFill>
                </a:uFill>
                <a:latin typeface="Arial" panose="020B0604020202020204" pitchFamily="34" charset="0"/>
                <a:cs typeface="Arial" panose="020B0604020202020204" pitchFamily="34" charset="0"/>
              </a:rPr>
              <a:t>ñu</a:t>
            </a:r>
            <a:r>
              <a:rPr sz="1000" i="1" spc="-25" dirty="0">
                <a:latin typeface="Arial" panose="020B0604020202020204" pitchFamily="34" charset="0"/>
                <a:cs typeface="Arial" panose="020B0604020202020204" pitchFamily="34" charset="0"/>
              </a:rPr>
              <a:t>.</a:t>
            </a:r>
            <a:endParaRPr sz="1000" dirty="0">
              <a:latin typeface="Arial" panose="020B0604020202020204" pitchFamily="34" charset="0"/>
              <a:cs typeface="Arial" panose="020B0604020202020204" pitchFamily="34" charset="0"/>
            </a:endParaRPr>
          </a:p>
          <a:p>
            <a:pPr marL="678815">
              <a:lnSpc>
                <a:spcPts val="1200"/>
              </a:lnSpc>
              <a:tabLst>
                <a:tab pos="1577975" algn="l"/>
              </a:tabLst>
            </a:pPr>
            <a:r>
              <a:rPr sz="1000" dirty="0">
                <a:latin typeface="Arial" panose="020B0604020202020204" pitchFamily="34" charset="0"/>
                <a:cs typeface="Arial" panose="020B0604020202020204" pitchFamily="34" charset="0"/>
              </a:rPr>
              <a:t>two</a:t>
            </a:r>
            <a:r>
              <a:rPr sz="1000" spc="65" dirty="0">
                <a:latin typeface="Arial" panose="020B0604020202020204" pitchFamily="34" charset="0"/>
                <a:cs typeface="Arial" panose="020B0604020202020204" pitchFamily="34" charset="0"/>
              </a:rPr>
              <a:t> </a:t>
            </a:r>
            <a:r>
              <a:rPr sz="1000" spc="-20" dirty="0">
                <a:latin typeface="Arial" panose="020B0604020202020204" pitchFamily="34" charset="0"/>
                <a:cs typeface="Arial" panose="020B0604020202020204" pitchFamily="34" charset="0"/>
              </a:rPr>
              <a:t>three</a:t>
            </a:r>
            <a:r>
              <a:rPr sz="1000" spc="45" dirty="0">
                <a:latin typeface="Arial" panose="020B0604020202020204" pitchFamily="34" charset="0"/>
                <a:cs typeface="Arial" panose="020B0604020202020204" pitchFamily="34" charset="0"/>
              </a:rPr>
              <a:t> </a:t>
            </a:r>
            <a:r>
              <a:rPr sz="1000" cap="small" spc="155" dirty="0">
                <a:latin typeface="Arial" panose="020B0604020202020204" pitchFamily="34" charset="0"/>
                <a:cs typeface="Arial" panose="020B0604020202020204" pitchFamily="34" charset="0"/>
              </a:rPr>
              <a:t>cl</a:t>
            </a:r>
            <a:r>
              <a:rPr sz="1000" dirty="0">
                <a:latin typeface="Arial" panose="020B0604020202020204" pitchFamily="34" charset="0"/>
                <a:cs typeface="Arial" panose="020B0604020202020204" pitchFamily="34" charset="0"/>
              </a:rPr>
              <a:t>	</a:t>
            </a:r>
            <a:r>
              <a:rPr sz="1000" b="1" cap="small" dirty="0">
                <a:latin typeface="Arial" panose="020B0604020202020204" pitchFamily="34" charset="0"/>
                <a:cs typeface="Arial" panose="020B0604020202020204" pitchFamily="34" charset="0"/>
              </a:rPr>
              <a:t>ben</a:t>
            </a:r>
            <a:r>
              <a:rPr sz="1000" b="1" spc="270" dirty="0">
                <a:latin typeface="Arial" panose="020B0604020202020204" pitchFamily="34" charset="0"/>
                <a:cs typeface="Arial" panose="020B0604020202020204" pitchFamily="34" charset="0"/>
              </a:rPr>
              <a:t> </a:t>
            </a:r>
            <a:r>
              <a:rPr sz="1000" u="sng" cap="small" spc="90" dirty="0">
                <a:uFill>
                  <a:solidFill>
                    <a:srgbClr val="000000"/>
                  </a:solidFill>
                </a:uFill>
                <a:latin typeface="Arial" panose="020B0604020202020204" pitchFamily="34" charset="0"/>
                <a:cs typeface="Arial" panose="020B0604020202020204" pitchFamily="34" charset="0"/>
              </a:rPr>
              <a:t>dat</a:t>
            </a:r>
            <a:r>
              <a:rPr sz="1000" spc="245" dirty="0">
                <a:latin typeface="Arial" panose="020B0604020202020204" pitchFamily="34" charset="0"/>
                <a:cs typeface="Arial" panose="020B0604020202020204" pitchFamily="34" charset="0"/>
              </a:rPr>
              <a:t> </a:t>
            </a:r>
            <a:r>
              <a:rPr sz="1000" u="sng" spc="-50" dirty="0">
                <a:uFill>
                  <a:solidFill>
                    <a:srgbClr val="000000"/>
                  </a:solidFill>
                </a:uFill>
                <a:latin typeface="Arial" panose="020B0604020202020204" pitchFamily="34" charset="0"/>
                <a:cs typeface="Arial" panose="020B0604020202020204" pitchFamily="34" charset="0"/>
              </a:rPr>
              <a:t>3</a:t>
            </a:r>
            <a:endParaRPr sz="1000" dirty="0">
              <a:latin typeface="Arial" panose="020B0604020202020204" pitchFamily="34" charset="0"/>
              <a:cs typeface="Arial" panose="020B0604020202020204" pitchFamily="34" charset="0"/>
            </a:endParaRPr>
          </a:p>
        </p:txBody>
      </p:sp>
      <p:sp>
        <p:nvSpPr>
          <p:cNvPr id="35" name="object 35"/>
          <p:cNvSpPr txBox="1"/>
          <p:nvPr/>
        </p:nvSpPr>
        <p:spPr>
          <a:xfrm>
            <a:off x="347294" y="1977344"/>
            <a:ext cx="3873500" cy="437515"/>
          </a:xfrm>
          <a:prstGeom prst="rect">
            <a:avLst/>
          </a:prstGeom>
        </p:spPr>
        <p:txBody>
          <a:bodyPr vert="horz" wrap="square" lIns="0" tIns="12065" rIns="0" bIns="0" rtlCol="0">
            <a:spAutoFit/>
          </a:bodyPr>
          <a:lstStyle/>
          <a:p>
            <a:pPr marL="300355">
              <a:lnSpc>
                <a:spcPct val="100000"/>
              </a:lnSpc>
              <a:spcBef>
                <a:spcPts val="95"/>
              </a:spcBef>
            </a:pPr>
            <a:r>
              <a:rPr sz="1000" dirty="0">
                <a:latin typeface="Arial" panose="020B0604020202020204" pitchFamily="34" charset="0"/>
                <a:cs typeface="Arial" panose="020B0604020202020204" pitchFamily="34" charset="0"/>
              </a:rPr>
              <a:t>‘Thô</a:t>
            </a:r>
            <a:r>
              <a:rPr sz="1000" spc="-20" dirty="0">
                <a:latin typeface="Arial" panose="020B0604020202020204" pitchFamily="34" charset="0"/>
                <a:cs typeface="Arial" panose="020B0604020202020204" pitchFamily="34" charset="0"/>
              </a:rPr>
              <a:t> </a:t>
            </a:r>
            <a:r>
              <a:rPr sz="1000" spc="-10" dirty="0">
                <a:latin typeface="Arial" panose="020B0604020202020204" pitchFamily="34" charset="0"/>
                <a:cs typeface="Arial" panose="020B0604020202020204" pitchFamily="34" charset="0"/>
              </a:rPr>
              <a:t>tried</a:t>
            </a:r>
            <a:r>
              <a:rPr sz="1000" spc="-15"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to</a:t>
            </a:r>
            <a:r>
              <a:rPr sz="1000" spc="-15" dirty="0">
                <a:latin typeface="Arial" panose="020B0604020202020204" pitchFamily="34" charset="0"/>
                <a:cs typeface="Arial" panose="020B0604020202020204" pitchFamily="34" charset="0"/>
              </a:rPr>
              <a:t> </a:t>
            </a:r>
            <a:r>
              <a:rPr sz="1000" spc="-50" dirty="0">
                <a:latin typeface="Arial" panose="020B0604020202020204" pitchFamily="34" charset="0"/>
                <a:cs typeface="Arial" panose="020B0604020202020204" pitchFamily="34" charset="0"/>
              </a:rPr>
              <a:t>make</a:t>
            </a:r>
            <a:r>
              <a:rPr sz="1000" spc="-15"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a</a:t>
            </a:r>
            <a:r>
              <a:rPr sz="1000" spc="-15" dirty="0">
                <a:latin typeface="Arial" panose="020B0604020202020204" pitchFamily="34" charset="0"/>
                <a:cs typeface="Arial" panose="020B0604020202020204" pitchFamily="34" charset="0"/>
              </a:rPr>
              <a:t> </a:t>
            </a:r>
            <a:r>
              <a:rPr sz="1000" spc="-40" dirty="0">
                <a:latin typeface="Arial" panose="020B0604020202020204" pitchFamily="34" charset="0"/>
                <a:cs typeface="Arial" panose="020B0604020202020204" pitchFamily="34" charset="0"/>
              </a:rPr>
              <a:t>crossbow</a:t>
            </a:r>
            <a:r>
              <a:rPr sz="1000" spc="-15" dirty="0">
                <a:latin typeface="Arial" panose="020B0604020202020204" pitchFamily="34" charset="0"/>
                <a:cs typeface="Arial" panose="020B0604020202020204" pitchFamily="34" charset="0"/>
              </a:rPr>
              <a:t> </a:t>
            </a:r>
            <a:r>
              <a:rPr sz="1000" spc="-20" dirty="0">
                <a:latin typeface="Arial" panose="020B0604020202020204" pitchFamily="34" charset="0"/>
                <a:cs typeface="Arial" panose="020B0604020202020204" pitchFamily="34" charset="0"/>
              </a:rPr>
              <a:t>and</a:t>
            </a:r>
            <a:r>
              <a:rPr sz="1000" spc="-15" dirty="0">
                <a:latin typeface="Arial" panose="020B0604020202020204" pitchFamily="34" charset="0"/>
                <a:cs typeface="Arial" panose="020B0604020202020204" pitchFamily="34" charset="0"/>
              </a:rPr>
              <a:t> </a:t>
            </a:r>
            <a:r>
              <a:rPr sz="1000" spc="-60" dirty="0">
                <a:latin typeface="Arial" panose="020B0604020202020204" pitchFamily="34" charset="0"/>
                <a:cs typeface="Arial" panose="020B0604020202020204" pitchFamily="34" charset="0"/>
              </a:rPr>
              <a:t>some</a:t>
            </a:r>
            <a:r>
              <a:rPr sz="1000" spc="-15" dirty="0">
                <a:latin typeface="Arial" panose="020B0604020202020204" pitchFamily="34" charset="0"/>
                <a:cs typeface="Arial" panose="020B0604020202020204" pitchFamily="34" charset="0"/>
              </a:rPr>
              <a:t> </a:t>
            </a:r>
            <a:r>
              <a:rPr sz="1000" spc="-55" dirty="0">
                <a:latin typeface="Arial" panose="020B0604020202020204" pitchFamily="34" charset="0"/>
                <a:cs typeface="Arial" panose="020B0604020202020204" pitchFamily="34" charset="0"/>
              </a:rPr>
              <a:t>arrows</a:t>
            </a:r>
            <a:r>
              <a:rPr sz="1000" spc="-20" dirty="0">
                <a:latin typeface="Arial" panose="020B0604020202020204" pitchFamily="34" charset="0"/>
                <a:cs typeface="Arial" panose="020B0604020202020204" pitchFamily="34" charset="0"/>
              </a:rPr>
              <a:t> </a:t>
            </a:r>
            <a:r>
              <a:rPr sz="1000" u="sng" spc="-10" dirty="0">
                <a:uFill>
                  <a:solidFill>
                    <a:srgbClr val="000000"/>
                  </a:solidFill>
                </a:uFill>
                <a:latin typeface="Arial" panose="020B0604020202020204" pitchFamily="34" charset="0"/>
                <a:cs typeface="Arial" panose="020B0604020202020204" pitchFamily="34" charset="0"/>
              </a:rPr>
              <a:t>for</a:t>
            </a:r>
            <a:r>
              <a:rPr sz="1000" u="sng" spc="-15" dirty="0">
                <a:uFill>
                  <a:solidFill>
                    <a:srgbClr val="000000"/>
                  </a:solidFill>
                </a:uFill>
                <a:latin typeface="Arial" panose="020B0604020202020204" pitchFamily="34" charset="0"/>
                <a:cs typeface="Arial" panose="020B0604020202020204" pitchFamily="34" charset="0"/>
              </a:rPr>
              <a:t> </a:t>
            </a:r>
            <a:r>
              <a:rPr sz="1000" u="sng" spc="-10" dirty="0">
                <a:uFill>
                  <a:solidFill>
                    <a:srgbClr val="000000"/>
                  </a:solidFill>
                </a:uFill>
                <a:latin typeface="Arial" panose="020B0604020202020204" pitchFamily="34" charset="0"/>
                <a:cs typeface="Arial" panose="020B0604020202020204" pitchFamily="34" charset="0"/>
              </a:rPr>
              <a:t>him</a:t>
            </a:r>
            <a:r>
              <a:rPr sz="1000" spc="-10" dirty="0">
                <a:latin typeface="Arial" panose="020B0604020202020204" pitchFamily="34" charset="0"/>
                <a:cs typeface="Arial" panose="020B0604020202020204" pitchFamily="34" charset="0"/>
              </a:rPr>
              <a:t>.’</a:t>
            </a:r>
            <a:endParaRPr sz="1000" dirty="0">
              <a:latin typeface="Arial" panose="020B0604020202020204" pitchFamily="34" charset="0"/>
              <a:cs typeface="Arial" panose="020B0604020202020204" pitchFamily="34" charset="0"/>
            </a:endParaRPr>
          </a:p>
          <a:p>
            <a:pPr marL="12700">
              <a:lnSpc>
                <a:spcPct val="100000"/>
              </a:lnSpc>
              <a:spcBef>
                <a:spcPts val="844"/>
              </a:spcBef>
            </a:pPr>
            <a:r>
              <a:rPr sz="1000" dirty="0">
                <a:latin typeface="Arial" panose="020B0604020202020204" pitchFamily="34" charset="0"/>
                <a:cs typeface="Arial" panose="020B0604020202020204" pitchFamily="34" charset="0"/>
              </a:rPr>
              <a:t>(</a:t>
            </a:r>
            <a:r>
              <a:rPr lang="en-US" sz="1000" dirty="0">
                <a:latin typeface="Arial" panose="020B0604020202020204" pitchFamily="34" charset="0"/>
                <a:cs typeface="Arial" panose="020B0604020202020204" pitchFamily="34" charset="0"/>
              </a:rPr>
              <a:t>6</a:t>
            </a:r>
            <a:r>
              <a:rPr sz="1000" dirty="0">
                <a:latin typeface="Arial" panose="020B0604020202020204" pitchFamily="34" charset="0"/>
                <a:cs typeface="Arial" panose="020B0604020202020204" pitchFamily="34" charset="0"/>
              </a:rPr>
              <a:t>)</a:t>
            </a:r>
            <a:r>
              <a:rPr sz="1000" spc="140" dirty="0">
                <a:latin typeface="Arial" panose="020B0604020202020204" pitchFamily="34" charset="0"/>
                <a:cs typeface="Arial" panose="020B0604020202020204" pitchFamily="34" charset="0"/>
              </a:rPr>
              <a:t>  </a:t>
            </a:r>
            <a:r>
              <a:rPr sz="1000" spc="-25" dirty="0">
                <a:latin typeface="Arial" panose="020B0604020202020204" pitchFamily="34" charset="0"/>
                <a:cs typeface="Arial" panose="020B0604020202020204" pitchFamily="34" charset="0"/>
              </a:rPr>
              <a:t>Nonthaburi</a:t>
            </a:r>
            <a:r>
              <a:rPr sz="1000" spc="-10" dirty="0">
                <a:latin typeface="Arial" panose="020B0604020202020204" pitchFamily="34" charset="0"/>
                <a:cs typeface="Arial" panose="020B0604020202020204" pitchFamily="34" charset="0"/>
              </a:rPr>
              <a:t> </a:t>
            </a:r>
            <a:r>
              <a:rPr sz="1000" spc="-25" dirty="0">
                <a:latin typeface="Arial" panose="020B0604020202020204" pitchFamily="34" charset="0"/>
                <a:cs typeface="Arial" panose="020B0604020202020204" pitchFamily="34" charset="0"/>
              </a:rPr>
              <a:t>Malay,</a:t>
            </a:r>
            <a:r>
              <a:rPr sz="1000" spc="-10" dirty="0">
                <a:latin typeface="Arial" panose="020B0604020202020204" pitchFamily="34" charset="0"/>
                <a:cs typeface="Arial" panose="020B0604020202020204" pitchFamily="34" charset="0"/>
              </a:rPr>
              <a:t> </a:t>
            </a:r>
            <a:r>
              <a:rPr sz="1000" spc="-20" dirty="0">
                <a:latin typeface="Arial" panose="020B0604020202020204" pitchFamily="34" charset="0"/>
                <a:cs typeface="Arial" panose="020B0604020202020204" pitchFamily="34" charset="0"/>
              </a:rPr>
              <a:t>Periphrastic</a:t>
            </a:r>
            <a:r>
              <a:rPr sz="1000" spc="-10" dirty="0">
                <a:latin typeface="Arial" panose="020B0604020202020204" pitchFamily="34" charset="0"/>
                <a:cs typeface="Arial" panose="020B0604020202020204" pitchFamily="34" charset="0"/>
              </a:rPr>
              <a:t> </a:t>
            </a:r>
            <a:r>
              <a:rPr sz="1000" spc="-35" dirty="0">
                <a:latin typeface="Arial" panose="020B0604020202020204" pitchFamily="34" charset="0"/>
                <a:cs typeface="Arial" panose="020B0604020202020204" pitchFamily="34" charset="0"/>
              </a:rPr>
              <a:t>benefactive</a:t>
            </a:r>
            <a:r>
              <a:rPr sz="1000" spc="-15" dirty="0">
                <a:latin typeface="Arial" panose="020B0604020202020204" pitchFamily="34" charset="0"/>
                <a:cs typeface="Arial" panose="020B0604020202020204" pitchFamily="34" charset="0"/>
              </a:rPr>
              <a:t> </a:t>
            </a:r>
            <a:r>
              <a:rPr sz="1000" spc="-25" dirty="0">
                <a:latin typeface="Arial" panose="020B0604020202020204" pitchFamily="34" charset="0"/>
                <a:cs typeface="Arial" panose="020B0604020202020204" pitchFamily="34" charset="0"/>
              </a:rPr>
              <a:t>construction</a:t>
            </a:r>
            <a:r>
              <a:rPr sz="1000" spc="-10"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with</a:t>
            </a:r>
            <a:r>
              <a:rPr sz="1000" spc="-10" dirty="0">
                <a:latin typeface="Arial" panose="020B0604020202020204" pitchFamily="34" charset="0"/>
                <a:cs typeface="Arial" panose="020B0604020202020204" pitchFamily="34" charset="0"/>
              </a:rPr>
              <a:t> ‘give’</a:t>
            </a:r>
            <a:endParaRPr sz="1000" dirty="0">
              <a:latin typeface="Arial" panose="020B0604020202020204" pitchFamily="34" charset="0"/>
              <a:cs typeface="Arial" panose="020B0604020202020204" pitchFamily="34" charset="0"/>
            </a:endParaRPr>
          </a:p>
        </p:txBody>
      </p:sp>
      <p:sp>
        <p:nvSpPr>
          <p:cNvPr id="36" name="object 36"/>
          <p:cNvSpPr txBox="1"/>
          <p:nvPr/>
        </p:nvSpPr>
        <p:spPr>
          <a:xfrm>
            <a:off x="4381169" y="1977344"/>
            <a:ext cx="1031875" cy="166071"/>
          </a:xfrm>
          <a:prstGeom prst="rect">
            <a:avLst/>
          </a:prstGeom>
        </p:spPr>
        <p:txBody>
          <a:bodyPr vert="horz" wrap="square" lIns="0" tIns="12065" rIns="0" bIns="0" rtlCol="0">
            <a:spAutoFit/>
          </a:bodyPr>
          <a:lstStyle/>
          <a:p>
            <a:pPr marL="12700">
              <a:lnSpc>
                <a:spcPct val="100000"/>
              </a:lnSpc>
              <a:spcBef>
                <a:spcPts val="95"/>
              </a:spcBef>
            </a:pPr>
            <a:r>
              <a:rPr sz="1000" spc="-35" dirty="0">
                <a:solidFill>
                  <a:schemeClr val="tx1"/>
                </a:solidFill>
                <a:latin typeface="Arial" panose="020B0604020202020204" pitchFamily="34" charset="0"/>
                <a:cs typeface="Arial" panose="020B0604020202020204" pitchFamily="34" charset="0"/>
              </a:rPr>
              <a:t>(</a:t>
            </a:r>
            <a:r>
              <a:rPr sz="1000" spc="-35" dirty="0">
                <a:solidFill>
                  <a:schemeClr val="tx1"/>
                </a:solidFill>
                <a:latin typeface="Arial" panose="020B0604020202020204" pitchFamily="34" charset="0"/>
                <a:cs typeface="Arial" panose="020B0604020202020204" pitchFamily="34" charset="0"/>
                <a:hlinkClick r:id="rId8" action="ppaction://hlinksldjump">
                  <a:extLst>
                    <a:ext uri="{A12FA001-AC4F-418D-AE19-62706E023703}">
                      <ahyp:hlinkClr xmlns:ahyp="http://schemas.microsoft.com/office/drawing/2018/hyperlinkcolor" val="tx"/>
                    </a:ext>
                  </a:extLst>
                </a:hlinkClick>
              </a:rPr>
              <a:t>Nguyen</a:t>
            </a:r>
            <a:r>
              <a:rPr sz="1000" spc="-45" dirty="0">
                <a:solidFill>
                  <a:schemeClr val="tx1"/>
                </a:solidFill>
                <a:latin typeface="Arial" panose="020B0604020202020204" pitchFamily="34" charset="0"/>
                <a:cs typeface="Arial" panose="020B0604020202020204" pitchFamily="34" charset="0"/>
                <a:hlinkClick r:id="rId8" action="ppaction://hlinksldjump">
                  <a:extLst>
                    <a:ext uri="{A12FA001-AC4F-418D-AE19-62706E023703}">
                      <ahyp:hlinkClr xmlns:ahyp="http://schemas.microsoft.com/office/drawing/2018/hyperlinkcolor" val="tx"/>
                    </a:ext>
                  </a:extLst>
                </a:hlinkClick>
              </a:rPr>
              <a:t> </a:t>
            </a:r>
            <a:r>
              <a:rPr sz="1000" spc="-35" dirty="0">
                <a:solidFill>
                  <a:schemeClr val="tx1"/>
                </a:solidFill>
                <a:latin typeface="Arial" panose="020B0604020202020204" pitchFamily="34" charset="0"/>
                <a:cs typeface="Arial" panose="020B0604020202020204" pitchFamily="34" charset="0"/>
                <a:hlinkClick r:id="rId8" action="ppaction://hlinksldjump">
                  <a:extLst>
                    <a:ext uri="{A12FA001-AC4F-418D-AE19-62706E023703}">
                      <ahyp:hlinkClr xmlns:ahyp="http://schemas.microsoft.com/office/drawing/2018/hyperlinkcolor" val="tx"/>
                    </a:ext>
                  </a:extLst>
                </a:hlinkClick>
              </a:rPr>
              <a:t>2013</a:t>
            </a:r>
            <a:r>
              <a:rPr sz="1000" spc="-35" dirty="0">
                <a:solidFill>
                  <a:schemeClr val="tx1"/>
                </a:solidFill>
                <a:latin typeface="Arial" panose="020B0604020202020204" pitchFamily="34" charset="0"/>
                <a:cs typeface="Arial" panose="020B0604020202020204" pitchFamily="34" charset="0"/>
              </a:rPr>
              <a:t>:</a:t>
            </a:r>
            <a:r>
              <a:rPr sz="1000" spc="35" dirty="0">
                <a:solidFill>
                  <a:schemeClr val="tx1"/>
                </a:solidFill>
                <a:latin typeface="Arial" panose="020B0604020202020204" pitchFamily="34" charset="0"/>
                <a:cs typeface="Arial" panose="020B0604020202020204" pitchFamily="34" charset="0"/>
              </a:rPr>
              <a:t> </a:t>
            </a:r>
            <a:r>
              <a:rPr sz="1000" spc="-25" dirty="0">
                <a:solidFill>
                  <a:schemeClr val="tx1"/>
                </a:solidFill>
                <a:latin typeface="Arial" panose="020B0604020202020204" pitchFamily="34" charset="0"/>
                <a:cs typeface="Arial" panose="020B0604020202020204" pitchFamily="34" charset="0"/>
              </a:rPr>
              <a:t>90)</a:t>
            </a:r>
            <a:endParaRPr sz="1000" dirty="0">
              <a:solidFill>
                <a:schemeClr val="tx1"/>
              </a:solidFill>
              <a:latin typeface="Arial" panose="020B0604020202020204" pitchFamily="34" charset="0"/>
              <a:cs typeface="Arial" panose="020B0604020202020204" pitchFamily="34" charset="0"/>
            </a:endParaRPr>
          </a:p>
        </p:txBody>
      </p:sp>
      <p:sp>
        <p:nvSpPr>
          <p:cNvPr id="37" name="object 37"/>
          <p:cNvSpPr txBox="1"/>
          <p:nvPr/>
        </p:nvSpPr>
        <p:spPr>
          <a:xfrm>
            <a:off x="635520" y="2439624"/>
            <a:ext cx="1978660" cy="329565"/>
          </a:xfrm>
          <a:prstGeom prst="rect">
            <a:avLst/>
          </a:prstGeom>
        </p:spPr>
        <p:txBody>
          <a:bodyPr vert="horz" wrap="square" lIns="0" tIns="12065" rIns="0" bIns="0" rtlCol="0">
            <a:spAutoFit/>
          </a:bodyPr>
          <a:lstStyle/>
          <a:p>
            <a:pPr marL="12700">
              <a:lnSpc>
                <a:spcPts val="1200"/>
              </a:lnSpc>
              <a:spcBef>
                <a:spcPts val="95"/>
              </a:spcBef>
              <a:tabLst>
                <a:tab pos="449580" algn="l"/>
                <a:tab pos="1329690" algn="l"/>
                <a:tab pos="1640205" algn="l"/>
              </a:tabLst>
            </a:pPr>
            <a:r>
              <a:rPr lang="en-US" sz="1000" i="1" spc="-50" dirty="0" err="1">
                <a:latin typeface="Arial" panose="020B0604020202020204" pitchFamily="34" charset="0"/>
                <a:cs typeface="Arial" panose="020B0604020202020204" pitchFamily="34" charset="0"/>
              </a:rPr>
              <a:t>mɔʔ</a:t>
            </a:r>
            <a:r>
              <a:rPr sz="1000" i="1" dirty="0">
                <a:latin typeface="Arial" panose="020B0604020202020204" pitchFamily="34" charset="0"/>
                <a:cs typeface="Arial" panose="020B0604020202020204" pitchFamily="34" charset="0"/>
              </a:rPr>
              <a:t>	bli</a:t>
            </a:r>
            <a:r>
              <a:rPr sz="1000" i="1" spc="200" dirty="0">
                <a:latin typeface="Arial" panose="020B0604020202020204" pitchFamily="34" charset="0"/>
                <a:cs typeface="Arial" panose="020B0604020202020204" pitchFamily="34" charset="0"/>
              </a:rPr>
              <a:t>  </a:t>
            </a:r>
            <a:r>
              <a:rPr sz="1000" i="1" dirty="0" err="1">
                <a:latin typeface="Arial" panose="020B0604020202020204" pitchFamily="34" charset="0"/>
                <a:cs typeface="Arial" panose="020B0604020202020204" pitchFamily="34" charset="0"/>
              </a:rPr>
              <a:t>tpoŋ</a:t>
            </a:r>
            <a:r>
              <a:rPr sz="1000" i="1" spc="155" dirty="0">
                <a:latin typeface="Arial" panose="020B0604020202020204" pitchFamily="34" charset="0"/>
                <a:cs typeface="Arial" panose="020B0604020202020204" pitchFamily="34" charset="0"/>
              </a:rPr>
              <a:t>  </a:t>
            </a:r>
            <a:r>
              <a:rPr sz="1000" i="1" dirty="0">
                <a:latin typeface="Arial" panose="020B0604020202020204" pitchFamily="34" charset="0"/>
                <a:cs typeface="Arial" panose="020B0604020202020204" pitchFamily="34" charset="0"/>
              </a:rPr>
              <a:t>b</a:t>
            </a:r>
            <a:r>
              <a:rPr sz="1000" i="1" spc="-50" dirty="0">
                <a:latin typeface="Arial" panose="020B0604020202020204" pitchFamily="34" charset="0"/>
                <a:cs typeface="Arial" panose="020B0604020202020204" pitchFamily="34" charset="0"/>
              </a:rPr>
              <a:t>i</a:t>
            </a:r>
            <a:r>
              <a:rPr sz="1000" i="1" dirty="0">
                <a:latin typeface="Arial" panose="020B0604020202020204" pitchFamily="34" charset="0"/>
                <a:cs typeface="Arial" panose="020B0604020202020204" pitchFamily="34" charset="0"/>
              </a:rPr>
              <a:t>	</a:t>
            </a:r>
            <a:r>
              <a:rPr sz="1000" i="1" spc="-25" dirty="0">
                <a:latin typeface="Arial" panose="020B0604020202020204" pitchFamily="34" charset="0"/>
                <a:cs typeface="Arial" panose="020B0604020202020204" pitchFamily="34" charset="0"/>
              </a:rPr>
              <a:t>an</a:t>
            </a:r>
            <a:r>
              <a:rPr sz="1000" i="1" dirty="0">
                <a:latin typeface="Arial" panose="020B0604020202020204" pitchFamily="34" charset="0"/>
                <a:cs typeface="Arial" panose="020B0604020202020204" pitchFamily="34" charset="0"/>
              </a:rPr>
              <a:t>	</a:t>
            </a:r>
            <a:r>
              <a:rPr sz="1000" i="1" spc="-20" dirty="0">
                <a:latin typeface="Arial" panose="020B0604020202020204" pitchFamily="34" charset="0"/>
                <a:cs typeface="Arial" panose="020B0604020202020204" pitchFamily="34" charset="0"/>
              </a:rPr>
              <a:t>makiŋ</a:t>
            </a:r>
            <a:endParaRPr sz="1000" dirty="0">
              <a:latin typeface="Arial" panose="020B0604020202020204" pitchFamily="34" charset="0"/>
              <a:cs typeface="Arial" panose="020B0604020202020204" pitchFamily="34" charset="0"/>
            </a:endParaRPr>
          </a:p>
          <a:p>
            <a:pPr marL="12700">
              <a:lnSpc>
                <a:spcPts val="1200"/>
              </a:lnSpc>
            </a:pPr>
            <a:r>
              <a:rPr sz="1000" spc="-10" dirty="0">
                <a:latin typeface="Arial" panose="020B0604020202020204" pitchFamily="34" charset="0"/>
                <a:cs typeface="Arial" panose="020B0604020202020204" pitchFamily="34" charset="0"/>
              </a:rPr>
              <a:t>mother</a:t>
            </a:r>
            <a:r>
              <a:rPr sz="1000" spc="45"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buy</a:t>
            </a:r>
            <a:r>
              <a:rPr sz="1000" spc="50" dirty="0">
                <a:latin typeface="Arial" panose="020B0604020202020204" pitchFamily="34" charset="0"/>
                <a:cs typeface="Arial" panose="020B0604020202020204" pitchFamily="34" charset="0"/>
              </a:rPr>
              <a:t> </a:t>
            </a:r>
            <a:r>
              <a:rPr sz="1000" spc="-10" dirty="0">
                <a:latin typeface="Arial" panose="020B0604020202020204" pitchFamily="34" charset="0"/>
                <a:cs typeface="Arial" panose="020B0604020202020204" pitchFamily="34" charset="0"/>
              </a:rPr>
              <a:t>snack</a:t>
            </a:r>
            <a:r>
              <a:rPr sz="1000" spc="45" dirty="0">
                <a:latin typeface="Arial" panose="020B0604020202020204" pitchFamily="34" charset="0"/>
                <a:cs typeface="Arial" panose="020B0604020202020204" pitchFamily="34" charset="0"/>
              </a:rPr>
              <a:t> </a:t>
            </a:r>
            <a:r>
              <a:rPr sz="1000" spc="-10" dirty="0">
                <a:latin typeface="Arial" panose="020B0604020202020204" pitchFamily="34" charset="0"/>
                <a:cs typeface="Arial" panose="020B0604020202020204" pitchFamily="34" charset="0"/>
              </a:rPr>
              <a:t>give</a:t>
            </a:r>
            <a:r>
              <a:rPr sz="1000" spc="50"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child</a:t>
            </a:r>
            <a:r>
              <a:rPr sz="1000" spc="45" dirty="0">
                <a:latin typeface="Arial" panose="020B0604020202020204" pitchFamily="34" charset="0"/>
                <a:cs typeface="Arial" panose="020B0604020202020204" pitchFamily="34" charset="0"/>
              </a:rPr>
              <a:t> </a:t>
            </a:r>
            <a:r>
              <a:rPr sz="1000" spc="-25" dirty="0">
                <a:latin typeface="Arial" panose="020B0604020202020204" pitchFamily="34" charset="0"/>
                <a:cs typeface="Arial" panose="020B0604020202020204" pitchFamily="34" charset="0"/>
              </a:rPr>
              <a:t>eat</a:t>
            </a:r>
            <a:endParaRPr sz="1000" dirty="0">
              <a:latin typeface="Arial" panose="020B0604020202020204" pitchFamily="34" charset="0"/>
              <a:cs typeface="Arial" panose="020B0604020202020204" pitchFamily="34" charset="0"/>
            </a:endParaRPr>
          </a:p>
        </p:txBody>
      </p:sp>
      <p:sp>
        <p:nvSpPr>
          <p:cNvPr id="38" name="object 38"/>
          <p:cNvSpPr txBox="1"/>
          <p:nvPr/>
        </p:nvSpPr>
        <p:spPr>
          <a:xfrm>
            <a:off x="635520" y="2827545"/>
            <a:ext cx="2380615" cy="166071"/>
          </a:xfrm>
          <a:prstGeom prst="rect">
            <a:avLst/>
          </a:prstGeom>
        </p:spPr>
        <p:txBody>
          <a:bodyPr vert="horz" wrap="square" lIns="0" tIns="12065" rIns="0" bIns="0" rtlCol="0">
            <a:spAutoFit/>
          </a:bodyPr>
          <a:lstStyle/>
          <a:p>
            <a:pPr marL="12700">
              <a:lnSpc>
                <a:spcPct val="100000"/>
              </a:lnSpc>
              <a:spcBef>
                <a:spcPts val="95"/>
              </a:spcBef>
            </a:pPr>
            <a:r>
              <a:rPr sz="1000" dirty="0">
                <a:latin typeface="Arial" panose="020B0604020202020204" pitchFamily="34" charset="0"/>
                <a:cs typeface="Arial" panose="020B0604020202020204" pitchFamily="34" charset="0"/>
              </a:rPr>
              <a:t>‘The</a:t>
            </a:r>
            <a:r>
              <a:rPr sz="1000" spc="-25" dirty="0">
                <a:latin typeface="Arial" panose="020B0604020202020204" pitchFamily="34" charset="0"/>
                <a:cs typeface="Arial" panose="020B0604020202020204" pitchFamily="34" charset="0"/>
              </a:rPr>
              <a:t> </a:t>
            </a:r>
            <a:r>
              <a:rPr sz="1000" spc="-30" dirty="0">
                <a:latin typeface="Arial" panose="020B0604020202020204" pitchFamily="34" charset="0"/>
                <a:cs typeface="Arial" panose="020B0604020202020204" pitchFamily="34" charset="0"/>
              </a:rPr>
              <a:t>mother</a:t>
            </a:r>
            <a:r>
              <a:rPr sz="1000" spc="-25" dirty="0">
                <a:latin typeface="Arial" panose="020B0604020202020204" pitchFamily="34" charset="0"/>
                <a:cs typeface="Arial" panose="020B0604020202020204" pitchFamily="34" charset="0"/>
              </a:rPr>
              <a:t> bought </a:t>
            </a:r>
            <a:r>
              <a:rPr sz="1000" spc="-35" dirty="0">
                <a:latin typeface="Arial" panose="020B0604020202020204" pitchFamily="34" charset="0"/>
                <a:cs typeface="Arial" panose="020B0604020202020204" pitchFamily="34" charset="0"/>
              </a:rPr>
              <a:t>snacks</a:t>
            </a:r>
            <a:r>
              <a:rPr sz="1000" spc="-25" dirty="0">
                <a:latin typeface="Arial" panose="020B0604020202020204" pitchFamily="34" charset="0"/>
                <a:cs typeface="Arial" panose="020B0604020202020204" pitchFamily="34" charset="0"/>
              </a:rPr>
              <a:t> </a:t>
            </a:r>
            <a:r>
              <a:rPr sz="1000" spc="-10" dirty="0">
                <a:latin typeface="Arial" panose="020B0604020202020204" pitchFamily="34" charset="0"/>
                <a:cs typeface="Arial" panose="020B0604020202020204" pitchFamily="34" charset="0"/>
              </a:rPr>
              <a:t>for</a:t>
            </a:r>
            <a:r>
              <a:rPr sz="1000" spc="-25" dirty="0">
                <a:latin typeface="Arial" panose="020B0604020202020204" pitchFamily="34" charset="0"/>
                <a:cs typeface="Arial" panose="020B0604020202020204" pitchFamily="34" charset="0"/>
              </a:rPr>
              <a:t> </a:t>
            </a:r>
            <a:r>
              <a:rPr sz="1000" spc="-40" dirty="0">
                <a:latin typeface="Arial" panose="020B0604020202020204" pitchFamily="34" charset="0"/>
                <a:cs typeface="Arial" panose="020B0604020202020204" pitchFamily="34" charset="0"/>
              </a:rPr>
              <a:t>her</a:t>
            </a:r>
            <a:r>
              <a:rPr sz="1000" spc="-25" dirty="0">
                <a:latin typeface="Arial" panose="020B0604020202020204" pitchFamily="34" charset="0"/>
                <a:cs typeface="Arial" panose="020B0604020202020204" pitchFamily="34" charset="0"/>
              </a:rPr>
              <a:t> children.’</a:t>
            </a:r>
            <a:endParaRPr sz="1000" dirty="0">
              <a:latin typeface="Arial" panose="020B0604020202020204" pitchFamily="34" charset="0"/>
              <a:cs typeface="Arial" panose="020B0604020202020204" pitchFamily="34" charset="0"/>
            </a:endParaRPr>
          </a:p>
        </p:txBody>
      </p:sp>
      <p:sp>
        <p:nvSpPr>
          <p:cNvPr id="39" name="object 39"/>
          <p:cNvSpPr txBox="1"/>
          <p:nvPr/>
        </p:nvSpPr>
        <p:spPr>
          <a:xfrm>
            <a:off x="4307154" y="2827545"/>
            <a:ext cx="1105535" cy="166071"/>
          </a:xfrm>
          <a:prstGeom prst="rect">
            <a:avLst/>
          </a:prstGeom>
        </p:spPr>
        <p:txBody>
          <a:bodyPr vert="horz" wrap="square" lIns="0" tIns="12065" rIns="0" bIns="0" rtlCol="0">
            <a:spAutoFit/>
          </a:bodyPr>
          <a:lstStyle/>
          <a:p>
            <a:pPr marL="12700">
              <a:lnSpc>
                <a:spcPct val="100000"/>
              </a:lnSpc>
              <a:spcBef>
                <a:spcPts val="95"/>
              </a:spcBef>
            </a:pPr>
            <a:r>
              <a:rPr sz="1000" spc="-25" dirty="0">
                <a:solidFill>
                  <a:schemeClr val="tx1"/>
                </a:solidFill>
                <a:latin typeface="Arial" panose="020B0604020202020204" pitchFamily="34" charset="0"/>
                <a:cs typeface="Arial" panose="020B0604020202020204" pitchFamily="34" charset="0"/>
              </a:rPr>
              <a:t>(</a:t>
            </a:r>
            <a:r>
              <a:rPr sz="1000" spc="-25" dirty="0">
                <a:solidFill>
                  <a:schemeClr val="tx1"/>
                </a:solidFill>
                <a:latin typeface="Arial" panose="020B0604020202020204" pitchFamily="34" charset="0"/>
                <a:cs typeface="Arial" panose="020B0604020202020204" pitchFamily="34" charset="0"/>
                <a:hlinkClick r:id="rId9" action="ppaction://hlinksldjump">
                  <a:extLst>
                    <a:ext uri="{A12FA001-AC4F-418D-AE19-62706E023703}">
                      <ahyp:hlinkClr xmlns:ahyp="http://schemas.microsoft.com/office/drawing/2018/hyperlinkcolor" val="tx"/>
                    </a:ext>
                  </a:extLst>
                </a:hlinkClick>
              </a:rPr>
              <a:t>Tadmor</a:t>
            </a:r>
            <a:r>
              <a:rPr sz="1000" spc="-55" dirty="0">
                <a:solidFill>
                  <a:schemeClr val="tx1"/>
                </a:solidFill>
                <a:latin typeface="Arial" panose="020B0604020202020204" pitchFamily="34" charset="0"/>
                <a:cs typeface="Arial" panose="020B0604020202020204" pitchFamily="34" charset="0"/>
                <a:hlinkClick r:id="rId9" action="ppaction://hlinksldjump">
                  <a:extLst>
                    <a:ext uri="{A12FA001-AC4F-418D-AE19-62706E023703}">
                      <ahyp:hlinkClr xmlns:ahyp="http://schemas.microsoft.com/office/drawing/2018/hyperlinkcolor" val="tx"/>
                    </a:ext>
                  </a:extLst>
                </a:hlinkClick>
              </a:rPr>
              <a:t> </a:t>
            </a:r>
            <a:r>
              <a:rPr sz="1000" spc="-35" dirty="0">
                <a:solidFill>
                  <a:schemeClr val="tx1"/>
                </a:solidFill>
                <a:latin typeface="Arial" panose="020B0604020202020204" pitchFamily="34" charset="0"/>
                <a:cs typeface="Arial" panose="020B0604020202020204" pitchFamily="34" charset="0"/>
                <a:hlinkClick r:id="rId9" action="ppaction://hlinksldjump">
                  <a:extLst>
                    <a:ext uri="{A12FA001-AC4F-418D-AE19-62706E023703}">
                      <ahyp:hlinkClr xmlns:ahyp="http://schemas.microsoft.com/office/drawing/2018/hyperlinkcolor" val="tx"/>
                    </a:ext>
                  </a:extLst>
                </a:hlinkClick>
              </a:rPr>
              <a:t>1995</a:t>
            </a:r>
            <a:r>
              <a:rPr sz="1000" spc="-35" dirty="0">
                <a:solidFill>
                  <a:schemeClr val="tx1"/>
                </a:solidFill>
                <a:latin typeface="Arial" panose="020B0604020202020204" pitchFamily="34" charset="0"/>
                <a:cs typeface="Arial" panose="020B0604020202020204" pitchFamily="34" charset="0"/>
              </a:rPr>
              <a:t>:</a:t>
            </a:r>
            <a:r>
              <a:rPr sz="1000" spc="25" dirty="0">
                <a:solidFill>
                  <a:schemeClr val="tx1"/>
                </a:solidFill>
                <a:latin typeface="Arial" panose="020B0604020202020204" pitchFamily="34" charset="0"/>
                <a:cs typeface="Arial" panose="020B0604020202020204" pitchFamily="34" charset="0"/>
              </a:rPr>
              <a:t> </a:t>
            </a:r>
            <a:r>
              <a:rPr sz="1000" spc="-25" dirty="0">
                <a:solidFill>
                  <a:schemeClr val="tx1"/>
                </a:solidFill>
                <a:latin typeface="Arial" panose="020B0604020202020204" pitchFamily="34" charset="0"/>
                <a:cs typeface="Arial" panose="020B0604020202020204" pitchFamily="34" charset="0"/>
              </a:rPr>
              <a:t>261)</a:t>
            </a:r>
            <a:endParaRPr sz="1000" dirty="0">
              <a:solidFill>
                <a:schemeClr val="tx1"/>
              </a:solidFill>
              <a:latin typeface="Arial" panose="020B0604020202020204" pitchFamily="34" charset="0"/>
              <a:cs typeface="Arial" panose="020B0604020202020204" pitchFamily="34" charset="0"/>
            </a:endParaRPr>
          </a:p>
        </p:txBody>
      </p:sp>
    </p:spTree>
  </p:cSld>
  <p:clrMapOvr>
    <a:masterClrMapping/>
  </p:clrMapOvr>
  <p:transition>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
            <a:ext cx="5760085" cy="191770"/>
            <a:chOff x="0" y="25"/>
            <a:chExt cx="5760085" cy="191770"/>
          </a:xfrm>
        </p:grpSpPr>
        <p:sp>
          <p:nvSpPr>
            <p:cNvPr id="3" name="object 3"/>
            <p:cNvSpPr/>
            <p:nvPr/>
          </p:nvSpPr>
          <p:spPr>
            <a:xfrm>
              <a:off x="2718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4" name="object 4"/>
            <p:cNvSpPr/>
            <p:nvPr/>
          </p:nvSpPr>
          <p:spPr>
            <a:xfrm>
              <a:off x="322249"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5" name="object 5"/>
            <p:cNvSpPr/>
            <p:nvPr/>
          </p:nvSpPr>
          <p:spPr>
            <a:xfrm>
              <a:off x="372656"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6" name="object 6"/>
          <p:cNvSpPr txBox="1"/>
          <p:nvPr/>
        </p:nvSpPr>
        <p:spPr>
          <a:xfrm>
            <a:off x="95300" y="25281"/>
            <a:ext cx="3829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2" action="ppaction://hlinksldjump"/>
              </a:rPr>
              <a:t>Preliminaries</a:t>
            </a:r>
            <a:endParaRPr sz="500">
              <a:latin typeface="Arial"/>
              <a:cs typeface="Arial"/>
            </a:endParaRPr>
          </a:p>
        </p:txBody>
      </p:sp>
      <p:grpSp>
        <p:nvGrpSpPr>
          <p:cNvPr id="7" name="object 7"/>
          <p:cNvGrpSpPr/>
          <p:nvPr/>
        </p:nvGrpSpPr>
        <p:grpSpPr>
          <a:xfrm>
            <a:off x="1169682" y="127510"/>
            <a:ext cx="243204" cy="41275"/>
            <a:chOff x="1169682" y="127510"/>
            <a:chExt cx="243204" cy="41275"/>
          </a:xfrm>
        </p:grpSpPr>
        <p:sp>
          <p:nvSpPr>
            <p:cNvPr id="8" name="object 8"/>
            <p:cNvSpPr/>
            <p:nvPr/>
          </p:nvSpPr>
          <p:spPr>
            <a:xfrm>
              <a:off x="11722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9" name="object 9"/>
            <p:cNvSpPr/>
            <p:nvPr/>
          </p:nvSpPr>
          <p:spPr>
            <a:xfrm>
              <a:off x="12226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0" name="object 10"/>
            <p:cNvSpPr/>
            <p:nvPr/>
          </p:nvSpPr>
          <p:spPr>
            <a:xfrm>
              <a:off x="12730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1" name="object 11"/>
            <p:cNvSpPr/>
            <p:nvPr/>
          </p:nvSpPr>
          <p:spPr>
            <a:xfrm>
              <a:off x="1323428"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2" name="object 12"/>
            <p:cNvSpPr/>
            <p:nvPr/>
          </p:nvSpPr>
          <p:spPr>
            <a:xfrm>
              <a:off x="1373822"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13" name="object 13"/>
          <p:cNvSpPr txBox="1"/>
          <p:nvPr/>
        </p:nvSpPr>
        <p:spPr>
          <a:xfrm>
            <a:off x="1146873" y="25281"/>
            <a:ext cx="357505"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3" action="ppaction://hlinksldjump"/>
              </a:rPr>
              <a:t>Distribution</a:t>
            </a:r>
            <a:endParaRPr sz="500">
              <a:latin typeface="Arial"/>
              <a:cs typeface="Arial"/>
            </a:endParaRPr>
          </a:p>
        </p:txBody>
      </p:sp>
      <p:grpSp>
        <p:nvGrpSpPr>
          <p:cNvPr id="14" name="object 14"/>
          <p:cNvGrpSpPr/>
          <p:nvPr/>
        </p:nvGrpSpPr>
        <p:grpSpPr>
          <a:xfrm>
            <a:off x="2196020" y="127510"/>
            <a:ext cx="243204" cy="41275"/>
            <a:chOff x="2196020" y="127510"/>
            <a:chExt cx="243204" cy="41275"/>
          </a:xfrm>
        </p:grpSpPr>
        <p:sp>
          <p:nvSpPr>
            <p:cNvPr id="15" name="object 15"/>
            <p:cNvSpPr/>
            <p:nvPr/>
          </p:nvSpPr>
          <p:spPr>
            <a:xfrm>
              <a:off x="21985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6" name="object 16"/>
            <p:cNvSpPr/>
            <p:nvPr/>
          </p:nvSpPr>
          <p:spPr>
            <a:xfrm>
              <a:off x="2248954"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7" name="object 17"/>
            <p:cNvSpPr/>
            <p:nvPr/>
          </p:nvSpPr>
          <p:spPr>
            <a:xfrm>
              <a:off x="22993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8" name="object 18"/>
            <p:cNvSpPr/>
            <p:nvPr/>
          </p:nvSpPr>
          <p:spPr>
            <a:xfrm>
              <a:off x="2349753"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19" name="object 19"/>
            <p:cNvSpPr/>
            <p:nvPr/>
          </p:nvSpPr>
          <p:spPr>
            <a:xfrm>
              <a:off x="2400160" y="130050"/>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0" name="object 20"/>
          <p:cNvSpPr txBox="1"/>
          <p:nvPr/>
        </p:nvSpPr>
        <p:spPr>
          <a:xfrm>
            <a:off x="2173198" y="25281"/>
            <a:ext cx="546100" cy="101600"/>
          </a:xfrm>
          <a:prstGeom prst="rect">
            <a:avLst/>
          </a:prstGeom>
        </p:spPr>
        <p:txBody>
          <a:bodyPr vert="horz" wrap="square" lIns="0" tIns="12065" rIns="0" bIns="0" rtlCol="0">
            <a:spAutoFit/>
          </a:bodyPr>
          <a:lstStyle/>
          <a:p>
            <a:pPr marL="12700">
              <a:lnSpc>
                <a:spcPct val="100000"/>
              </a:lnSpc>
              <a:spcBef>
                <a:spcPts val="95"/>
              </a:spcBef>
            </a:pPr>
            <a:r>
              <a:rPr sz="500" spc="-10" dirty="0">
                <a:solidFill>
                  <a:srgbClr val="595959"/>
                </a:solidFill>
                <a:latin typeface="Arial"/>
                <a:cs typeface="Arial"/>
                <a:hlinkClick r:id="rId4" action="ppaction://hlinksldjump"/>
              </a:rPr>
              <a:t>Forms</a:t>
            </a:r>
            <a:r>
              <a:rPr sz="500" spc="25" dirty="0">
                <a:solidFill>
                  <a:srgbClr val="595959"/>
                </a:solidFill>
                <a:latin typeface="Arial"/>
                <a:cs typeface="Arial"/>
                <a:hlinkClick r:id="rId4" action="ppaction://hlinksldjump"/>
              </a:rPr>
              <a:t> </a:t>
            </a:r>
            <a:r>
              <a:rPr sz="500" spc="60" dirty="0">
                <a:solidFill>
                  <a:srgbClr val="595959"/>
                </a:solidFill>
                <a:latin typeface="Arial"/>
                <a:cs typeface="Arial"/>
                <a:hlinkClick r:id="rId4" action="ppaction://hlinksldjump"/>
              </a:rPr>
              <a:t>&amp;</a:t>
            </a:r>
            <a:r>
              <a:rPr sz="500" spc="30" dirty="0">
                <a:solidFill>
                  <a:srgbClr val="595959"/>
                </a:solidFill>
                <a:latin typeface="Arial"/>
                <a:cs typeface="Arial"/>
                <a:hlinkClick r:id="rId4" action="ppaction://hlinksldjump"/>
              </a:rPr>
              <a:t> </a:t>
            </a:r>
            <a:r>
              <a:rPr sz="500" spc="-10" dirty="0">
                <a:solidFill>
                  <a:srgbClr val="595959"/>
                </a:solidFill>
                <a:latin typeface="Arial"/>
                <a:cs typeface="Arial"/>
                <a:hlinkClick r:id="rId4" action="ppaction://hlinksldjump"/>
              </a:rPr>
              <a:t>functions</a:t>
            </a:r>
            <a:endParaRPr sz="500">
              <a:latin typeface="Arial"/>
              <a:cs typeface="Arial"/>
            </a:endParaRPr>
          </a:p>
        </p:txBody>
      </p:sp>
      <p:grpSp>
        <p:nvGrpSpPr>
          <p:cNvPr id="21" name="object 21"/>
          <p:cNvGrpSpPr/>
          <p:nvPr/>
        </p:nvGrpSpPr>
        <p:grpSpPr>
          <a:xfrm>
            <a:off x="3411118" y="127510"/>
            <a:ext cx="92075" cy="41275"/>
            <a:chOff x="3411118" y="127510"/>
            <a:chExt cx="92075" cy="41275"/>
          </a:xfrm>
        </p:grpSpPr>
        <p:sp>
          <p:nvSpPr>
            <p:cNvPr id="22" name="object 22"/>
            <p:cNvSpPr/>
            <p:nvPr/>
          </p:nvSpPr>
          <p:spPr>
            <a:xfrm>
              <a:off x="3413658"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sp>
          <p:nvSpPr>
            <p:cNvPr id="23" name="object 23"/>
            <p:cNvSpPr/>
            <p:nvPr/>
          </p:nvSpPr>
          <p:spPr>
            <a:xfrm>
              <a:off x="346406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595959"/>
              </a:solidFill>
            </a:ln>
          </p:spPr>
          <p:txBody>
            <a:bodyPr wrap="square" lIns="0" tIns="0" rIns="0" bIns="0" rtlCol="0"/>
            <a:lstStyle/>
            <a:p>
              <a:endParaRPr/>
            </a:p>
          </p:txBody>
        </p:sp>
      </p:grpSp>
      <p:sp>
        <p:nvSpPr>
          <p:cNvPr id="24" name="object 24"/>
          <p:cNvSpPr txBox="1"/>
          <p:nvPr/>
        </p:nvSpPr>
        <p:spPr>
          <a:xfrm>
            <a:off x="3388309" y="25281"/>
            <a:ext cx="269240" cy="101600"/>
          </a:xfrm>
          <a:prstGeom prst="rect">
            <a:avLst/>
          </a:prstGeom>
        </p:spPr>
        <p:txBody>
          <a:bodyPr vert="horz" wrap="square" lIns="0" tIns="12065" rIns="0" bIns="0" rtlCol="0">
            <a:spAutoFit/>
          </a:bodyPr>
          <a:lstStyle/>
          <a:p>
            <a:pPr marL="12700">
              <a:lnSpc>
                <a:spcPct val="100000"/>
              </a:lnSpc>
              <a:spcBef>
                <a:spcPts val="95"/>
              </a:spcBef>
            </a:pPr>
            <a:r>
              <a:rPr sz="500" dirty="0">
                <a:solidFill>
                  <a:srgbClr val="595959"/>
                </a:solidFill>
                <a:latin typeface="Arial"/>
                <a:cs typeface="Arial"/>
                <a:hlinkClick r:id="rId5" action="ppaction://hlinksldjump"/>
              </a:rPr>
              <a:t>Wrap-</a:t>
            </a:r>
            <a:r>
              <a:rPr sz="500" spc="-25" dirty="0">
                <a:solidFill>
                  <a:srgbClr val="595959"/>
                </a:solidFill>
                <a:latin typeface="Arial"/>
                <a:cs typeface="Arial"/>
                <a:hlinkClick r:id="rId5" action="ppaction://hlinksldjump"/>
              </a:rPr>
              <a:t>up</a:t>
            </a:r>
            <a:endParaRPr sz="500">
              <a:latin typeface="Arial"/>
              <a:cs typeface="Arial"/>
            </a:endParaRPr>
          </a:p>
        </p:txBody>
      </p:sp>
      <p:sp>
        <p:nvSpPr>
          <p:cNvPr id="25" name="object 25"/>
          <p:cNvSpPr txBox="1"/>
          <p:nvPr/>
        </p:nvSpPr>
        <p:spPr>
          <a:xfrm>
            <a:off x="4326445" y="25281"/>
            <a:ext cx="322580" cy="101600"/>
          </a:xfrm>
          <a:prstGeom prst="rect">
            <a:avLst/>
          </a:prstGeom>
        </p:spPr>
        <p:txBody>
          <a:bodyPr vert="horz" wrap="square" lIns="0" tIns="12065" rIns="0" bIns="0" rtlCol="0">
            <a:spAutoFit/>
          </a:bodyPr>
          <a:lstStyle/>
          <a:p>
            <a:pPr marL="12700">
              <a:lnSpc>
                <a:spcPct val="100000"/>
              </a:lnSpc>
              <a:spcBef>
                <a:spcPts val="95"/>
              </a:spcBef>
            </a:pPr>
            <a:r>
              <a:rPr sz="500" spc="-20" dirty="0">
                <a:solidFill>
                  <a:srgbClr val="595959"/>
                </a:solidFill>
                <a:latin typeface="Arial"/>
                <a:cs typeface="Arial"/>
                <a:hlinkClick r:id="rId6" action="ppaction://hlinksldjump"/>
              </a:rPr>
              <a:t>References</a:t>
            </a:r>
            <a:endParaRPr sz="500">
              <a:latin typeface="Arial"/>
              <a:cs typeface="Arial"/>
            </a:endParaRPr>
          </a:p>
        </p:txBody>
      </p:sp>
      <p:grpSp>
        <p:nvGrpSpPr>
          <p:cNvPr id="26" name="object 26"/>
          <p:cNvGrpSpPr/>
          <p:nvPr/>
        </p:nvGrpSpPr>
        <p:grpSpPr>
          <a:xfrm>
            <a:off x="5340803" y="127519"/>
            <a:ext cx="243204" cy="41275"/>
            <a:chOff x="5340803" y="127519"/>
            <a:chExt cx="243204" cy="41275"/>
          </a:xfrm>
        </p:grpSpPr>
        <p:sp>
          <p:nvSpPr>
            <p:cNvPr id="27" name="object 27"/>
            <p:cNvSpPr/>
            <p:nvPr/>
          </p:nvSpPr>
          <p:spPr>
            <a:xfrm>
              <a:off x="53433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8" name="object 28"/>
            <p:cNvSpPr/>
            <p:nvPr/>
          </p:nvSpPr>
          <p:spPr>
            <a:xfrm>
              <a:off x="53937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29" name="object 29"/>
            <p:cNvSpPr/>
            <p:nvPr/>
          </p:nvSpPr>
          <p:spPr>
            <a:xfrm>
              <a:off x="54441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30" name="object 30"/>
            <p:cNvSpPr/>
            <p:nvPr/>
          </p:nvSpPr>
          <p:spPr>
            <a:xfrm>
              <a:off x="5494540"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sp>
          <p:nvSpPr>
            <p:cNvPr id="31" name="object 31"/>
            <p:cNvSpPr/>
            <p:nvPr/>
          </p:nvSpPr>
          <p:spPr>
            <a:xfrm>
              <a:off x="5544934" y="130050"/>
              <a:ext cx="36195" cy="36195"/>
            </a:xfrm>
            <a:custGeom>
              <a:avLst/>
              <a:gdLst/>
              <a:ahLst/>
              <a:cxnLst/>
              <a:rect l="l" t="t" r="r" b="b"/>
              <a:pathLst>
                <a:path w="36195" h="36194">
                  <a:moveTo>
                    <a:pt x="18000" y="0"/>
                  </a:move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lnTo>
                    <a:pt x="34587" y="10994"/>
                  </a:lnTo>
                  <a:lnTo>
                    <a:pt x="30729" y="5272"/>
                  </a:lnTo>
                  <a:lnTo>
                    <a:pt x="25007" y="1414"/>
                  </a:lnTo>
                  <a:lnTo>
                    <a:pt x="18000" y="0"/>
                  </a:lnTo>
                  <a:close/>
                </a:path>
              </a:pathLst>
            </a:custGeom>
            <a:solidFill>
              <a:srgbClr val="000000"/>
            </a:solidFill>
          </p:spPr>
          <p:txBody>
            <a:bodyPr wrap="square" lIns="0" tIns="0" rIns="0" bIns="0" rtlCol="0"/>
            <a:lstStyle/>
            <a:p>
              <a:endParaRPr/>
            </a:p>
          </p:txBody>
        </p:sp>
        <p:sp>
          <p:nvSpPr>
            <p:cNvPr id="32" name="object 32"/>
            <p:cNvSpPr/>
            <p:nvPr/>
          </p:nvSpPr>
          <p:spPr>
            <a:xfrm>
              <a:off x="5544934" y="130050"/>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000000"/>
              </a:solidFill>
            </a:ln>
          </p:spPr>
          <p:txBody>
            <a:bodyPr wrap="square" lIns="0" tIns="0" rIns="0" bIns="0" rtlCol="0"/>
            <a:lstStyle/>
            <a:p>
              <a:endParaRPr/>
            </a:p>
          </p:txBody>
        </p:sp>
      </p:grpSp>
      <p:sp>
        <p:nvSpPr>
          <p:cNvPr id="33" name="object 33"/>
          <p:cNvSpPr txBox="1"/>
          <p:nvPr/>
        </p:nvSpPr>
        <p:spPr>
          <a:xfrm>
            <a:off x="5317985" y="25281"/>
            <a:ext cx="346710" cy="101600"/>
          </a:xfrm>
          <a:prstGeom prst="rect">
            <a:avLst/>
          </a:prstGeom>
        </p:spPr>
        <p:txBody>
          <a:bodyPr vert="horz" wrap="square" lIns="0" tIns="12065" rIns="0" bIns="0" rtlCol="0">
            <a:spAutoFit/>
          </a:bodyPr>
          <a:lstStyle/>
          <a:p>
            <a:pPr marL="12700">
              <a:lnSpc>
                <a:spcPct val="100000"/>
              </a:lnSpc>
              <a:spcBef>
                <a:spcPts val="95"/>
              </a:spcBef>
            </a:pPr>
            <a:r>
              <a:rPr sz="500" dirty="0">
                <a:latin typeface="Arial"/>
                <a:cs typeface="Arial"/>
                <a:hlinkClick r:id="rId7" action="ppaction://hlinksldjump"/>
              </a:rPr>
              <a:t>Extra</a:t>
            </a:r>
            <a:r>
              <a:rPr sz="500" spc="55" dirty="0">
                <a:latin typeface="Arial"/>
                <a:cs typeface="Arial"/>
                <a:hlinkClick r:id="rId7" action="ppaction://hlinksldjump"/>
              </a:rPr>
              <a:t> </a:t>
            </a:r>
            <a:r>
              <a:rPr sz="500" spc="-10" dirty="0">
                <a:latin typeface="Arial"/>
                <a:cs typeface="Arial"/>
                <a:hlinkClick r:id="rId7" action="ppaction://hlinksldjump"/>
              </a:rPr>
              <a:t>slides</a:t>
            </a:r>
            <a:endParaRPr sz="500">
              <a:latin typeface="Arial"/>
              <a:cs typeface="Arial"/>
            </a:endParaRPr>
          </a:p>
        </p:txBody>
      </p:sp>
      <p:sp>
        <p:nvSpPr>
          <p:cNvPr id="42" name="object 42"/>
          <p:cNvSpPr txBox="1">
            <a:spLocks noGrp="1"/>
          </p:cNvSpPr>
          <p:nvPr>
            <p:ph type="sldNum" sz="quarter" idx="7"/>
          </p:nvPr>
        </p:nvSpPr>
        <p:spPr>
          <a:prstGeom prst="rect">
            <a:avLst/>
          </a:prstGeom>
        </p:spPr>
        <p:txBody>
          <a:bodyPr vert="horz" wrap="square" lIns="0" tIns="22225" rIns="0" bIns="0" rtlCol="0">
            <a:spAutoFit/>
          </a:bodyPr>
          <a:lstStyle/>
          <a:p>
            <a:pPr marL="38100">
              <a:lnSpc>
                <a:spcPct val="100000"/>
              </a:lnSpc>
              <a:spcBef>
                <a:spcPts val="175"/>
              </a:spcBef>
            </a:pPr>
            <a:fld id="{81D60167-4931-47E6-BA6A-407CBD079E47}" type="slidenum">
              <a:rPr spc="-20" dirty="0"/>
              <a:t>28</a:t>
            </a:fld>
            <a:r>
              <a:rPr spc="-55" dirty="0"/>
              <a:t> </a:t>
            </a:r>
            <a:r>
              <a:rPr spc="125" dirty="0"/>
              <a:t>/</a:t>
            </a:r>
            <a:r>
              <a:rPr spc="-50" dirty="0"/>
              <a:t> </a:t>
            </a:r>
            <a:r>
              <a:rPr spc="-25" dirty="0"/>
              <a:t>27</a:t>
            </a:r>
          </a:p>
        </p:txBody>
      </p:sp>
      <p:sp>
        <p:nvSpPr>
          <p:cNvPr id="34" name="object 34"/>
          <p:cNvSpPr txBox="1"/>
          <p:nvPr/>
        </p:nvSpPr>
        <p:spPr>
          <a:xfrm>
            <a:off x="95300" y="251305"/>
            <a:ext cx="2787600" cy="1217641"/>
          </a:xfrm>
          <a:prstGeom prst="rect">
            <a:avLst/>
          </a:prstGeom>
        </p:spPr>
        <p:txBody>
          <a:bodyPr vert="horz" wrap="square" lIns="0" tIns="17145" rIns="0" bIns="0" rtlCol="0">
            <a:spAutoFit/>
          </a:bodyPr>
          <a:lstStyle/>
          <a:p>
            <a:pPr marL="12700">
              <a:lnSpc>
                <a:spcPct val="100000"/>
              </a:lnSpc>
              <a:spcBef>
                <a:spcPts val="135"/>
              </a:spcBef>
            </a:pPr>
            <a:r>
              <a:rPr sz="1400" dirty="0">
                <a:solidFill>
                  <a:srgbClr val="1F457C"/>
                </a:solidFill>
                <a:latin typeface="Arial" panose="020B0604020202020204" pitchFamily="34" charset="0"/>
                <a:cs typeface="Arial" panose="020B0604020202020204" pitchFamily="34" charset="0"/>
              </a:rPr>
              <a:t>Analytic</a:t>
            </a:r>
            <a:r>
              <a:rPr sz="1400" spc="-20" dirty="0">
                <a:solidFill>
                  <a:srgbClr val="1F457C"/>
                </a:solidFill>
                <a:latin typeface="Arial" panose="020B0604020202020204" pitchFamily="34" charset="0"/>
                <a:cs typeface="Arial" panose="020B0604020202020204" pitchFamily="34" charset="0"/>
              </a:rPr>
              <a:t> </a:t>
            </a:r>
            <a:r>
              <a:rPr sz="1400" spc="95" dirty="0">
                <a:solidFill>
                  <a:srgbClr val="1F457C"/>
                </a:solidFill>
                <a:latin typeface="Arial" panose="020B0604020202020204" pitchFamily="34" charset="0"/>
                <a:cs typeface="Arial" panose="020B0604020202020204" pitchFamily="34" charset="0"/>
              </a:rPr>
              <a:t>PV</a:t>
            </a:r>
            <a:r>
              <a:rPr sz="1400" spc="-15" dirty="0">
                <a:solidFill>
                  <a:srgbClr val="1F457C"/>
                </a:solidFill>
                <a:latin typeface="Arial" panose="020B0604020202020204" pitchFamily="34" charset="0"/>
                <a:cs typeface="Arial" panose="020B0604020202020204" pitchFamily="34" charset="0"/>
              </a:rPr>
              <a:t> </a:t>
            </a:r>
            <a:r>
              <a:rPr sz="1400" spc="-10" dirty="0">
                <a:solidFill>
                  <a:srgbClr val="1F457C"/>
                </a:solidFill>
                <a:latin typeface="Arial" panose="020B0604020202020204" pitchFamily="34" charset="0"/>
                <a:cs typeface="Arial" panose="020B0604020202020204" pitchFamily="34" charset="0"/>
              </a:rPr>
              <a:t>constructions</a:t>
            </a:r>
            <a:endParaRPr sz="1400" dirty="0">
              <a:latin typeface="Arial" panose="020B0604020202020204" pitchFamily="34" charset="0"/>
              <a:cs typeface="Arial" panose="020B0604020202020204" pitchFamily="34" charset="0"/>
            </a:endParaRPr>
          </a:p>
          <a:p>
            <a:pPr>
              <a:lnSpc>
                <a:spcPct val="100000"/>
              </a:lnSpc>
              <a:spcBef>
                <a:spcPts val="65"/>
              </a:spcBef>
            </a:pPr>
            <a:endParaRPr sz="1400" dirty="0">
              <a:latin typeface="Arial" panose="020B0604020202020204" pitchFamily="34" charset="0"/>
              <a:cs typeface="Arial" panose="020B0604020202020204" pitchFamily="34" charset="0"/>
            </a:endParaRPr>
          </a:p>
          <a:p>
            <a:pPr marL="551815" indent="-287655">
              <a:lnSpc>
                <a:spcPct val="100000"/>
              </a:lnSpc>
              <a:buAutoNum type="arabicParenBoth" startAt="7"/>
              <a:tabLst>
                <a:tab pos="551815" algn="l"/>
              </a:tabLst>
            </a:pPr>
            <a:r>
              <a:rPr sz="1000" dirty="0">
                <a:latin typeface="Arial" panose="020B0604020202020204" pitchFamily="34" charset="0"/>
                <a:cs typeface="Arial" panose="020B0604020202020204" pitchFamily="34" charset="0"/>
              </a:rPr>
              <a:t>Matéq,</a:t>
            </a:r>
            <a:r>
              <a:rPr sz="1000" spc="-65"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Analytic</a:t>
            </a:r>
            <a:r>
              <a:rPr sz="1000" spc="-65" dirty="0">
                <a:latin typeface="Arial" panose="020B0604020202020204" pitchFamily="34" charset="0"/>
                <a:cs typeface="Arial" panose="020B0604020202020204" pitchFamily="34" charset="0"/>
              </a:rPr>
              <a:t> </a:t>
            </a:r>
            <a:r>
              <a:rPr sz="1000" spc="45" dirty="0">
                <a:latin typeface="Arial" panose="020B0604020202020204" pitchFamily="34" charset="0"/>
                <a:cs typeface="Arial" panose="020B0604020202020204" pitchFamily="34" charset="0"/>
              </a:rPr>
              <a:t>PV</a:t>
            </a:r>
            <a:endParaRPr sz="1000" dirty="0">
              <a:latin typeface="Arial" panose="020B0604020202020204" pitchFamily="34" charset="0"/>
              <a:cs typeface="Arial" panose="020B0604020202020204" pitchFamily="34" charset="0"/>
            </a:endParaRPr>
          </a:p>
          <a:p>
            <a:pPr marL="768985" lvl="1" indent="-216535">
              <a:lnSpc>
                <a:spcPts val="1200"/>
              </a:lnSpc>
              <a:spcBef>
                <a:spcPts val="439"/>
              </a:spcBef>
              <a:buFont typeface="Tahoma"/>
              <a:buAutoNum type="alphaLcPeriod"/>
              <a:tabLst>
                <a:tab pos="768985" algn="l"/>
              </a:tabLst>
            </a:pPr>
            <a:r>
              <a:rPr sz="1000" i="1" dirty="0">
                <a:latin typeface="Arial" panose="020B0604020202020204" pitchFamily="34" charset="0"/>
                <a:cs typeface="Arial" panose="020B0604020202020204" pitchFamily="34" charset="0"/>
              </a:rPr>
              <a:t>pingàt</a:t>
            </a:r>
            <a:r>
              <a:rPr sz="1000" i="1" spc="145" dirty="0">
                <a:latin typeface="Arial" panose="020B0604020202020204" pitchFamily="34" charset="0"/>
                <a:cs typeface="Arial" panose="020B0604020202020204" pitchFamily="34" charset="0"/>
              </a:rPr>
              <a:t> </a:t>
            </a:r>
            <a:r>
              <a:rPr sz="1000" i="1" dirty="0">
                <a:latin typeface="Arial" panose="020B0604020202020204" pitchFamily="34" charset="0"/>
                <a:cs typeface="Arial" panose="020B0604020202020204" pitchFamily="34" charset="0"/>
              </a:rPr>
              <a:t>aiq</a:t>
            </a:r>
            <a:r>
              <a:rPr sz="1000" i="1" spc="140" dirty="0">
                <a:latin typeface="Arial" panose="020B0604020202020204" pitchFamily="34" charset="0"/>
                <a:cs typeface="Arial" panose="020B0604020202020204" pitchFamily="34" charset="0"/>
              </a:rPr>
              <a:t>  </a:t>
            </a:r>
            <a:r>
              <a:rPr sz="1000" i="1" dirty="0">
                <a:latin typeface="Arial" panose="020B0604020202020204" pitchFamily="34" charset="0"/>
                <a:cs typeface="Arial" panose="020B0604020202020204" pitchFamily="34" charset="0"/>
              </a:rPr>
              <a:t>yoh</a:t>
            </a:r>
            <a:r>
              <a:rPr sz="1000" i="1" spc="345" dirty="0">
                <a:latin typeface="Arial" panose="020B0604020202020204" pitchFamily="34" charset="0"/>
                <a:cs typeface="Arial" panose="020B0604020202020204" pitchFamily="34" charset="0"/>
              </a:rPr>
              <a:t> </a:t>
            </a:r>
            <a:r>
              <a:rPr sz="1000" b="1" i="1" dirty="0">
                <a:latin typeface="Arial" panose="020B0604020202020204" pitchFamily="34" charset="0"/>
                <a:cs typeface="Arial" panose="020B0604020202020204" pitchFamily="34" charset="0"/>
              </a:rPr>
              <a:t>ni</a:t>
            </a:r>
            <a:r>
              <a:rPr sz="1000" b="1" i="1" spc="459" dirty="0">
                <a:latin typeface="Arial" panose="020B0604020202020204" pitchFamily="34" charset="0"/>
                <a:cs typeface="Arial" panose="020B0604020202020204" pitchFamily="34" charset="0"/>
              </a:rPr>
              <a:t> </a:t>
            </a:r>
            <a:r>
              <a:rPr sz="1000" i="1" u="sng" dirty="0">
                <a:uFill>
                  <a:solidFill>
                    <a:srgbClr val="000000"/>
                  </a:solidFill>
                </a:uFill>
                <a:latin typeface="Arial" panose="020B0604020202020204" pitchFamily="34" charset="0"/>
                <a:cs typeface="Arial" panose="020B0604020202020204" pitchFamily="34" charset="0"/>
              </a:rPr>
              <a:t>koq</a:t>
            </a:r>
            <a:r>
              <a:rPr sz="1000" i="1" spc="275" dirty="0">
                <a:latin typeface="Arial" panose="020B0604020202020204" pitchFamily="34" charset="0"/>
                <a:cs typeface="Arial" panose="020B0604020202020204" pitchFamily="34" charset="0"/>
              </a:rPr>
              <a:t> </a:t>
            </a:r>
            <a:r>
              <a:rPr sz="1000" i="1" spc="-10" dirty="0">
                <a:latin typeface="Arial" panose="020B0604020202020204" pitchFamily="34" charset="0"/>
                <a:cs typeface="Arial" panose="020B0604020202020204" pitchFamily="34" charset="0"/>
              </a:rPr>
              <a:t>moruh</a:t>
            </a:r>
            <a:endParaRPr sz="1000" dirty="0">
              <a:latin typeface="Arial" panose="020B0604020202020204" pitchFamily="34" charset="0"/>
              <a:cs typeface="Arial" panose="020B0604020202020204" pitchFamily="34" charset="0"/>
            </a:endParaRPr>
          </a:p>
          <a:p>
            <a:pPr marL="770255">
              <a:lnSpc>
                <a:spcPts val="1200"/>
              </a:lnSpc>
              <a:tabLst>
                <a:tab pos="1164590" algn="l"/>
              </a:tabLst>
            </a:pPr>
            <a:r>
              <a:rPr sz="1000" spc="-10" dirty="0">
                <a:latin typeface="Arial" panose="020B0604020202020204" pitchFamily="34" charset="0"/>
                <a:cs typeface="Arial" panose="020B0604020202020204" pitchFamily="34" charset="0"/>
              </a:rPr>
              <a:t>plate</a:t>
            </a:r>
            <a:r>
              <a:rPr sz="1000" dirty="0">
                <a:latin typeface="Arial" panose="020B0604020202020204" pitchFamily="34" charset="0"/>
                <a:cs typeface="Arial" panose="020B0604020202020204" pitchFamily="34" charset="0"/>
              </a:rPr>
              <a:t>	that</a:t>
            </a:r>
            <a:r>
              <a:rPr sz="1000" spc="170" dirty="0">
                <a:latin typeface="Arial" panose="020B0604020202020204" pitchFamily="34" charset="0"/>
                <a:cs typeface="Arial" panose="020B0604020202020204" pitchFamily="34" charset="0"/>
              </a:rPr>
              <a:t> </a:t>
            </a:r>
            <a:r>
              <a:rPr sz="1000" cap="small" spc="110" dirty="0">
                <a:latin typeface="Arial" panose="020B0604020202020204" pitchFamily="34" charset="0"/>
                <a:cs typeface="Arial" panose="020B0604020202020204" pitchFamily="34" charset="0"/>
              </a:rPr>
              <a:t>prt</a:t>
            </a:r>
            <a:r>
              <a:rPr sz="1000" spc="240" dirty="0">
                <a:latin typeface="Arial" panose="020B0604020202020204" pitchFamily="34" charset="0"/>
                <a:cs typeface="Arial" panose="020B0604020202020204" pitchFamily="34" charset="0"/>
              </a:rPr>
              <a:t> </a:t>
            </a:r>
            <a:r>
              <a:rPr sz="1000" b="1" cap="small" dirty="0">
                <a:latin typeface="Arial" panose="020B0604020202020204" pitchFamily="34" charset="0"/>
                <a:cs typeface="Arial" panose="020B0604020202020204" pitchFamily="34" charset="0"/>
              </a:rPr>
              <a:t>pv</a:t>
            </a:r>
            <a:r>
              <a:rPr sz="1000" b="1" spc="254" dirty="0">
                <a:latin typeface="Arial" panose="020B0604020202020204" pitchFamily="34" charset="0"/>
                <a:cs typeface="Arial" panose="020B0604020202020204" pitchFamily="34" charset="0"/>
              </a:rPr>
              <a:t> </a:t>
            </a:r>
            <a:r>
              <a:rPr sz="1000" u="sng" spc="50" dirty="0">
                <a:uFill>
                  <a:solidFill>
                    <a:srgbClr val="000000"/>
                  </a:solidFill>
                </a:uFill>
                <a:latin typeface="Arial" panose="020B0604020202020204" pitchFamily="34" charset="0"/>
                <a:cs typeface="Arial" panose="020B0604020202020204" pitchFamily="34" charset="0"/>
              </a:rPr>
              <a:t>1sg</a:t>
            </a:r>
            <a:r>
              <a:rPr sz="1000" spc="240" dirty="0">
                <a:latin typeface="Arial" panose="020B0604020202020204" pitchFamily="34" charset="0"/>
                <a:cs typeface="Arial" panose="020B0604020202020204" pitchFamily="34" charset="0"/>
              </a:rPr>
              <a:t> </a:t>
            </a:r>
            <a:r>
              <a:rPr sz="1000" cap="small" spc="-25" dirty="0">
                <a:latin typeface="Arial" panose="020B0604020202020204" pitchFamily="34" charset="0"/>
                <a:cs typeface="Arial" panose="020B0604020202020204" pitchFamily="34" charset="0"/>
              </a:rPr>
              <a:t>av</a:t>
            </a:r>
            <a:r>
              <a:rPr sz="1000" spc="-25" dirty="0">
                <a:latin typeface="Arial" panose="020B0604020202020204" pitchFamily="34" charset="0"/>
                <a:cs typeface="Arial" panose="020B0604020202020204" pitchFamily="34" charset="0"/>
              </a:rPr>
              <a:t>.smash</a:t>
            </a:r>
            <a:endParaRPr sz="1000" dirty="0">
              <a:latin typeface="Arial" panose="020B0604020202020204" pitchFamily="34" charset="0"/>
              <a:cs typeface="Arial" panose="020B0604020202020204" pitchFamily="34" charset="0"/>
            </a:endParaRPr>
          </a:p>
          <a:p>
            <a:pPr marL="770255">
              <a:lnSpc>
                <a:spcPct val="100000"/>
              </a:lnSpc>
              <a:spcBef>
                <a:spcPts val="655"/>
              </a:spcBef>
            </a:pPr>
            <a:r>
              <a:rPr sz="1000" dirty="0">
                <a:latin typeface="Arial" panose="020B0604020202020204" pitchFamily="34" charset="0"/>
                <a:cs typeface="Arial" panose="020B0604020202020204" pitchFamily="34" charset="0"/>
              </a:rPr>
              <a:t>‘I smashed the plate’</a:t>
            </a:r>
          </a:p>
        </p:txBody>
      </p:sp>
      <p:sp>
        <p:nvSpPr>
          <p:cNvPr id="35" name="object 35"/>
          <p:cNvSpPr txBox="1"/>
          <p:nvPr/>
        </p:nvSpPr>
        <p:spPr>
          <a:xfrm>
            <a:off x="635520" y="1509209"/>
            <a:ext cx="1380490" cy="166071"/>
          </a:xfrm>
          <a:prstGeom prst="rect">
            <a:avLst/>
          </a:prstGeom>
        </p:spPr>
        <p:txBody>
          <a:bodyPr vert="horz" wrap="square" lIns="0" tIns="12065" rIns="0" bIns="0" rtlCol="0">
            <a:spAutoFit/>
          </a:bodyPr>
          <a:lstStyle/>
          <a:p>
            <a:pPr marL="12700">
              <a:lnSpc>
                <a:spcPct val="100000"/>
              </a:lnSpc>
              <a:spcBef>
                <a:spcPts val="95"/>
              </a:spcBef>
              <a:tabLst>
                <a:tab pos="779780" algn="l"/>
              </a:tabLst>
            </a:pPr>
            <a:r>
              <a:rPr sz="1000" dirty="0">
                <a:latin typeface="Arial" panose="020B0604020202020204" pitchFamily="34" charset="0"/>
                <a:cs typeface="Arial" panose="020B0604020202020204" pitchFamily="34" charset="0"/>
              </a:rPr>
              <a:t>b.</a:t>
            </a:r>
            <a:r>
              <a:rPr sz="1000" spc="125" dirty="0">
                <a:latin typeface="Arial" panose="020B0604020202020204" pitchFamily="34" charset="0"/>
                <a:cs typeface="Arial" panose="020B0604020202020204" pitchFamily="34" charset="0"/>
              </a:rPr>
              <a:t>  </a:t>
            </a:r>
            <a:r>
              <a:rPr sz="1000" b="1" i="1" dirty="0">
                <a:latin typeface="Arial" panose="020B0604020202020204" pitchFamily="34" charset="0"/>
                <a:cs typeface="Arial" panose="020B0604020202020204" pitchFamily="34" charset="0"/>
              </a:rPr>
              <a:t>ni</a:t>
            </a:r>
            <a:r>
              <a:rPr sz="1000" b="1" i="1" spc="530" dirty="0">
                <a:latin typeface="Arial" panose="020B0604020202020204" pitchFamily="34" charset="0"/>
                <a:cs typeface="Arial" panose="020B0604020202020204" pitchFamily="34" charset="0"/>
              </a:rPr>
              <a:t> </a:t>
            </a:r>
            <a:r>
              <a:rPr sz="1000" i="1" u="sng" spc="-20" dirty="0">
                <a:uFill>
                  <a:solidFill>
                    <a:srgbClr val="000000"/>
                  </a:solidFill>
                </a:uFill>
                <a:latin typeface="Arial" panose="020B0604020202020204" pitchFamily="34" charset="0"/>
                <a:cs typeface="Arial" panose="020B0604020202020204" pitchFamily="34" charset="0"/>
              </a:rPr>
              <a:t>ular</a:t>
            </a:r>
            <a:r>
              <a:rPr sz="1000" i="1" dirty="0">
                <a:latin typeface="Arial" panose="020B0604020202020204" pitchFamily="34" charset="0"/>
                <a:cs typeface="Arial" panose="020B0604020202020204" pitchFamily="34" charset="0"/>
              </a:rPr>
              <a:t>	</a:t>
            </a:r>
            <a:r>
              <a:rPr sz="1000" i="1" u="sng" dirty="0">
                <a:uFill>
                  <a:solidFill>
                    <a:srgbClr val="000000"/>
                  </a:solidFill>
                </a:uFill>
                <a:latin typeface="Arial" panose="020B0604020202020204" pitchFamily="34" charset="0"/>
                <a:cs typeface="Arial" panose="020B0604020202020204" pitchFamily="34" charset="0"/>
              </a:rPr>
              <a:t>aiq</a:t>
            </a:r>
            <a:r>
              <a:rPr sz="1000" i="1" spc="160" dirty="0">
                <a:latin typeface="Arial" panose="020B0604020202020204" pitchFamily="34" charset="0"/>
                <a:cs typeface="Arial" panose="020B0604020202020204" pitchFamily="34" charset="0"/>
              </a:rPr>
              <a:t>  </a:t>
            </a:r>
            <a:r>
              <a:rPr sz="1000" i="1" spc="-60" dirty="0">
                <a:latin typeface="Arial" panose="020B0604020202020204" pitchFamily="34" charset="0"/>
                <a:cs typeface="Arial" panose="020B0604020202020204" pitchFamily="34" charset="0"/>
              </a:rPr>
              <a:t>degeq</a:t>
            </a:r>
            <a:endParaRPr sz="1000" dirty="0">
              <a:latin typeface="Arial" panose="020B0604020202020204" pitchFamily="34" charset="0"/>
              <a:cs typeface="Arial" panose="020B0604020202020204" pitchFamily="34" charset="0"/>
            </a:endParaRPr>
          </a:p>
        </p:txBody>
      </p:sp>
      <p:sp>
        <p:nvSpPr>
          <p:cNvPr id="36" name="object 36"/>
          <p:cNvSpPr txBox="1"/>
          <p:nvPr/>
        </p:nvSpPr>
        <p:spPr>
          <a:xfrm>
            <a:off x="2286812" y="1509209"/>
            <a:ext cx="1470660" cy="177800"/>
          </a:xfrm>
          <a:prstGeom prst="rect">
            <a:avLst/>
          </a:prstGeom>
        </p:spPr>
        <p:txBody>
          <a:bodyPr vert="horz" wrap="square" lIns="0" tIns="12065" rIns="0" bIns="0" rtlCol="0">
            <a:spAutoFit/>
          </a:bodyPr>
          <a:lstStyle/>
          <a:p>
            <a:pPr marL="12700">
              <a:lnSpc>
                <a:spcPct val="100000"/>
              </a:lnSpc>
              <a:spcBef>
                <a:spcPts val="95"/>
              </a:spcBef>
              <a:tabLst>
                <a:tab pos="585470" algn="l"/>
              </a:tabLst>
            </a:pPr>
            <a:r>
              <a:rPr sz="1000" i="1" spc="-10" dirty="0">
                <a:latin typeface="Arial"/>
                <a:cs typeface="Arial"/>
              </a:rPr>
              <a:t>nyora</a:t>
            </a:r>
            <a:r>
              <a:rPr sz="1000" i="1" dirty="0">
                <a:latin typeface="Arial"/>
                <a:cs typeface="Arial"/>
              </a:rPr>
              <a:t>	ruba</a:t>
            </a:r>
            <a:r>
              <a:rPr sz="1000" i="1" spc="75" dirty="0">
                <a:latin typeface="Arial"/>
                <a:cs typeface="Arial"/>
              </a:rPr>
              <a:t> </a:t>
            </a:r>
            <a:r>
              <a:rPr sz="1000" i="1" spc="-10" dirty="0">
                <a:latin typeface="Arial"/>
                <a:cs typeface="Arial"/>
              </a:rPr>
              <a:t>turuaq=ng</a:t>
            </a:r>
            <a:endParaRPr sz="1000" dirty="0">
              <a:latin typeface="Arial"/>
              <a:cs typeface="Arial"/>
            </a:endParaRPr>
          </a:p>
        </p:txBody>
      </p:sp>
      <p:sp>
        <p:nvSpPr>
          <p:cNvPr id="37" name="object 37"/>
          <p:cNvSpPr txBox="1"/>
          <p:nvPr/>
        </p:nvSpPr>
        <p:spPr>
          <a:xfrm>
            <a:off x="853147" y="1661038"/>
            <a:ext cx="3185795" cy="166071"/>
          </a:xfrm>
          <a:prstGeom prst="rect">
            <a:avLst/>
          </a:prstGeom>
        </p:spPr>
        <p:txBody>
          <a:bodyPr vert="horz" wrap="square" lIns="0" tIns="12065" rIns="0" bIns="0" rtlCol="0">
            <a:spAutoFit/>
          </a:bodyPr>
          <a:lstStyle/>
          <a:p>
            <a:pPr marL="12700">
              <a:lnSpc>
                <a:spcPct val="100000"/>
              </a:lnSpc>
              <a:spcBef>
                <a:spcPts val="95"/>
              </a:spcBef>
            </a:pPr>
            <a:r>
              <a:rPr sz="1000" b="1" cap="small" dirty="0">
                <a:latin typeface="Arial" panose="020B0604020202020204" pitchFamily="34" charset="0"/>
                <a:cs typeface="Arial" panose="020B0604020202020204" pitchFamily="34" charset="0"/>
              </a:rPr>
              <a:t>pv</a:t>
            </a:r>
            <a:r>
              <a:rPr sz="1000" b="1" spc="165" dirty="0">
                <a:latin typeface="Arial" panose="020B0604020202020204" pitchFamily="34" charset="0"/>
                <a:cs typeface="Arial" panose="020B0604020202020204" pitchFamily="34" charset="0"/>
              </a:rPr>
              <a:t> </a:t>
            </a:r>
            <a:r>
              <a:rPr sz="1000" u="sng" spc="-25" dirty="0">
                <a:uFill>
                  <a:solidFill>
                    <a:srgbClr val="000000"/>
                  </a:solidFill>
                </a:uFill>
                <a:latin typeface="Arial" panose="020B0604020202020204" pitchFamily="34" charset="0"/>
                <a:cs typeface="Arial" panose="020B0604020202020204" pitchFamily="34" charset="0"/>
              </a:rPr>
              <a:t>snake</a:t>
            </a:r>
            <a:r>
              <a:rPr sz="1000" spc="85" dirty="0">
                <a:latin typeface="Arial" panose="020B0604020202020204" pitchFamily="34" charset="0"/>
                <a:cs typeface="Arial" panose="020B0604020202020204" pitchFamily="34" charset="0"/>
              </a:rPr>
              <a:t> </a:t>
            </a:r>
            <a:r>
              <a:rPr sz="1000" u="sng" dirty="0">
                <a:uFill>
                  <a:solidFill>
                    <a:srgbClr val="000000"/>
                  </a:solidFill>
                </a:uFill>
                <a:latin typeface="Arial" panose="020B0604020202020204" pitchFamily="34" charset="0"/>
                <a:cs typeface="Arial" panose="020B0604020202020204" pitchFamily="34" charset="0"/>
              </a:rPr>
              <a:t>that</a:t>
            </a:r>
            <a:r>
              <a:rPr sz="1000" spc="80" dirty="0">
                <a:latin typeface="Arial" panose="020B0604020202020204" pitchFamily="34" charset="0"/>
                <a:cs typeface="Arial" panose="020B0604020202020204" pitchFamily="34" charset="0"/>
              </a:rPr>
              <a:t> </a:t>
            </a:r>
            <a:r>
              <a:rPr sz="1000" spc="-10" dirty="0">
                <a:latin typeface="Arial" panose="020B0604020202020204" pitchFamily="34" charset="0"/>
                <a:cs typeface="Arial" panose="020B0604020202020204" pitchFamily="34" charset="0"/>
              </a:rPr>
              <a:t>constantly</a:t>
            </a:r>
            <a:r>
              <a:rPr sz="1000" spc="80" dirty="0">
                <a:latin typeface="Arial" panose="020B0604020202020204" pitchFamily="34" charset="0"/>
                <a:cs typeface="Arial" panose="020B0604020202020204" pitchFamily="34" charset="0"/>
              </a:rPr>
              <a:t> </a:t>
            </a:r>
            <a:r>
              <a:rPr sz="1000" cap="small" dirty="0">
                <a:latin typeface="Arial" panose="020B0604020202020204" pitchFamily="34" charset="0"/>
                <a:cs typeface="Arial" panose="020B0604020202020204" pitchFamily="34" charset="0"/>
              </a:rPr>
              <a:t>av</a:t>
            </a:r>
            <a:r>
              <a:rPr sz="1000" dirty="0">
                <a:latin typeface="Arial" panose="020B0604020202020204" pitchFamily="34" charset="0"/>
                <a:cs typeface="Arial" panose="020B0604020202020204" pitchFamily="34" charset="0"/>
              </a:rPr>
              <a:t>.attack</a:t>
            </a:r>
            <a:r>
              <a:rPr sz="1000" spc="85"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hole</a:t>
            </a:r>
            <a:r>
              <a:rPr sz="1000" spc="204" dirty="0">
                <a:latin typeface="Arial" panose="020B0604020202020204" pitchFamily="34" charset="0"/>
                <a:cs typeface="Arial" panose="020B0604020202020204" pitchFamily="34" charset="0"/>
              </a:rPr>
              <a:t> </a:t>
            </a:r>
            <a:r>
              <a:rPr sz="1000" spc="-10" dirty="0">
                <a:latin typeface="Arial" panose="020B0604020202020204" pitchFamily="34" charset="0"/>
                <a:cs typeface="Arial" panose="020B0604020202020204" pitchFamily="34" charset="0"/>
              </a:rPr>
              <a:t>dibbling.stick=3</a:t>
            </a:r>
            <a:endParaRPr sz="1000" dirty="0">
              <a:latin typeface="Arial" panose="020B0604020202020204" pitchFamily="34" charset="0"/>
              <a:cs typeface="Arial" panose="020B0604020202020204" pitchFamily="34" charset="0"/>
            </a:endParaRPr>
          </a:p>
        </p:txBody>
      </p:sp>
      <p:sp>
        <p:nvSpPr>
          <p:cNvPr id="38" name="object 38"/>
          <p:cNvSpPr txBox="1"/>
          <p:nvPr/>
        </p:nvSpPr>
        <p:spPr>
          <a:xfrm>
            <a:off x="853147" y="1897131"/>
            <a:ext cx="2804402" cy="166071"/>
          </a:xfrm>
          <a:prstGeom prst="rect">
            <a:avLst/>
          </a:prstGeom>
        </p:spPr>
        <p:txBody>
          <a:bodyPr vert="horz" wrap="square" lIns="0" tIns="12065" rIns="0" bIns="0" rtlCol="0">
            <a:spAutoFit/>
          </a:bodyPr>
          <a:lstStyle/>
          <a:p>
            <a:pPr marL="12700">
              <a:lnSpc>
                <a:spcPct val="100000"/>
              </a:lnSpc>
              <a:spcBef>
                <a:spcPts val="95"/>
              </a:spcBef>
            </a:pPr>
            <a:r>
              <a:rPr sz="1000" dirty="0">
                <a:latin typeface="Arial" panose="020B0604020202020204" pitchFamily="34" charset="0"/>
                <a:cs typeface="Arial" panose="020B0604020202020204" pitchFamily="34" charset="0"/>
              </a:rPr>
              <a:t>‘the snake kept on attacking their dibbling holes’</a:t>
            </a:r>
          </a:p>
        </p:txBody>
      </p:sp>
      <p:sp>
        <p:nvSpPr>
          <p:cNvPr id="39" name="object 39"/>
          <p:cNvSpPr txBox="1"/>
          <p:nvPr/>
        </p:nvSpPr>
        <p:spPr>
          <a:xfrm>
            <a:off x="4320946" y="1897131"/>
            <a:ext cx="1092200" cy="166071"/>
          </a:xfrm>
          <a:prstGeom prst="rect">
            <a:avLst/>
          </a:prstGeom>
        </p:spPr>
        <p:txBody>
          <a:bodyPr vert="horz" wrap="square" lIns="0" tIns="12065" rIns="0" bIns="0" rtlCol="0">
            <a:spAutoFit/>
          </a:bodyPr>
          <a:lstStyle/>
          <a:p>
            <a:pPr marL="12700">
              <a:lnSpc>
                <a:spcPct val="100000"/>
              </a:lnSpc>
              <a:spcBef>
                <a:spcPts val="95"/>
              </a:spcBef>
            </a:pPr>
            <a:r>
              <a:rPr sz="1000" spc="-10" dirty="0">
                <a:solidFill>
                  <a:schemeClr val="tx1"/>
                </a:solidFill>
                <a:latin typeface="Arial" panose="020B0604020202020204" pitchFamily="34" charset="0"/>
                <a:cs typeface="Arial" panose="020B0604020202020204" pitchFamily="34" charset="0"/>
              </a:rPr>
              <a:t>(</a:t>
            </a:r>
            <a:r>
              <a:rPr sz="1000" spc="-10" dirty="0">
                <a:solidFill>
                  <a:schemeClr val="tx1"/>
                </a:solidFill>
                <a:latin typeface="Arial" panose="020B0604020202020204" pitchFamily="34" charset="0"/>
                <a:cs typeface="Arial" panose="020B0604020202020204" pitchFamily="34" charset="0"/>
                <a:hlinkClick r:id="rId6" action="ppaction://hlinksldjump">
                  <a:extLst>
                    <a:ext uri="{A12FA001-AC4F-418D-AE19-62706E023703}">
                      <ahyp:hlinkClr xmlns:ahyp="http://schemas.microsoft.com/office/drawing/2018/hyperlinkcolor" val="tx"/>
                    </a:ext>
                  </a:extLst>
                </a:hlinkClick>
              </a:rPr>
              <a:t>Connell</a:t>
            </a:r>
            <a:r>
              <a:rPr sz="1000" spc="-70" dirty="0">
                <a:solidFill>
                  <a:schemeClr val="tx1"/>
                </a:solidFill>
                <a:latin typeface="Arial" panose="020B0604020202020204" pitchFamily="34" charset="0"/>
                <a:cs typeface="Arial" panose="020B0604020202020204" pitchFamily="34" charset="0"/>
                <a:hlinkClick r:id="rId6" action="ppaction://hlinksldjump">
                  <a:extLst>
                    <a:ext uri="{A12FA001-AC4F-418D-AE19-62706E023703}">
                      <ahyp:hlinkClr xmlns:ahyp="http://schemas.microsoft.com/office/drawing/2018/hyperlinkcolor" val="tx"/>
                    </a:ext>
                  </a:extLst>
                </a:hlinkClick>
              </a:rPr>
              <a:t> </a:t>
            </a:r>
            <a:r>
              <a:rPr sz="1000" spc="-35" dirty="0">
                <a:solidFill>
                  <a:schemeClr val="tx1"/>
                </a:solidFill>
                <a:latin typeface="Arial" panose="020B0604020202020204" pitchFamily="34" charset="0"/>
                <a:cs typeface="Arial" panose="020B0604020202020204" pitchFamily="34" charset="0"/>
                <a:hlinkClick r:id="rId6" action="ppaction://hlinksldjump">
                  <a:extLst>
                    <a:ext uri="{A12FA001-AC4F-418D-AE19-62706E023703}">
                      <ahyp:hlinkClr xmlns:ahyp="http://schemas.microsoft.com/office/drawing/2018/hyperlinkcolor" val="tx"/>
                    </a:ext>
                  </a:extLst>
                </a:hlinkClick>
              </a:rPr>
              <a:t>2013</a:t>
            </a:r>
            <a:r>
              <a:rPr sz="1000" spc="-35" dirty="0">
                <a:solidFill>
                  <a:schemeClr val="tx1"/>
                </a:solidFill>
                <a:latin typeface="Arial" panose="020B0604020202020204" pitchFamily="34" charset="0"/>
                <a:cs typeface="Arial" panose="020B0604020202020204" pitchFamily="34" charset="0"/>
              </a:rPr>
              <a:t>:</a:t>
            </a:r>
            <a:r>
              <a:rPr sz="1000" spc="5" dirty="0">
                <a:solidFill>
                  <a:schemeClr val="tx1"/>
                </a:solidFill>
                <a:latin typeface="Arial" panose="020B0604020202020204" pitchFamily="34" charset="0"/>
                <a:cs typeface="Arial" panose="020B0604020202020204" pitchFamily="34" charset="0"/>
              </a:rPr>
              <a:t> </a:t>
            </a:r>
            <a:r>
              <a:rPr sz="1000" spc="-25" dirty="0">
                <a:solidFill>
                  <a:schemeClr val="tx1"/>
                </a:solidFill>
                <a:latin typeface="Arial" panose="020B0604020202020204" pitchFamily="34" charset="0"/>
                <a:cs typeface="Arial" panose="020B0604020202020204" pitchFamily="34" charset="0"/>
              </a:rPr>
              <a:t>113)</a:t>
            </a:r>
            <a:endParaRPr sz="1000" dirty="0">
              <a:solidFill>
                <a:schemeClr val="tx1"/>
              </a:solidFill>
              <a:latin typeface="Arial" panose="020B0604020202020204" pitchFamily="34" charset="0"/>
              <a:cs typeface="Arial" panose="020B0604020202020204" pitchFamily="34" charset="0"/>
            </a:endParaRPr>
          </a:p>
        </p:txBody>
      </p:sp>
      <p:sp>
        <p:nvSpPr>
          <p:cNvPr id="40" name="object 40"/>
          <p:cNvSpPr txBox="1"/>
          <p:nvPr/>
        </p:nvSpPr>
        <p:spPr>
          <a:xfrm>
            <a:off x="347294" y="2237124"/>
            <a:ext cx="2459406" cy="806375"/>
          </a:xfrm>
          <a:prstGeom prst="rect">
            <a:avLst/>
          </a:prstGeom>
        </p:spPr>
        <p:txBody>
          <a:bodyPr vert="horz" wrap="square" lIns="0" tIns="25400" rIns="0" bIns="0" rtlCol="0">
            <a:spAutoFit/>
          </a:bodyPr>
          <a:lstStyle/>
          <a:p>
            <a:pPr marL="300355" marR="5080" indent="-288290">
              <a:lnSpc>
                <a:spcPct val="107900"/>
              </a:lnSpc>
              <a:spcBef>
                <a:spcPts val="200"/>
              </a:spcBef>
              <a:spcAft>
                <a:spcPts val="200"/>
              </a:spcAft>
              <a:tabLst>
                <a:tab pos="1031240" algn="l"/>
                <a:tab pos="1370330" algn="l"/>
              </a:tabLst>
            </a:pPr>
            <a:r>
              <a:rPr sz="1000" dirty="0">
                <a:latin typeface="Arial" panose="020B0604020202020204" pitchFamily="34" charset="0"/>
                <a:cs typeface="Arial" panose="020B0604020202020204" pitchFamily="34" charset="0"/>
              </a:rPr>
              <a:t>(8)</a:t>
            </a:r>
            <a:r>
              <a:rPr sz="1000" spc="145" dirty="0">
                <a:latin typeface="Arial" panose="020B0604020202020204" pitchFamily="34" charset="0"/>
                <a:cs typeface="Arial" panose="020B0604020202020204" pitchFamily="34" charset="0"/>
              </a:rPr>
              <a:t>  </a:t>
            </a:r>
            <a:r>
              <a:rPr sz="1000" spc="-20" dirty="0">
                <a:latin typeface="Arial" panose="020B0604020202020204" pitchFamily="34" charset="0"/>
                <a:cs typeface="Arial" panose="020B0604020202020204" pitchFamily="34" charset="0"/>
              </a:rPr>
              <a:t>Sa’ban,</a:t>
            </a:r>
            <a:r>
              <a:rPr sz="1000" spc="-5" dirty="0">
                <a:latin typeface="Arial" panose="020B0604020202020204" pitchFamily="34" charset="0"/>
                <a:cs typeface="Arial" panose="020B0604020202020204" pitchFamily="34" charset="0"/>
              </a:rPr>
              <a:t> </a:t>
            </a:r>
            <a:r>
              <a:rPr sz="1000" spc="-20" dirty="0">
                <a:latin typeface="Arial" panose="020B0604020202020204" pitchFamily="34" charset="0"/>
                <a:cs typeface="Arial" panose="020B0604020202020204" pitchFamily="34" charset="0"/>
              </a:rPr>
              <a:t>Periphrastic</a:t>
            </a:r>
            <a:r>
              <a:rPr sz="1000" spc="-10" dirty="0">
                <a:latin typeface="Arial" panose="020B0604020202020204" pitchFamily="34" charset="0"/>
                <a:cs typeface="Arial" panose="020B0604020202020204" pitchFamily="34" charset="0"/>
              </a:rPr>
              <a:t> </a:t>
            </a:r>
            <a:r>
              <a:rPr sz="1000" spc="70" dirty="0">
                <a:latin typeface="Arial" panose="020B0604020202020204" pitchFamily="34" charset="0"/>
                <a:cs typeface="Arial" panose="020B0604020202020204" pitchFamily="34" charset="0"/>
              </a:rPr>
              <a:t>PV</a:t>
            </a:r>
            <a:r>
              <a:rPr sz="1000" spc="-10"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with</a:t>
            </a:r>
            <a:r>
              <a:rPr sz="1000" spc="-10" dirty="0">
                <a:latin typeface="Arial" panose="020B0604020202020204" pitchFamily="34" charset="0"/>
                <a:cs typeface="Arial" panose="020B0604020202020204" pitchFamily="34" charset="0"/>
              </a:rPr>
              <a:t> ‘make’</a:t>
            </a:r>
            <a:endParaRPr lang="en-US" sz="1000" spc="-10" dirty="0">
              <a:latin typeface="Arial" panose="020B0604020202020204" pitchFamily="34" charset="0"/>
              <a:cs typeface="Arial" panose="020B0604020202020204" pitchFamily="34" charset="0"/>
            </a:endParaRPr>
          </a:p>
          <a:p>
            <a:pPr marL="300355" marR="5080" indent="-288290">
              <a:lnSpc>
                <a:spcPct val="107900"/>
              </a:lnSpc>
              <a:spcBef>
                <a:spcPts val="200"/>
              </a:spcBef>
              <a:tabLst>
                <a:tab pos="1031240" algn="l"/>
                <a:tab pos="1370330" algn="l"/>
              </a:tabLst>
            </a:pPr>
            <a:r>
              <a:rPr lang="en-US" sz="1000" spc="-10" dirty="0">
                <a:latin typeface="Arial" panose="020B0604020202020204" pitchFamily="34" charset="0"/>
                <a:cs typeface="Arial" panose="020B0604020202020204" pitchFamily="34" charset="0"/>
              </a:rPr>
              <a:t>	</a:t>
            </a:r>
            <a:r>
              <a:rPr sz="1000" i="1" spc="-25" dirty="0" err="1">
                <a:latin typeface="Arial" panose="020B0604020202020204" pitchFamily="34" charset="0"/>
                <a:cs typeface="Arial" panose="020B0604020202020204" pitchFamily="34" charset="0"/>
              </a:rPr>
              <a:t>Ayeu</a:t>
            </a:r>
            <a:r>
              <a:rPr sz="1000" i="1" spc="65" dirty="0">
                <a:latin typeface="Arial" panose="020B0604020202020204" pitchFamily="34" charset="0"/>
                <a:cs typeface="Arial" panose="020B0604020202020204" pitchFamily="34" charset="0"/>
              </a:rPr>
              <a:t> </a:t>
            </a:r>
            <a:r>
              <a:rPr sz="1000" i="1" spc="-10" dirty="0">
                <a:latin typeface="Arial" panose="020B0604020202020204" pitchFamily="34" charset="0"/>
                <a:cs typeface="Arial" panose="020B0604020202020204" pitchFamily="34" charset="0"/>
              </a:rPr>
              <a:t>noknai</a:t>
            </a:r>
            <a:r>
              <a:rPr sz="1000" i="1" spc="70" dirty="0">
                <a:latin typeface="Arial" panose="020B0604020202020204" pitchFamily="34" charset="0"/>
                <a:cs typeface="Arial" panose="020B0604020202020204" pitchFamily="34" charset="0"/>
              </a:rPr>
              <a:t> </a:t>
            </a:r>
            <a:r>
              <a:rPr sz="1000" b="1" i="1" spc="-25" dirty="0">
                <a:latin typeface="Arial" panose="020B0604020202020204" pitchFamily="34" charset="0"/>
                <a:cs typeface="Arial" panose="020B0604020202020204" pitchFamily="34" charset="0"/>
              </a:rPr>
              <a:t>an</a:t>
            </a:r>
            <a:r>
              <a:rPr sz="1000" i="1" dirty="0">
                <a:latin typeface="Arial" panose="020B0604020202020204" pitchFamily="34" charset="0"/>
                <a:cs typeface="Arial" panose="020B0604020202020204" pitchFamily="34" charset="0"/>
              </a:rPr>
              <a:t>	ieh</a:t>
            </a:r>
            <a:r>
              <a:rPr sz="1000" i="1" spc="135" dirty="0">
                <a:latin typeface="Arial" panose="020B0604020202020204" pitchFamily="34" charset="0"/>
                <a:cs typeface="Arial" panose="020B0604020202020204" pitchFamily="34" charset="0"/>
              </a:rPr>
              <a:t>  </a:t>
            </a:r>
            <a:r>
              <a:rPr sz="1000" i="1" spc="-60" dirty="0">
                <a:latin typeface="Arial" panose="020B0604020202020204" pitchFamily="34" charset="0"/>
                <a:cs typeface="Arial" panose="020B0604020202020204" pitchFamily="34" charset="0"/>
              </a:rPr>
              <a:t>m-</a:t>
            </a:r>
            <a:r>
              <a:rPr sz="1000" i="1" spc="-10" dirty="0" err="1">
                <a:latin typeface="Arial" panose="020B0604020202020204" pitchFamily="34" charset="0"/>
                <a:cs typeface="Arial" panose="020B0604020202020204" pitchFamily="34" charset="0"/>
              </a:rPr>
              <a:t>paeng</a:t>
            </a:r>
            <a:r>
              <a:rPr sz="1000" i="1" spc="-10" dirty="0">
                <a:latin typeface="Arial" panose="020B0604020202020204" pitchFamily="34" charset="0"/>
                <a:cs typeface="Arial" panose="020B0604020202020204" pitchFamily="34" charset="0"/>
              </a:rPr>
              <a:t>.</a:t>
            </a:r>
            <a:endParaRPr lang="en-US" sz="1000" i="1" spc="-10" dirty="0">
              <a:latin typeface="Arial" panose="020B0604020202020204" pitchFamily="34" charset="0"/>
              <a:cs typeface="Arial" panose="020B0604020202020204" pitchFamily="34" charset="0"/>
            </a:endParaRPr>
          </a:p>
          <a:p>
            <a:pPr marL="300355" marR="5080" indent="-288290">
              <a:lnSpc>
                <a:spcPct val="107900"/>
              </a:lnSpc>
              <a:spcAft>
                <a:spcPts val="400"/>
              </a:spcAft>
              <a:tabLst>
                <a:tab pos="1031240" algn="l"/>
                <a:tab pos="1370330" algn="l"/>
              </a:tabLst>
            </a:pPr>
            <a:r>
              <a:rPr lang="en-US" sz="1000" i="1" spc="-10"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tree</a:t>
            </a:r>
            <a:r>
              <a:rPr sz="1000" spc="450" dirty="0">
                <a:latin typeface="Arial" panose="020B0604020202020204" pitchFamily="34" charset="0"/>
                <a:cs typeface="Arial" panose="020B0604020202020204" pitchFamily="34" charset="0"/>
              </a:rPr>
              <a:t> </a:t>
            </a:r>
            <a:r>
              <a:rPr sz="1000" spc="-20" dirty="0">
                <a:latin typeface="Arial" panose="020B0604020202020204" pitchFamily="34" charset="0"/>
                <a:cs typeface="Arial" panose="020B0604020202020204" pitchFamily="34" charset="0"/>
              </a:rPr>
              <a:t>this</a:t>
            </a:r>
            <a:r>
              <a:rPr sz="1000" dirty="0">
                <a:latin typeface="Arial" panose="020B0604020202020204" pitchFamily="34" charset="0"/>
                <a:cs typeface="Arial" panose="020B0604020202020204" pitchFamily="34" charset="0"/>
              </a:rPr>
              <a:t>	</a:t>
            </a:r>
            <a:r>
              <a:rPr sz="1000" b="1" spc="-20" dirty="0">
                <a:latin typeface="Arial" panose="020B0604020202020204" pitchFamily="34" charset="0"/>
                <a:cs typeface="Arial" panose="020B0604020202020204" pitchFamily="34" charset="0"/>
              </a:rPr>
              <a:t>make</a:t>
            </a:r>
            <a:r>
              <a:rPr sz="1000" spc="130" dirty="0">
                <a:latin typeface="Arial" panose="020B0604020202020204" pitchFamily="34" charset="0"/>
                <a:cs typeface="Arial" panose="020B0604020202020204" pitchFamily="34" charset="0"/>
              </a:rPr>
              <a:t> </a:t>
            </a:r>
            <a:r>
              <a:rPr sz="1000" spc="50" dirty="0">
                <a:latin typeface="Arial" panose="020B0604020202020204" pitchFamily="34" charset="0"/>
                <a:cs typeface="Arial" panose="020B0604020202020204" pitchFamily="34" charset="0"/>
              </a:rPr>
              <a:t>3</a:t>
            </a:r>
            <a:r>
              <a:rPr sz="1000" cap="small" spc="50" dirty="0">
                <a:latin typeface="Arial" panose="020B0604020202020204" pitchFamily="34" charset="0"/>
                <a:cs typeface="Arial" panose="020B0604020202020204" pitchFamily="34" charset="0"/>
              </a:rPr>
              <a:t>sg</a:t>
            </a:r>
            <a:r>
              <a:rPr sz="1000" spc="195" dirty="0">
                <a:latin typeface="Arial" panose="020B0604020202020204" pitchFamily="34" charset="0"/>
                <a:cs typeface="Arial" panose="020B0604020202020204" pitchFamily="34" charset="0"/>
              </a:rPr>
              <a:t> </a:t>
            </a:r>
            <a:r>
              <a:rPr sz="1000" cap="small" dirty="0">
                <a:latin typeface="Arial" panose="020B0604020202020204" pitchFamily="34" charset="0"/>
                <a:cs typeface="Arial" panose="020B0604020202020204" pitchFamily="34" charset="0"/>
              </a:rPr>
              <a:t>av</a:t>
            </a:r>
            <a:r>
              <a:rPr sz="1000" dirty="0">
                <a:latin typeface="Arial" panose="020B0604020202020204" pitchFamily="34" charset="0"/>
                <a:cs typeface="Arial" panose="020B0604020202020204" pitchFamily="34" charset="0"/>
              </a:rPr>
              <a:t>-</a:t>
            </a:r>
            <a:r>
              <a:rPr sz="1000" spc="-35" dirty="0" err="1">
                <a:latin typeface="Arial" panose="020B0604020202020204" pitchFamily="34" charset="0"/>
                <a:cs typeface="Arial" panose="020B0604020202020204" pitchFamily="34" charset="0"/>
              </a:rPr>
              <a:t>cut.down</a:t>
            </a:r>
            <a:endParaRPr lang="en-US" sz="1000" spc="-35" dirty="0">
              <a:latin typeface="Arial" panose="020B0604020202020204" pitchFamily="34" charset="0"/>
              <a:cs typeface="Arial" panose="020B0604020202020204" pitchFamily="34" charset="0"/>
            </a:endParaRPr>
          </a:p>
          <a:p>
            <a:pPr marL="300355">
              <a:lnSpc>
                <a:spcPct val="100000"/>
              </a:lnSpc>
              <a:spcBef>
                <a:spcPts val="200"/>
              </a:spcBef>
            </a:pPr>
            <a:r>
              <a:rPr sz="1000" dirty="0">
                <a:latin typeface="Arial" panose="020B0604020202020204" pitchFamily="34" charset="0"/>
                <a:cs typeface="Arial" panose="020B0604020202020204" pitchFamily="34" charset="0"/>
              </a:rPr>
              <a:t>‘He</a:t>
            </a:r>
            <a:r>
              <a:rPr sz="1000" spc="-20"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will</a:t>
            </a:r>
            <a:r>
              <a:rPr sz="1000" spc="-15" dirty="0">
                <a:latin typeface="Arial" panose="020B0604020202020204" pitchFamily="34" charset="0"/>
                <a:cs typeface="Arial" panose="020B0604020202020204" pitchFamily="34" charset="0"/>
              </a:rPr>
              <a:t> </a:t>
            </a:r>
            <a:r>
              <a:rPr sz="1000" dirty="0">
                <a:latin typeface="Arial" panose="020B0604020202020204" pitchFamily="34" charset="0"/>
                <a:cs typeface="Arial" panose="020B0604020202020204" pitchFamily="34" charset="0"/>
              </a:rPr>
              <a:t>cut</a:t>
            </a:r>
            <a:r>
              <a:rPr sz="1000" spc="-20" dirty="0">
                <a:latin typeface="Arial" panose="020B0604020202020204" pitchFamily="34" charset="0"/>
                <a:cs typeface="Arial" panose="020B0604020202020204" pitchFamily="34" charset="0"/>
              </a:rPr>
              <a:t> </a:t>
            </a:r>
            <a:r>
              <a:rPr sz="1000" spc="-50" dirty="0">
                <a:latin typeface="Arial" panose="020B0604020202020204" pitchFamily="34" charset="0"/>
                <a:cs typeface="Arial" panose="020B0604020202020204" pitchFamily="34" charset="0"/>
              </a:rPr>
              <a:t>down</a:t>
            </a:r>
            <a:r>
              <a:rPr sz="1000" spc="-15" dirty="0">
                <a:latin typeface="Arial" panose="020B0604020202020204" pitchFamily="34" charset="0"/>
                <a:cs typeface="Arial" panose="020B0604020202020204" pitchFamily="34" charset="0"/>
              </a:rPr>
              <a:t> </a:t>
            </a:r>
            <a:r>
              <a:rPr sz="1000" spc="-10" dirty="0">
                <a:latin typeface="Arial" panose="020B0604020202020204" pitchFamily="34" charset="0"/>
                <a:cs typeface="Arial" panose="020B0604020202020204" pitchFamily="34" charset="0"/>
              </a:rPr>
              <a:t>this</a:t>
            </a:r>
            <a:r>
              <a:rPr sz="1000" spc="-20" dirty="0">
                <a:latin typeface="Arial" panose="020B0604020202020204" pitchFamily="34" charset="0"/>
                <a:cs typeface="Arial" panose="020B0604020202020204" pitchFamily="34" charset="0"/>
              </a:rPr>
              <a:t> </a:t>
            </a:r>
            <a:r>
              <a:rPr sz="1000" spc="-10" dirty="0">
                <a:latin typeface="Arial" panose="020B0604020202020204" pitchFamily="34" charset="0"/>
                <a:cs typeface="Arial" panose="020B0604020202020204" pitchFamily="34" charset="0"/>
              </a:rPr>
              <a:t>tree.’</a:t>
            </a:r>
            <a:endParaRPr sz="1000" dirty="0">
              <a:latin typeface="Arial" panose="020B0604020202020204" pitchFamily="34" charset="0"/>
              <a:cs typeface="Arial" panose="020B0604020202020204" pitchFamily="34" charset="0"/>
            </a:endParaRPr>
          </a:p>
        </p:txBody>
      </p:sp>
      <p:sp>
        <p:nvSpPr>
          <p:cNvPr id="41" name="object 41"/>
          <p:cNvSpPr txBox="1"/>
          <p:nvPr/>
        </p:nvSpPr>
        <p:spPr>
          <a:xfrm>
            <a:off x="4449622" y="2827494"/>
            <a:ext cx="963294" cy="166071"/>
          </a:xfrm>
          <a:prstGeom prst="rect">
            <a:avLst/>
          </a:prstGeom>
        </p:spPr>
        <p:txBody>
          <a:bodyPr vert="horz" wrap="square" lIns="0" tIns="12065" rIns="0" bIns="0" rtlCol="0">
            <a:spAutoFit/>
          </a:bodyPr>
          <a:lstStyle/>
          <a:p>
            <a:pPr marL="12700">
              <a:lnSpc>
                <a:spcPct val="100000"/>
              </a:lnSpc>
              <a:spcBef>
                <a:spcPts val="95"/>
              </a:spcBef>
            </a:pPr>
            <a:r>
              <a:rPr sz="1000" spc="-20" dirty="0">
                <a:solidFill>
                  <a:schemeClr val="tx1"/>
                </a:solidFill>
                <a:latin typeface="Arial" panose="020B0604020202020204" pitchFamily="34" charset="0"/>
                <a:cs typeface="Arial" panose="020B0604020202020204" pitchFamily="34" charset="0"/>
              </a:rPr>
              <a:t>(</a:t>
            </a:r>
            <a:r>
              <a:rPr sz="1000" spc="-20" dirty="0">
                <a:solidFill>
                  <a:schemeClr val="tx1"/>
                </a:solidFill>
                <a:latin typeface="Arial" panose="020B0604020202020204" pitchFamily="34" charset="0"/>
                <a:cs typeface="Arial" panose="020B0604020202020204" pitchFamily="34" charset="0"/>
                <a:hlinkClick r:id="rId6" action="ppaction://hlinksldjump">
                  <a:extLst>
                    <a:ext uri="{A12FA001-AC4F-418D-AE19-62706E023703}">
                      <ahyp:hlinkClr xmlns:ahyp="http://schemas.microsoft.com/office/drawing/2018/hyperlinkcolor" val="tx"/>
                    </a:ext>
                  </a:extLst>
                </a:hlinkClick>
              </a:rPr>
              <a:t>Clayre</a:t>
            </a:r>
            <a:r>
              <a:rPr sz="1000" spc="-55" dirty="0">
                <a:solidFill>
                  <a:schemeClr val="tx1"/>
                </a:solidFill>
                <a:latin typeface="Arial" panose="020B0604020202020204" pitchFamily="34" charset="0"/>
                <a:cs typeface="Arial" panose="020B0604020202020204" pitchFamily="34" charset="0"/>
                <a:hlinkClick r:id="rId6" action="ppaction://hlinksldjump">
                  <a:extLst>
                    <a:ext uri="{A12FA001-AC4F-418D-AE19-62706E023703}">
                      <ahyp:hlinkClr xmlns:ahyp="http://schemas.microsoft.com/office/drawing/2018/hyperlinkcolor" val="tx"/>
                    </a:ext>
                  </a:extLst>
                </a:hlinkClick>
              </a:rPr>
              <a:t> </a:t>
            </a:r>
            <a:r>
              <a:rPr sz="1000" spc="-35" dirty="0">
                <a:solidFill>
                  <a:schemeClr val="tx1"/>
                </a:solidFill>
                <a:latin typeface="Arial" panose="020B0604020202020204" pitchFamily="34" charset="0"/>
                <a:cs typeface="Arial" panose="020B0604020202020204" pitchFamily="34" charset="0"/>
                <a:hlinkClick r:id="rId6" action="ppaction://hlinksldjump">
                  <a:extLst>
                    <a:ext uri="{A12FA001-AC4F-418D-AE19-62706E023703}">
                      <ahyp:hlinkClr xmlns:ahyp="http://schemas.microsoft.com/office/drawing/2018/hyperlinkcolor" val="tx"/>
                    </a:ext>
                  </a:extLst>
                </a:hlinkClick>
              </a:rPr>
              <a:t>1996</a:t>
            </a:r>
            <a:r>
              <a:rPr sz="1000" spc="-35" dirty="0">
                <a:solidFill>
                  <a:schemeClr val="tx1"/>
                </a:solidFill>
                <a:latin typeface="Arial" panose="020B0604020202020204" pitchFamily="34" charset="0"/>
                <a:cs typeface="Arial" panose="020B0604020202020204" pitchFamily="34" charset="0"/>
              </a:rPr>
              <a:t>:</a:t>
            </a:r>
            <a:r>
              <a:rPr sz="1000" spc="30" dirty="0">
                <a:solidFill>
                  <a:schemeClr val="tx1"/>
                </a:solidFill>
                <a:latin typeface="Arial" panose="020B0604020202020204" pitchFamily="34" charset="0"/>
                <a:cs typeface="Arial" panose="020B0604020202020204" pitchFamily="34" charset="0"/>
              </a:rPr>
              <a:t> </a:t>
            </a:r>
            <a:r>
              <a:rPr sz="1000" spc="-25" dirty="0">
                <a:solidFill>
                  <a:schemeClr val="tx1"/>
                </a:solidFill>
                <a:latin typeface="Arial" panose="020B0604020202020204" pitchFamily="34" charset="0"/>
                <a:cs typeface="Arial" panose="020B0604020202020204" pitchFamily="34" charset="0"/>
              </a:rPr>
              <a:t>78)</a:t>
            </a:r>
            <a:endParaRPr sz="1000" dirty="0">
              <a:solidFill>
                <a:schemeClr val="tx1"/>
              </a:solidFill>
              <a:latin typeface="Arial" panose="020B0604020202020204" pitchFamily="34" charset="0"/>
              <a:cs typeface="Arial" panose="020B0604020202020204" pitchFamily="34" charset="0"/>
            </a:endParaRPr>
          </a:p>
        </p:txBody>
      </p:sp>
    </p:spTree>
  </p:cSld>
  <p:clrMapOvr>
    <a:masterClrMapping/>
  </p:clrMapOvr>
  <p:transition>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B17D4F-9186-5C2A-2563-E6A852D5EE8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9"/>
            <a:ext cx="3054940" cy="3244850"/>
          </a:xfrm>
          <a:prstGeom prst="rect">
            <a:avLst/>
          </a:prstGeom>
        </p:spPr>
      </p:pic>
      <p:sp>
        <p:nvSpPr>
          <p:cNvPr id="4" name="TextBox 3">
            <a:extLst>
              <a:ext uri="{FF2B5EF4-FFF2-40B4-BE49-F238E27FC236}">
                <a16:creationId xmlns:a16="http://schemas.microsoft.com/office/drawing/2014/main" id="{3B6508D9-6CA8-D1D6-5B4F-F1A1E04F2BF3}"/>
              </a:ext>
            </a:extLst>
          </p:cNvPr>
          <p:cNvSpPr txBox="1"/>
          <p:nvPr/>
        </p:nvSpPr>
        <p:spPr>
          <a:xfrm>
            <a:off x="3187700" y="403225"/>
            <a:ext cx="2133600" cy="507831"/>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Map 6: Distribution of applicatives in Mainland SE Asia &amp; Peninsular Malaysia</a:t>
            </a:r>
          </a:p>
        </p:txBody>
      </p:sp>
    </p:spTree>
    <p:extLst>
      <p:ext uri="{BB962C8B-B14F-4D97-AF65-F5344CB8AC3E}">
        <p14:creationId xmlns:p14="http://schemas.microsoft.com/office/powerpoint/2010/main" val="19747785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D42B5B-4333-4324-AC58-EA2C5D7D5E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3760583" cy="3244850"/>
          </a:xfrm>
          <a:prstGeom prst="rect">
            <a:avLst/>
          </a:prstGeom>
        </p:spPr>
      </p:pic>
      <p:sp>
        <p:nvSpPr>
          <p:cNvPr id="5" name="TextBox 4">
            <a:extLst>
              <a:ext uri="{FF2B5EF4-FFF2-40B4-BE49-F238E27FC236}">
                <a16:creationId xmlns:a16="http://schemas.microsoft.com/office/drawing/2014/main" id="{28D28453-21B5-9BA1-631D-2615BC334F2C}"/>
              </a:ext>
            </a:extLst>
          </p:cNvPr>
          <p:cNvSpPr txBox="1"/>
          <p:nvPr/>
        </p:nvSpPr>
        <p:spPr>
          <a:xfrm>
            <a:off x="3873500" y="403225"/>
            <a:ext cx="1600200" cy="3693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Map 7: Distribution of applicatives in Borneo</a:t>
            </a:r>
          </a:p>
        </p:txBody>
      </p:sp>
    </p:spTree>
    <p:extLst>
      <p:ext uri="{BB962C8B-B14F-4D97-AF65-F5344CB8AC3E}">
        <p14:creationId xmlns:p14="http://schemas.microsoft.com/office/powerpoint/2010/main" val="37619912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91F7D1-22B5-1238-78BB-8DF571A0AA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3120658" cy="3244850"/>
          </a:xfrm>
          <a:prstGeom prst="rect">
            <a:avLst/>
          </a:prstGeom>
        </p:spPr>
      </p:pic>
      <p:sp>
        <p:nvSpPr>
          <p:cNvPr id="4" name="TextBox 3">
            <a:extLst>
              <a:ext uri="{FF2B5EF4-FFF2-40B4-BE49-F238E27FC236}">
                <a16:creationId xmlns:a16="http://schemas.microsoft.com/office/drawing/2014/main" id="{4474EF01-3B9B-4373-97F7-F047FFD4B166}"/>
              </a:ext>
            </a:extLst>
          </p:cNvPr>
          <p:cNvSpPr txBox="1"/>
          <p:nvPr/>
        </p:nvSpPr>
        <p:spPr>
          <a:xfrm>
            <a:off x="3263900" y="403225"/>
            <a:ext cx="2209800" cy="3693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Map 8: Distribution of applicatives in Sumatra &amp; the Barrier Islands</a:t>
            </a:r>
          </a:p>
        </p:txBody>
      </p:sp>
    </p:spTree>
    <p:extLst>
      <p:ext uri="{BB962C8B-B14F-4D97-AF65-F5344CB8AC3E}">
        <p14:creationId xmlns:p14="http://schemas.microsoft.com/office/powerpoint/2010/main" val="25102600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915C41-73B3-106F-4952-70D20A5EA1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793634" cy="3244850"/>
          </a:xfrm>
          <a:prstGeom prst="rect">
            <a:avLst/>
          </a:prstGeom>
        </p:spPr>
      </p:pic>
      <p:sp>
        <p:nvSpPr>
          <p:cNvPr id="4" name="TextBox 3">
            <a:extLst>
              <a:ext uri="{FF2B5EF4-FFF2-40B4-BE49-F238E27FC236}">
                <a16:creationId xmlns:a16="http://schemas.microsoft.com/office/drawing/2014/main" id="{710D337A-82E3-C53E-E3B5-DF3D5E9A8A40}"/>
              </a:ext>
            </a:extLst>
          </p:cNvPr>
          <p:cNvSpPr txBox="1"/>
          <p:nvPr/>
        </p:nvSpPr>
        <p:spPr>
          <a:xfrm>
            <a:off x="2882900" y="403225"/>
            <a:ext cx="2590800" cy="2308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Map 9: Distribution of applicatives in Sulawesi</a:t>
            </a:r>
          </a:p>
        </p:txBody>
      </p:sp>
    </p:spTree>
    <p:extLst>
      <p:ext uri="{BB962C8B-B14F-4D97-AF65-F5344CB8AC3E}">
        <p14:creationId xmlns:p14="http://schemas.microsoft.com/office/powerpoint/2010/main" val="35770431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809</TotalTime>
  <Words>4240</Words>
  <Application>Microsoft Office PowerPoint</Application>
  <PresentationFormat>Custom</PresentationFormat>
  <Paragraphs>583</Paragraphs>
  <Slides>32</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Calibri</vt:lpstr>
      <vt:lpstr>Cambria</vt:lpstr>
      <vt:lpstr>Palatino Linotype</vt:lpstr>
      <vt:lpstr>Tahoma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the rise of applicatives in West Nusantara languages</dc:title>
  <dc:creator>Christina L. Truong University of Hawai0.8`i at Mānoa cltruong@hawaii.edu .5cm [width=1cm,height=1cm,keepaspectratio]system-seal.jpg </dc:creator>
  <cp:lastModifiedBy>Christina Truong</cp:lastModifiedBy>
  <cp:revision>15</cp:revision>
  <dcterms:created xsi:type="dcterms:W3CDTF">2024-06-13T23:35:06Z</dcterms:created>
  <dcterms:modified xsi:type="dcterms:W3CDTF">2024-06-22T00:38:41Z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2024-06-12T00:00:00Z</vt:filetime>
  </property>
  <property fmtid="{D5CDD505-2E9C-101B-9397-08002B2CF9AE}" pid="3" name="Creator">
    <vt:lpwstr>LaTeX with Beamer class</vt:lpwstr>
  </property>
  <property fmtid="{D5CDD505-2E9C-101B-9397-08002B2CF9AE}" pid="4" name="LastSaved">
    <vt:filetime>2024-06-13T00:00:00Z</vt:filetime>
  </property>
  <property fmtid="{D5CDD505-2E9C-101B-9397-08002B2CF9AE}" pid="5" name="Producer">
    <vt:lpwstr>xdvipdfmx (20220710)</vt:lpwstr>
  </property>
</Properties>
</file>